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8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ibre Baskerville" panose="020B0604020202020204" charset="0"/>
      <p:regular r:id="rId18"/>
    </p:embeddedFont>
    <p:embeddedFont>
      <p:font typeface="Open Sans" panose="020B0604020202020204" charset="0"/>
      <p:regular r:id="rId19"/>
    </p:embeddedFont>
    <p:embeddedFont>
      <p:font typeface="Open Sans Bold" panose="020B0604020202020204" charset="0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275"/>
    <a:srgbClr val="5B5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396" y="96"/>
      </p:cViewPr>
      <p:guideLst>
        <p:guide orient="horz" pos="21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8CEDC6-C0CA-43C6-9441-486BE0AA046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5DACF17-F1ED-4A87-8121-CA30B41D64A6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Open Sans Bold"/>
            </a:rPr>
            <a:t>Engagement Drop-off</a:t>
          </a:r>
          <a:endParaRPr lang="en-IN" b="0" dirty="0"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0CCF7380-A1B0-4217-A612-ABDA4E4CE9B2}" type="parTrans" cxnId="{816B94B2-702F-49BB-B1E1-38C60AE616E1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D64EE0E-0A82-44D9-9DA9-B8895C9A5463}" type="sibTrans" cxnId="{816B94B2-702F-49BB-B1E1-38C60AE616E1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54A2585-9D98-4831-B3B5-ED0FB2B4FBF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rPr>
            <a:t>Viewers rarely watch full videos, especially on social media.</a:t>
          </a:r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4171F7F-E22C-47B8-B9A9-B4D68A38C81C}" type="parTrans" cxnId="{A036504A-EC4C-4029-93C6-E498E21EF8C5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7889FF0-147B-4B3D-B262-7AC526C28948}" type="sibTrans" cxnId="{A036504A-EC4C-4029-93C6-E498E21EF8C5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2B6EFE4-9058-435D-BE58-FF27211DB4BE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Open Sans Bold"/>
            </a:rPr>
            <a:t>Time-Consuming Editing</a:t>
          </a:r>
          <a:endParaRPr lang="en-IN" b="0" dirty="0"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C4882BAB-DDE9-4008-8881-19F37B0B91B7}" type="parTrans" cxnId="{5F1D97A2-12B0-431C-AF7E-105667026EFA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1CCC6ED-BD20-499B-86A5-E080E287CD1C}" type="sibTrans" cxnId="{5F1D97A2-12B0-431C-AF7E-105667026EFA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5B270AB-0B41-4C81-B196-2B6E3E5DD58C}">
      <dgm:prSet phldrT="[Text]"/>
      <dgm:spPr/>
      <dgm:t>
        <a:bodyPr/>
        <a:lstStyle/>
        <a:p>
          <a:pPr>
            <a:buFont typeface="Arial" panose="020B0604020202020204"/>
            <a:buChar char="•"/>
          </a:pPr>
          <a:r>
            <a: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rPr>
            <a:t>Manually creating compelling teasers is a labor-intensive and expensive process.</a:t>
          </a:r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EDE2ACB-7EA2-44C3-82ED-2A9DF328C24D}" type="parTrans" cxnId="{7F064D73-E7CB-40E5-AE65-A343E4B810F0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F00E023-B171-48B1-B519-CB89BDAAD698}" type="sibTrans" cxnId="{7F064D73-E7CB-40E5-AE65-A343E4B810F0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4823301-A187-43E4-AA1E-F9A7816976D8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Open Sans Bold"/>
            </a:rPr>
            <a:t>Content Saturation</a:t>
          </a:r>
          <a:endParaRPr lang="en-IN" b="0" dirty="0"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D9ADD13E-35AB-412D-97E0-430CE25C7BA7}" type="parTrans" cxnId="{CF8454B9-3523-4871-841E-E2C3C4F3B1BF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E43458F-F58D-4D25-A340-9B7D84E274F8}" type="sibTrans" cxnId="{CF8454B9-3523-4871-841E-E2C3C4F3B1BF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1C0CE1F-4F59-4FF4-B273-7182BED2E19F}">
      <dgm:prSet phldrT="[Text]"/>
      <dgm:spPr/>
      <dgm:t>
        <a:bodyPr/>
        <a:lstStyle/>
        <a:p>
          <a:pPr>
            <a:buFont typeface="Arial" panose="020B0604020202020204"/>
            <a:buChar char="•"/>
          </a:pPr>
          <a:r>
            <a: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rPr>
            <a:t>Standing out requires constant, high-quality promotional material.</a:t>
          </a:r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9432147-FD3F-455D-B335-C9E5583683C9}" type="parTrans" cxnId="{597C1FFD-52FF-4426-BD35-D2994063C15D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B911B63-0B58-44DD-8739-6123DAF59DBD}" type="sibTrans" cxnId="{597C1FFD-52FF-4426-BD35-D2994063C15D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7DDADF1-FCC1-4548-81C8-9871752D48CC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Open Sans Bold"/>
            </a:rPr>
            <a:t>Lost Opportunities</a:t>
          </a:r>
          <a:endParaRPr lang="en-IN" b="0" dirty="0"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12FDD0C6-B743-4D3B-A68C-2F19CB9184D0}" type="sibTrans" cxnId="{F1E28034-A457-4AF6-A3C7-AE4E5050B8AC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01ECB0E-D1BC-4843-B9BC-47BF22024796}" type="parTrans" cxnId="{F1E28034-A457-4AF6-A3C7-AE4E5050B8AC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D8EC018-4116-4351-982F-B2D3886DDBEC}">
      <dgm:prSet phldrT="[Text]"/>
      <dgm:spPr/>
      <dgm:t>
        <a:bodyPr/>
        <a:lstStyle/>
        <a:p>
          <a:pPr>
            <a:buFont typeface="Arial" panose="020B0604020202020204"/>
            <a:buChar char="•"/>
          </a:pPr>
          <a:r>
            <a: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rPr>
            <a:t>Valuable insights and key moments from videos remain hidden without effective promotion.</a:t>
          </a:r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D410C47-A589-459A-B078-04E9E28D59F1}" type="parTrans" cxnId="{238650B6-89BD-4A8D-96E4-7A690469FA89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9368FB5-33D2-429B-A5DD-ECB43F712FD4}" type="sibTrans" cxnId="{238650B6-89BD-4A8D-96E4-7A690469FA89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F7546C0-F7D3-4B4B-ADEC-C3BBFB0789AB}" type="pres">
      <dgm:prSet presAssocID="{BF8CEDC6-C0CA-43C6-9441-486BE0AA0464}" presName="Name0" presStyleCnt="0">
        <dgm:presLayoutVars>
          <dgm:dir/>
          <dgm:animLvl val="lvl"/>
          <dgm:resizeHandles val="exact"/>
        </dgm:presLayoutVars>
      </dgm:prSet>
      <dgm:spPr/>
    </dgm:pt>
    <dgm:pt modelId="{3B1BBCF9-7B9D-4F72-88D9-88D6D0FDAEB5}" type="pres">
      <dgm:prSet presAssocID="{B5DACF17-F1ED-4A87-8121-CA30B41D64A6}" presName="linNode" presStyleCnt="0"/>
      <dgm:spPr/>
    </dgm:pt>
    <dgm:pt modelId="{064F5093-74B1-46CC-A976-C70B0E8F63FC}" type="pres">
      <dgm:prSet presAssocID="{B5DACF17-F1ED-4A87-8121-CA30B41D64A6}" presName="parentText" presStyleLbl="node1" presStyleIdx="0" presStyleCnt="4" custLinFactNeighborY="2802">
        <dgm:presLayoutVars>
          <dgm:chMax val="1"/>
          <dgm:bulletEnabled val="1"/>
        </dgm:presLayoutVars>
      </dgm:prSet>
      <dgm:spPr/>
    </dgm:pt>
    <dgm:pt modelId="{376EEF6E-8818-4DB2-B83C-F098D43A0768}" type="pres">
      <dgm:prSet presAssocID="{B5DACF17-F1ED-4A87-8121-CA30B41D64A6}" presName="descendantText" presStyleLbl="alignAccFollowNode1" presStyleIdx="0" presStyleCnt="4">
        <dgm:presLayoutVars>
          <dgm:bulletEnabled val="1"/>
        </dgm:presLayoutVars>
      </dgm:prSet>
      <dgm:spPr/>
    </dgm:pt>
    <dgm:pt modelId="{9F8BAEBE-5B49-4D36-9F09-6E3DD9DCEDDB}" type="pres">
      <dgm:prSet presAssocID="{CD64EE0E-0A82-44D9-9DA9-B8895C9A5463}" presName="sp" presStyleCnt="0"/>
      <dgm:spPr/>
    </dgm:pt>
    <dgm:pt modelId="{9FA2A528-1AE1-4C86-9B30-D09C6FCAF1BB}" type="pres">
      <dgm:prSet presAssocID="{C2B6EFE4-9058-435D-BE58-FF27211DB4BE}" presName="linNode" presStyleCnt="0"/>
      <dgm:spPr/>
    </dgm:pt>
    <dgm:pt modelId="{D8924A85-CC50-48ED-AEC4-39EBBA0B5A0D}" type="pres">
      <dgm:prSet presAssocID="{C2B6EFE4-9058-435D-BE58-FF27211DB4B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7D9B012-9660-4292-B780-2C78D64DA9D6}" type="pres">
      <dgm:prSet presAssocID="{C2B6EFE4-9058-435D-BE58-FF27211DB4BE}" presName="descendantText" presStyleLbl="alignAccFollowNode1" presStyleIdx="1" presStyleCnt="4" custLinFactNeighborX="0" custLinFactNeighborY="0">
        <dgm:presLayoutVars>
          <dgm:bulletEnabled val="1"/>
        </dgm:presLayoutVars>
      </dgm:prSet>
      <dgm:spPr/>
    </dgm:pt>
    <dgm:pt modelId="{C65B97D3-1389-416B-9B39-08CF505EBA07}" type="pres">
      <dgm:prSet presAssocID="{71CCC6ED-BD20-499B-86A5-E080E287CD1C}" presName="sp" presStyleCnt="0"/>
      <dgm:spPr/>
    </dgm:pt>
    <dgm:pt modelId="{48327914-7526-4DFD-8D7B-93205B1F3BDE}" type="pres">
      <dgm:prSet presAssocID="{94823301-A187-43E4-AA1E-F9A7816976D8}" presName="linNode" presStyleCnt="0"/>
      <dgm:spPr/>
    </dgm:pt>
    <dgm:pt modelId="{2B777269-1BBC-439A-AE85-01A45D2C6E9F}" type="pres">
      <dgm:prSet presAssocID="{94823301-A187-43E4-AA1E-F9A7816976D8}" presName="parentText" presStyleLbl="node1" presStyleIdx="2" presStyleCnt="4" custLinFactNeighborY="510">
        <dgm:presLayoutVars>
          <dgm:chMax val="1"/>
          <dgm:bulletEnabled val="1"/>
        </dgm:presLayoutVars>
      </dgm:prSet>
      <dgm:spPr/>
    </dgm:pt>
    <dgm:pt modelId="{59285785-8FA7-4F82-B3CE-97A9BDE17C3E}" type="pres">
      <dgm:prSet presAssocID="{94823301-A187-43E4-AA1E-F9A7816976D8}" presName="descendantText" presStyleLbl="alignAccFollowNode1" presStyleIdx="2" presStyleCnt="4">
        <dgm:presLayoutVars>
          <dgm:bulletEnabled val="1"/>
        </dgm:presLayoutVars>
      </dgm:prSet>
      <dgm:spPr/>
    </dgm:pt>
    <dgm:pt modelId="{BC64E95D-EF4F-4159-8894-0E822FD74E29}" type="pres">
      <dgm:prSet presAssocID="{3E43458F-F58D-4D25-A340-9B7D84E274F8}" presName="sp" presStyleCnt="0"/>
      <dgm:spPr/>
    </dgm:pt>
    <dgm:pt modelId="{B04D5CA1-3D8B-452A-B81B-DDB95B9A4BE9}" type="pres">
      <dgm:prSet presAssocID="{B7DDADF1-FCC1-4548-81C8-9871752D48CC}" presName="linNode" presStyleCnt="0"/>
      <dgm:spPr/>
    </dgm:pt>
    <dgm:pt modelId="{508470CE-453B-4608-A51B-C0211C45F0BB}" type="pres">
      <dgm:prSet presAssocID="{B7DDADF1-FCC1-4548-81C8-9871752D48C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27C93F2-50A9-4D3C-A252-01C355AC59DF}" type="pres">
      <dgm:prSet presAssocID="{B7DDADF1-FCC1-4548-81C8-9871752D48C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3BED104-3775-4F0D-B5E6-08BB7B0E70DA}" type="presOf" srcId="{B5DACF17-F1ED-4A87-8121-CA30B41D64A6}" destId="{064F5093-74B1-46CC-A976-C70B0E8F63FC}" srcOrd="0" destOrd="0" presId="urn:microsoft.com/office/officeart/2005/8/layout/vList5"/>
    <dgm:cxn modelId="{A900C50E-46F1-438F-9A31-3899F8D2B64A}" type="presOf" srcId="{31C0CE1F-4F59-4FF4-B273-7182BED2E19F}" destId="{59285785-8FA7-4F82-B3CE-97A9BDE17C3E}" srcOrd="0" destOrd="0" presId="urn:microsoft.com/office/officeart/2005/8/layout/vList5"/>
    <dgm:cxn modelId="{E4C2C219-75E4-4472-8B1E-C23C2C454FB5}" type="presOf" srcId="{BF8CEDC6-C0CA-43C6-9441-486BE0AA0464}" destId="{EF7546C0-F7D3-4B4B-ADEC-C3BBFB0789AB}" srcOrd="0" destOrd="0" presId="urn:microsoft.com/office/officeart/2005/8/layout/vList5"/>
    <dgm:cxn modelId="{F1E28034-A457-4AF6-A3C7-AE4E5050B8AC}" srcId="{BF8CEDC6-C0CA-43C6-9441-486BE0AA0464}" destId="{B7DDADF1-FCC1-4548-81C8-9871752D48CC}" srcOrd="3" destOrd="0" parTransId="{901ECB0E-D1BC-4843-B9BC-47BF22024796}" sibTransId="{12FDD0C6-B743-4D3B-A68C-2F19CB9184D0}"/>
    <dgm:cxn modelId="{10FA1549-9847-4330-971D-C50A117B191E}" type="presOf" srcId="{AD8EC018-4116-4351-982F-B2D3886DDBEC}" destId="{227C93F2-50A9-4D3C-A252-01C355AC59DF}" srcOrd="0" destOrd="0" presId="urn:microsoft.com/office/officeart/2005/8/layout/vList5"/>
    <dgm:cxn modelId="{4549034A-AC3C-443F-A3C0-1DB0CA0AE393}" type="presOf" srcId="{C2B6EFE4-9058-435D-BE58-FF27211DB4BE}" destId="{D8924A85-CC50-48ED-AEC4-39EBBA0B5A0D}" srcOrd="0" destOrd="0" presId="urn:microsoft.com/office/officeart/2005/8/layout/vList5"/>
    <dgm:cxn modelId="{A036504A-EC4C-4029-93C6-E498E21EF8C5}" srcId="{B5DACF17-F1ED-4A87-8121-CA30B41D64A6}" destId="{D54A2585-9D98-4831-B3B5-ED0FB2B4FBFE}" srcOrd="0" destOrd="0" parTransId="{24171F7F-E22C-47B8-B9A9-B4D68A38C81C}" sibTransId="{87889FF0-147B-4B3D-B262-7AC526C28948}"/>
    <dgm:cxn modelId="{7F064D73-E7CB-40E5-AE65-A343E4B810F0}" srcId="{C2B6EFE4-9058-435D-BE58-FF27211DB4BE}" destId="{85B270AB-0B41-4C81-B196-2B6E3E5DD58C}" srcOrd="0" destOrd="0" parTransId="{2EDE2ACB-7EA2-44C3-82ED-2A9DF328C24D}" sibTransId="{9F00E023-B171-48B1-B519-CB89BDAAD698}"/>
    <dgm:cxn modelId="{3575DB82-2B7D-462D-9FB8-B7A631884DBE}" type="presOf" srcId="{85B270AB-0B41-4C81-B196-2B6E3E5DD58C}" destId="{67D9B012-9660-4292-B780-2C78D64DA9D6}" srcOrd="0" destOrd="0" presId="urn:microsoft.com/office/officeart/2005/8/layout/vList5"/>
    <dgm:cxn modelId="{19B80F85-942D-48B0-8059-A2E0052A5B62}" type="presOf" srcId="{D54A2585-9D98-4831-B3B5-ED0FB2B4FBFE}" destId="{376EEF6E-8818-4DB2-B83C-F098D43A0768}" srcOrd="0" destOrd="0" presId="urn:microsoft.com/office/officeart/2005/8/layout/vList5"/>
    <dgm:cxn modelId="{5F1D97A2-12B0-431C-AF7E-105667026EFA}" srcId="{BF8CEDC6-C0CA-43C6-9441-486BE0AA0464}" destId="{C2B6EFE4-9058-435D-BE58-FF27211DB4BE}" srcOrd="1" destOrd="0" parTransId="{C4882BAB-DDE9-4008-8881-19F37B0B91B7}" sibTransId="{71CCC6ED-BD20-499B-86A5-E080E287CD1C}"/>
    <dgm:cxn modelId="{816B94B2-702F-49BB-B1E1-38C60AE616E1}" srcId="{BF8CEDC6-C0CA-43C6-9441-486BE0AA0464}" destId="{B5DACF17-F1ED-4A87-8121-CA30B41D64A6}" srcOrd="0" destOrd="0" parTransId="{0CCF7380-A1B0-4217-A612-ABDA4E4CE9B2}" sibTransId="{CD64EE0E-0A82-44D9-9DA9-B8895C9A5463}"/>
    <dgm:cxn modelId="{238650B6-89BD-4A8D-96E4-7A690469FA89}" srcId="{B7DDADF1-FCC1-4548-81C8-9871752D48CC}" destId="{AD8EC018-4116-4351-982F-B2D3886DDBEC}" srcOrd="0" destOrd="0" parTransId="{1D410C47-A589-459A-B078-04E9E28D59F1}" sibTransId="{39368FB5-33D2-429B-A5DD-ECB43F712FD4}"/>
    <dgm:cxn modelId="{CF8454B9-3523-4871-841E-E2C3C4F3B1BF}" srcId="{BF8CEDC6-C0CA-43C6-9441-486BE0AA0464}" destId="{94823301-A187-43E4-AA1E-F9A7816976D8}" srcOrd="2" destOrd="0" parTransId="{D9ADD13E-35AB-412D-97E0-430CE25C7BA7}" sibTransId="{3E43458F-F58D-4D25-A340-9B7D84E274F8}"/>
    <dgm:cxn modelId="{20978EC4-D080-4B5D-8558-8AD38A621F54}" type="presOf" srcId="{94823301-A187-43E4-AA1E-F9A7816976D8}" destId="{2B777269-1BBC-439A-AE85-01A45D2C6E9F}" srcOrd="0" destOrd="0" presId="urn:microsoft.com/office/officeart/2005/8/layout/vList5"/>
    <dgm:cxn modelId="{BBE2BBDA-5032-49B1-802B-864430C67002}" type="presOf" srcId="{B7DDADF1-FCC1-4548-81C8-9871752D48CC}" destId="{508470CE-453B-4608-A51B-C0211C45F0BB}" srcOrd="0" destOrd="0" presId="urn:microsoft.com/office/officeart/2005/8/layout/vList5"/>
    <dgm:cxn modelId="{597C1FFD-52FF-4426-BD35-D2994063C15D}" srcId="{94823301-A187-43E4-AA1E-F9A7816976D8}" destId="{31C0CE1F-4F59-4FF4-B273-7182BED2E19F}" srcOrd="0" destOrd="0" parTransId="{E9432147-FD3F-455D-B335-C9E5583683C9}" sibTransId="{AB911B63-0B58-44DD-8739-6123DAF59DBD}"/>
    <dgm:cxn modelId="{F18F6056-9F46-4369-8DA2-8BE0F3DC9B8A}" type="presParOf" srcId="{EF7546C0-F7D3-4B4B-ADEC-C3BBFB0789AB}" destId="{3B1BBCF9-7B9D-4F72-88D9-88D6D0FDAEB5}" srcOrd="0" destOrd="0" presId="urn:microsoft.com/office/officeart/2005/8/layout/vList5"/>
    <dgm:cxn modelId="{6CA38FDE-E84D-4C5D-9E02-CB7F955F616A}" type="presParOf" srcId="{3B1BBCF9-7B9D-4F72-88D9-88D6D0FDAEB5}" destId="{064F5093-74B1-46CC-A976-C70B0E8F63FC}" srcOrd="0" destOrd="0" presId="urn:microsoft.com/office/officeart/2005/8/layout/vList5"/>
    <dgm:cxn modelId="{D1F94A2D-6284-4EF5-BD40-D9D13BA32932}" type="presParOf" srcId="{3B1BBCF9-7B9D-4F72-88D9-88D6D0FDAEB5}" destId="{376EEF6E-8818-4DB2-B83C-F098D43A0768}" srcOrd="1" destOrd="0" presId="urn:microsoft.com/office/officeart/2005/8/layout/vList5"/>
    <dgm:cxn modelId="{22FD25F0-A974-46D3-B60E-A72683292062}" type="presParOf" srcId="{EF7546C0-F7D3-4B4B-ADEC-C3BBFB0789AB}" destId="{9F8BAEBE-5B49-4D36-9F09-6E3DD9DCEDDB}" srcOrd="1" destOrd="0" presId="urn:microsoft.com/office/officeart/2005/8/layout/vList5"/>
    <dgm:cxn modelId="{0AC6CB30-6BF4-4E21-9230-6584AA03FF5B}" type="presParOf" srcId="{EF7546C0-F7D3-4B4B-ADEC-C3BBFB0789AB}" destId="{9FA2A528-1AE1-4C86-9B30-D09C6FCAF1BB}" srcOrd="2" destOrd="0" presId="urn:microsoft.com/office/officeart/2005/8/layout/vList5"/>
    <dgm:cxn modelId="{61FCBA14-3686-4232-A6E7-E5AEC31555C1}" type="presParOf" srcId="{9FA2A528-1AE1-4C86-9B30-D09C6FCAF1BB}" destId="{D8924A85-CC50-48ED-AEC4-39EBBA0B5A0D}" srcOrd="0" destOrd="0" presId="urn:microsoft.com/office/officeart/2005/8/layout/vList5"/>
    <dgm:cxn modelId="{7F4B38CA-A54C-4BD1-B90C-CB687D97ABF1}" type="presParOf" srcId="{9FA2A528-1AE1-4C86-9B30-D09C6FCAF1BB}" destId="{67D9B012-9660-4292-B780-2C78D64DA9D6}" srcOrd="1" destOrd="0" presId="urn:microsoft.com/office/officeart/2005/8/layout/vList5"/>
    <dgm:cxn modelId="{4D50DEFF-81F2-4195-A200-4D46D152B75E}" type="presParOf" srcId="{EF7546C0-F7D3-4B4B-ADEC-C3BBFB0789AB}" destId="{C65B97D3-1389-416B-9B39-08CF505EBA07}" srcOrd="3" destOrd="0" presId="urn:microsoft.com/office/officeart/2005/8/layout/vList5"/>
    <dgm:cxn modelId="{AE93C898-9598-44F9-B483-402C05F77C87}" type="presParOf" srcId="{EF7546C0-F7D3-4B4B-ADEC-C3BBFB0789AB}" destId="{48327914-7526-4DFD-8D7B-93205B1F3BDE}" srcOrd="4" destOrd="0" presId="urn:microsoft.com/office/officeart/2005/8/layout/vList5"/>
    <dgm:cxn modelId="{4F1B3282-57D2-4F9D-AF07-DEB0F5C0189B}" type="presParOf" srcId="{48327914-7526-4DFD-8D7B-93205B1F3BDE}" destId="{2B777269-1BBC-439A-AE85-01A45D2C6E9F}" srcOrd="0" destOrd="0" presId="urn:microsoft.com/office/officeart/2005/8/layout/vList5"/>
    <dgm:cxn modelId="{D3F30DDD-6484-45ED-B4BD-1E2706FE53AB}" type="presParOf" srcId="{48327914-7526-4DFD-8D7B-93205B1F3BDE}" destId="{59285785-8FA7-4F82-B3CE-97A9BDE17C3E}" srcOrd="1" destOrd="0" presId="urn:microsoft.com/office/officeart/2005/8/layout/vList5"/>
    <dgm:cxn modelId="{1A0FABF3-76B6-428E-A67C-79F606A7BE55}" type="presParOf" srcId="{EF7546C0-F7D3-4B4B-ADEC-C3BBFB0789AB}" destId="{BC64E95D-EF4F-4159-8894-0E822FD74E29}" srcOrd="5" destOrd="0" presId="urn:microsoft.com/office/officeart/2005/8/layout/vList5"/>
    <dgm:cxn modelId="{1F5988C9-17B4-43AF-A97C-18086EF923F4}" type="presParOf" srcId="{EF7546C0-F7D3-4B4B-ADEC-C3BBFB0789AB}" destId="{B04D5CA1-3D8B-452A-B81B-DDB95B9A4BE9}" srcOrd="6" destOrd="0" presId="urn:microsoft.com/office/officeart/2005/8/layout/vList5"/>
    <dgm:cxn modelId="{2ADABEFA-1A93-4436-9BD9-F089BBE2D97F}" type="presParOf" srcId="{B04D5CA1-3D8B-452A-B81B-DDB95B9A4BE9}" destId="{508470CE-453B-4608-A51B-C0211C45F0BB}" srcOrd="0" destOrd="0" presId="urn:microsoft.com/office/officeart/2005/8/layout/vList5"/>
    <dgm:cxn modelId="{7D071247-85F3-4486-A167-C3D1F72B13D0}" type="presParOf" srcId="{B04D5CA1-3D8B-452A-B81B-DDB95B9A4BE9}" destId="{227C93F2-50A9-4D3C-A252-01C355AC59D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EEF6E-8818-4DB2-B83C-F098D43A0768}">
      <dsp:nvSpPr>
        <dsp:cNvPr id="0" name=""/>
        <dsp:cNvSpPr/>
      </dsp:nvSpPr>
      <dsp:spPr>
        <a:xfrm rot="5400000">
          <a:off x="9835214" y="-4259897"/>
          <a:ext cx="939165" cy="96986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rPr>
            <a:t>Viewers rarely watch full videos, especially on social media.</a:t>
          </a:r>
          <a:endParaRPr lang="en-IN" sz="2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5455481" y="165682"/>
        <a:ext cx="9652786" cy="847473"/>
      </dsp:txXfrm>
    </dsp:sp>
    <dsp:sp modelId="{064F5093-74B1-46CC-A976-C70B0E8F63FC}">
      <dsp:nvSpPr>
        <dsp:cNvPr id="0" name=""/>
        <dsp:cNvSpPr/>
      </dsp:nvSpPr>
      <dsp:spPr>
        <a:xfrm>
          <a:off x="0" y="35335"/>
          <a:ext cx="5455480" cy="117395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Open Sans Bold"/>
            </a:rPr>
            <a:t>Engagement Drop-off</a:t>
          </a:r>
          <a:endParaRPr lang="en-IN" sz="3800" b="0" kern="1200" dirty="0"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57308" y="92643"/>
        <a:ext cx="5340864" cy="1059340"/>
      </dsp:txXfrm>
    </dsp:sp>
    <dsp:sp modelId="{67D9B012-9660-4292-B780-2C78D64DA9D6}">
      <dsp:nvSpPr>
        <dsp:cNvPr id="0" name=""/>
        <dsp:cNvSpPr/>
      </dsp:nvSpPr>
      <dsp:spPr>
        <a:xfrm rot="5400000">
          <a:off x="9835214" y="-3027243"/>
          <a:ext cx="939165" cy="96986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/>
            <a:buChar char="•"/>
          </a:pPr>
          <a:r>
            <a:rPr lang="en-US" sz="26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rPr>
            <a:t>Manually creating compelling teasers is a labor-intensive and expensive process.</a:t>
          </a:r>
          <a:endParaRPr lang="en-IN" sz="2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5455481" y="1398336"/>
        <a:ext cx="9652786" cy="847473"/>
      </dsp:txXfrm>
    </dsp:sp>
    <dsp:sp modelId="{D8924A85-CC50-48ED-AEC4-39EBBA0B5A0D}">
      <dsp:nvSpPr>
        <dsp:cNvPr id="0" name=""/>
        <dsp:cNvSpPr/>
      </dsp:nvSpPr>
      <dsp:spPr>
        <a:xfrm>
          <a:off x="0" y="1235094"/>
          <a:ext cx="5455480" cy="117395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Open Sans Bold"/>
            </a:rPr>
            <a:t>Time-Consuming Editing</a:t>
          </a:r>
          <a:endParaRPr lang="en-IN" sz="3800" b="0" kern="1200" dirty="0"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57308" y="1292402"/>
        <a:ext cx="5340864" cy="1059340"/>
      </dsp:txXfrm>
    </dsp:sp>
    <dsp:sp modelId="{59285785-8FA7-4F82-B3CE-97A9BDE17C3E}">
      <dsp:nvSpPr>
        <dsp:cNvPr id="0" name=""/>
        <dsp:cNvSpPr/>
      </dsp:nvSpPr>
      <dsp:spPr>
        <a:xfrm rot="5400000">
          <a:off x="9835214" y="-1794589"/>
          <a:ext cx="939165" cy="96986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/>
            <a:buChar char="•"/>
          </a:pPr>
          <a:r>
            <a:rPr lang="en-US" sz="26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rPr>
            <a:t>Standing out requires constant, high-quality promotional material.</a:t>
          </a:r>
          <a:endParaRPr lang="en-IN" sz="2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5455481" y="2630990"/>
        <a:ext cx="9652786" cy="847473"/>
      </dsp:txXfrm>
    </dsp:sp>
    <dsp:sp modelId="{2B777269-1BBC-439A-AE85-01A45D2C6E9F}">
      <dsp:nvSpPr>
        <dsp:cNvPr id="0" name=""/>
        <dsp:cNvSpPr/>
      </dsp:nvSpPr>
      <dsp:spPr>
        <a:xfrm>
          <a:off x="0" y="2473736"/>
          <a:ext cx="5455480" cy="117395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Open Sans Bold"/>
            </a:rPr>
            <a:t>Content Saturation</a:t>
          </a:r>
          <a:endParaRPr lang="en-IN" sz="3800" b="0" kern="1200" dirty="0"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57308" y="2531044"/>
        <a:ext cx="5340864" cy="1059340"/>
      </dsp:txXfrm>
    </dsp:sp>
    <dsp:sp modelId="{227C93F2-50A9-4D3C-A252-01C355AC59DF}">
      <dsp:nvSpPr>
        <dsp:cNvPr id="0" name=""/>
        <dsp:cNvSpPr/>
      </dsp:nvSpPr>
      <dsp:spPr>
        <a:xfrm rot="5400000">
          <a:off x="9835214" y="-561935"/>
          <a:ext cx="939165" cy="96986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/>
            <a:buChar char="•"/>
          </a:pPr>
          <a:r>
            <a:rPr lang="en-US" sz="26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rPr>
            <a:t>Valuable insights and key moments from videos remain hidden without effective promotion.</a:t>
          </a:r>
          <a:endParaRPr lang="en-IN" sz="2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5455481" y="3863644"/>
        <a:ext cx="9652786" cy="847473"/>
      </dsp:txXfrm>
    </dsp:sp>
    <dsp:sp modelId="{508470CE-453B-4608-A51B-C0211C45F0BB}">
      <dsp:nvSpPr>
        <dsp:cNvPr id="0" name=""/>
        <dsp:cNvSpPr/>
      </dsp:nvSpPr>
      <dsp:spPr>
        <a:xfrm>
          <a:off x="0" y="3700402"/>
          <a:ext cx="5455480" cy="117395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Open Sans Bold"/>
            </a:rPr>
            <a:t>Lost Opportunities</a:t>
          </a:r>
          <a:endParaRPr lang="en-IN" sz="3800" b="0" kern="1200" dirty="0"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57308" y="3757710"/>
        <a:ext cx="5340864" cy="1059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02.09.2025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easergen.streamlit.app/" TargetMode="External"/><Relationship Id="rId3" Type="http://schemas.openxmlformats.org/officeDocument/2006/relationships/image" Target="../media/image26.png"/><Relationship Id="rId7" Type="http://schemas.openxmlformats.org/officeDocument/2006/relationships/hyperlink" Target="https://github.com/Akshaya2123/Teaser_Gen/tree/mai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shaya2123/Teaser_Gen/tree/ma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5.svg"/><Relationship Id="rId5" Type="http://schemas.openxmlformats.org/officeDocument/2006/relationships/image" Target="../media/image21.sv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467612" y="1899191"/>
            <a:ext cx="7602699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60"/>
              </a:lnSpc>
            </a:pPr>
            <a:r>
              <a:rPr lang="en-IN" sz="5400" dirty="0">
                <a:solidFill>
                  <a:schemeClr val="tx2"/>
                </a:solidFill>
              </a:rPr>
              <a:t>Teaser creation from Video</a:t>
            </a:r>
            <a:endParaRPr lang="en-US" sz="5000" dirty="0">
              <a:solidFill>
                <a:schemeClr val="tx2"/>
              </a:solidFill>
              <a:latin typeface="Libre Baskerville" panose="02000000000000000000"/>
              <a:ea typeface="Libre Baskerville" panose="02000000000000000000"/>
              <a:cs typeface="Libre Baskerville" panose="02000000000000000000"/>
              <a:sym typeface="Libre Baskerville" panose="020000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46199" y="2959053"/>
            <a:ext cx="9445526" cy="38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5"/>
              </a:lnSpc>
            </a:pPr>
            <a:r>
              <a:rPr lang="en-US" sz="2500" b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Transforming Long-Form Videos into Engaging Teasers with 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0DAD1-0DAD-4D58-88CD-4CBC9656C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302" y="0"/>
            <a:ext cx="8364698" cy="10287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BD6D24-F886-4769-B7F0-7F60C03881A5}"/>
              </a:ext>
            </a:extLst>
          </p:cNvPr>
          <p:cNvSpPr txBox="1"/>
          <p:nvPr/>
        </p:nvSpPr>
        <p:spPr>
          <a:xfrm>
            <a:off x="914400" y="4457700"/>
            <a:ext cx="777240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BATCH 15 – VELAMMAL ENGINEERING COLLEGE</a:t>
            </a:r>
          </a:p>
          <a:p>
            <a:pPr>
              <a:lnSpc>
                <a:spcPct val="150000"/>
              </a:lnSpc>
            </a:pPr>
            <a:r>
              <a:rPr lang="en-GB" sz="2400" dirty="0" err="1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Akshayasree</a:t>
            </a:r>
            <a:r>
              <a:rPr lang="en-GB" sz="2400" dirty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 S</a:t>
            </a:r>
          </a:p>
          <a:p>
            <a:pPr>
              <a:lnSpc>
                <a:spcPct val="150000"/>
              </a:lnSpc>
            </a:pPr>
            <a:r>
              <a:rPr lang="en-GB" sz="2400" dirty="0" err="1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Manimoli</a:t>
            </a:r>
            <a:r>
              <a:rPr lang="en-GB" sz="2400" dirty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 A T</a:t>
            </a:r>
          </a:p>
          <a:p>
            <a:pPr>
              <a:lnSpc>
                <a:spcPct val="150000"/>
              </a:lnSpc>
            </a:pPr>
            <a:r>
              <a:rPr lang="en-GB" sz="2400" dirty="0" err="1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Sangamithra</a:t>
            </a:r>
            <a:r>
              <a:rPr lang="en-GB" sz="2400" dirty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 V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Shreya 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Siddharth J 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962684" y="684321"/>
            <a:ext cx="7014845" cy="38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403CCF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AI VIDEO TEASER GENERATOR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12821" y="764536"/>
            <a:ext cx="16303526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75"/>
              </a:lnSpc>
            </a:pPr>
            <a:r>
              <a:rPr lang="en-US" sz="2500">
                <a:solidFill>
                  <a:srgbClr val="00B0F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Turn Long Videos into Powerful Teasers in Minutes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8017" y="2026394"/>
            <a:ext cx="16484180" cy="759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5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AI Video Teaser Generator empowers anyone to create compelling video highlights, fostering greater engagement and reach across all platforms.</a:t>
            </a:r>
          </a:p>
        </p:txBody>
      </p:sp>
      <p:pic>
        <p:nvPicPr>
          <p:cNvPr id="16" name="Picture 15" descr="Screenshot 2025-09-01 2059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2300"/>
            <a:ext cx="5415280" cy="5042535"/>
          </a:xfrm>
          <a:prstGeom prst="rect">
            <a:avLst/>
          </a:prstGeom>
        </p:spPr>
      </p:pic>
      <p:pic>
        <p:nvPicPr>
          <p:cNvPr id="17" name="Picture 16" descr="Screenshot 2025-09-01 2059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125" y="3162300"/>
            <a:ext cx="7383145" cy="5041900"/>
          </a:xfrm>
          <a:prstGeom prst="rect">
            <a:avLst/>
          </a:prstGeom>
        </p:spPr>
      </p:pic>
      <p:pic>
        <p:nvPicPr>
          <p:cNvPr id="18" name="Picture 17" descr="Screenshot 2025-09-01 210006"/>
          <p:cNvPicPr>
            <a:picLocks noChangeAspect="1"/>
          </p:cNvPicPr>
          <p:nvPr/>
        </p:nvPicPr>
        <p:blipFill>
          <a:blip r:embed="rId5"/>
          <a:srcRect l="5556" t="13934" r="10684" b="50000"/>
          <a:stretch>
            <a:fillRect/>
          </a:stretch>
        </p:blipFill>
        <p:spPr>
          <a:xfrm>
            <a:off x="7277100" y="8724900"/>
            <a:ext cx="3733800" cy="838200"/>
          </a:xfrm>
          <a:prstGeom prst="rect">
            <a:avLst/>
          </a:prstGeom>
        </p:spPr>
      </p:pic>
      <p:pic>
        <p:nvPicPr>
          <p:cNvPr id="19" name="Picture 18" descr="Screenshot 2025-09-01 2100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565" y="3161665"/>
            <a:ext cx="5241925" cy="50425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D0CD6E-9073-4830-95E2-19E54D8C2D30}"/>
              </a:ext>
            </a:extLst>
          </p:cNvPr>
          <p:cNvSpPr txBox="1"/>
          <p:nvPr/>
        </p:nvSpPr>
        <p:spPr>
          <a:xfrm flipH="1">
            <a:off x="304800" y="9648772"/>
            <a:ext cx="331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hlinkClick r:id="rId7"/>
              </a:rPr>
              <a:t>GitHub Repository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9E4AD9-5263-411A-9385-2E41A0D65261}"/>
              </a:ext>
            </a:extLst>
          </p:cNvPr>
          <p:cNvSpPr txBox="1"/>
          <p:nvPr/>
        </p:nvSpPr>
        <p:spPr>
          <a:xfrm>
            <a:off x="15773400" y="9648772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hlinkClick r:id="rId8"/>
              </a:rPr>
              <a:t>Streamlit</a:t>
            </a:r>
            <a:r>
              <a:rPr lang="en-IN" sz="2000" dirty="0">
                <a:hlinkClick r:id="rId8"/>
              </a:rPr>
              <a:t> App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BAD6-88F1-4D2E-A6E6-84D9849D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264" y="3217862"/>
            <a:ext cx="7772400" cy="3851275"/>
          </a:xfrm>
        </p:spPr>
        <p:txBody>
          <a:bodyPr>
            <a:normAutofit/>
          </a:bodyPr>
          <a:lstStyle/>
          <a:p>
            <a:r>
              <a:rPr lang="en-GB" sz="9600" dirty="0">
                <a:solidFill>
                  <a:srgbClr val="113275"/>
                </a:solidFill>
              </a:rPr>
              <a:t>THANK YOU</a:t>
            </a:r>
            <a:endParaRPr lang="en-IN" sz="9600" dirty="0">
              <a:solidFill>
                <a:srgbClr val="11327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9F590-0F0C-46A7-AB59-91B0DF940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302" y="0"/>
            <a:ext cx="8364698" cy="1028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78FA5-EED4-4BD0-BB52-0AD379773B0A}"/>
              </a:ext>
            </a:extLst>
          </p:cNvPr>
          <p:cNvSpPr txBox="1"/>
          <p:nvPr/>
        </p:nvSpPr>
        <p:spPr>
          <a:xfrm flipH="1">
            <a:off x="27432" y="9891462"/>
            <a:ext cx="331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hlinkClick r:id="rId3"/>
              </a:rPr>
              <a:t>GitHub Repository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823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928620" y="571500"/>
            <a:ext cx="12431395" cy="98234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8375"/>
              </a:lnSpc>
            </a:pPr>
            <a:r>
              <a:rPr lang="en-US" altLang="en-US" sz="3600" dirty="0">
                <a:solidFill>
                  <a:srgbClr val="00B0F0"/>
                </a:solidFill>
                <a:latin typeface="Times New Roman" panose="02020603050405020304" pitchFamily="18" charset="0"/>
                <a:ea typeface="Libre Baskerville" panose="02000000000000000000"/>
                <a:cs typeface="Times New Roman" panose="02020603050405020304" pitchFamily="18" charset="0"/>
                <a:sym typeface="Libre Baskerville" panose="02000000000000000000"/>
              </a:rPr>
              <a:t>USE CASE DETAILS AND OBJECTIVE</a:t>
            </a:r>
          </a:p>
        </p:txBody>
      </p:sp>
      <p:sp>
        <p:nvSpPr>
          <p:cNvPr id="3" name="TextBox 7"/>
          <p:cNvSpPr txBox="1"/>
          <p:nvPr/>
        </p:nvSpPr>
        <p:spPr>
          <a:xfrm>
            <a:off x="1560831" y="2247900"/>
            <a:ext cx="15253550" cy="632460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>
                <a:solidFill>
                  <a:srgbClr val="00B0F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1. Use Case Details: </a:t>
            </a:r>
          </a:p>
          <a:p>
            <a:pPr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200" dirty="0">
              <a:solidFill>
                <a:schemeClr val="tx1"/>
              </a:solidFill>
              <a:latin typeface="Libre Baskerville" panose="02000000000000000000"/>
              <a:ea typeface="Libre Baskerville" panose="02000000000000000000"/>
              <a:cs typeface="Libre Baskerville" panose="02000000000000000000"/>
              <a:sym typeface="Libre Baskerville" panose="02000000000000000000"/>
            </a:endParaRPr>
          </a:p>
          <a:p>
            <a:pPr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200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Automated Teaser Generation from Long-Form Video Content Using </a:t>
            </a:r>
            <a:r>
              <a:rPr lang="en-US" altLang="en-US" sz="2200" dirty="0" err="1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GenAI</a:t>
            </a:r>
            <a:r>
              <a:rPr lang="en-US" altLang="en-US" sz="2200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. </a:t>
            </a:r>
          </a:p>
          <a:p>
            <a:pPr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200" dirty="0">
              <a:solidFill>
                <a:schemeClr val="tx1"/>
              </a:solidFill>
              <a:latin typeface="Libre Baskerville" panose="02000000000000000000"/>
              <a:ea typeface="Libre Baskerville" panose="02000000000000000000"/>
              <a:cs typeface="Libre Baskerville" panose="02000000000000000000"/>
              <a:sym typeface="Libre Baskerville" panose="02000000000000000000"/>
            </a:endParaRPr>
          </a:p>
          <a:p>
            <a:pPr marL="342900" indent="-342900"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Enterprises are increasingly leveraging </a:t>
            </a:r>
            <a:r>
              <a:rPr lang="en-US" altLang="en-US" sz="2200" dirty="0" err="1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GenAI</a:t>
            </a:r>
            <a:r>
              <a:rPr lang="en-US" altLang="en-US" sz="2200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 to transform long-form video assets such as demos, webinars, and training sessions—into compelling teaser clips that drive engagement and accelerate decision-making.</a:t>
            </a:r>
          </a:p>
          <a:p>
            <a:pPr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200" dirty="0">
              <a:solidFill>
                <a:schemeClr val="tx1"/>
              </a:solidFill>
              <a:latin typeface="Libre Baskerville" panose="02000000000000000000"/>
              <a:ea typeface="Libre Baskerville" panose="02000000000000000000"/>
              <a:cs typeface="Libre Baskerville" panose="02000000000000000000"/>
              <a:sym typeface="Libre Baskerville" panose="02000000000000000000"/>
            </a:endParaRPr>
          </a:p>
          <a:p>
            <a:pPr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200" dirty="0">
              <a:solidFill>
                <a:schemeClr val="tx1"/>
              </a:solidFill>
              <a:latin typeface="Libre Baskerville" panose="02000000000000000000"/>
              <a:ea typeface="Libre Baskerville" panose="02000000000000000000"/>
              <a:cs typeface="Libre Baskerville" panose="02000000000000000000"/>
              <a:sym typeface="Libre Baskerville" panose="02000000000000000000"/>
            </a:endParaRPr>
          </a:p>
          <a:p>
            <a:pPr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>
                <a:solidFill>
                  <a:srgbClr val="00B0F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2. Objective:</a:t>
            </a:r>
          </a:p>
          <a:p>
            <a:pPr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200" dirty="0">
              <a:solidFill>
                <a:schemeClr val="tx1"/>
              </a:solidFill>
              <a:latin typeface="Libre Baskerville" panose="02000000000000000000"/>
              <a:ea typeface="Libre Baskerville" panose="02000000000000000000"/>
              <a:cs typeface="Libre Baskerville" panose="02000000000000000000"/>
              <a:sym typeface="Libre Baskerville" panose="02000000000000000000"/>
            </a:endParaRPr>
          </a:p>
          <a:p>
            <a:pPr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200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To automate the generation of engaging teaser clips from </a:t>
            </a:r>
            <a:r>
              <a:rPr lang="en-US" altLang="en-US" sz="2200" dirty="0"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long form </a:t>
            </a:r>
            <a:r>
              <a:rPr lang="en-US" altLang="en-US" sz="2200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video content—such as demos, webinars, and training sessions—using Generative AI (</a:t>
            </a:r>
            <a:r>
              <a:rPr lang="en-US" altLang="en-US" sz="2200" dirty="0" err="1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GenAI</a:t>
            </a:r>
            <a:r>
              <a:rPr lang="en-US" altLang="en-US" sz="2200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). This solution aims to enhance content discoverability, accelerate decision-making, and boost viewer engagement by leveraging LLMs to identify key moments, summarize narratives, and produce concise, compelling previews tailored to target audiences.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21472" y="-95718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792435" y="792621"/>
            <a:ext cx="4226560" cy="38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dirty="0">
                <a:solidFill>
                  <a:srgbClr val="403CCF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THE CHALLENGE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90017" y="921157"/>
            <a:ext cx="12431395" cy="93972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8375"/>
              </a:lnSpc>
            </a:pPr>
            <a:r>
              <a:rPr lang="en-US" sz="2500" dirty="0">
                <a:solidFill>
                  <a:srgbClr val="00B0F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Breaking Through the Noise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2314" y="2544959"/>
            <a:ext cx="16306799" cy="768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46050" lvl="1" indent="0" algn="just">
              <a:lnSpc>
                <a:spcPts val="3125"/>
              </a:lnSpc>
              <a:buFont typeface="Arial" panose="020B0604020202020204"/>
              <a:buNone/>
            </a:pPr>
            <a:r>
              <a:rPr lang="en-US" sz="2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In today's fast-paced digital world, capturing attention is harder than ever. Long-form videos, while rich in content, often struggle to find an audience due to short attention spans and overwhelming content volume.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365E9FF-5C78-4A67-BAF3-8EB93F556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7067548"/>
              </p:ext>
            </p:extLst>
          </p:nvPr>
        </p:nvGraphicFramePr>
        <p:xfrm>
          <a:off x="1295400" y="4229100"/>
          <a:ext cx="15154113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240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265122" y="832842"/>
            <a:ext cx="4615755" cy="344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85"/>
              </a:lnSpc>
            </a:pPr>
            <a:r>
              <a:rPr lang="en-US" sz="2185">
                <a:solidFill>
                  <a:srgbClr val="403CCF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 </a:t>
            </a:r>
            <a:r>
              <a:rPr lang="en-US" sz="3000">
                <a:solidFill>
                  <a:srgbClr val="403CCF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SOLUTION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49927" y="1028909"/>
            <a:ext cx="9646146" cy="969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2500">
                <a:solidFill>
                  <a:srgbClr val="00B0F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Automated Teaser Generation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750175" y="2705099"/>
            <a:ext cx="9678035" cy="1458767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2750"/>
              </a:lnSpc>
            </a:pPr>
            <a:r>
              <a:rPr lang="en-US" sz="2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Our AI-powered application revolutionizes video promotion by automatically generating dynamic and engaging short-form teasers from any long-form video. Simply upload your video or paste a YouTube link, and let our system do the heavy lifting.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735640" y="4968281"/>
            <a:ext cx="9674721" cy="1370410"/>
            <a:chOff x="0" y="0"/>
            <a:chExt cx="12899628" cy="1827213"/>
          </a:xfrm>
        </p:grpSpPr>
        <p:sp>
          <p:nvSpPr>
            <p:cNvPr id="12" name="Freeform 12"/>
            <p:cNvSpPr/>
            <p:nvPr/>
          </p:nvSpPr>
          <p:spPr>
            <a:xfrm>
              <a:off x="19050" y="19050"/>
              <a:ext cx="12861544" cy="1789049"/>
            </a:xfrm>
            <a:custGeom>
              <a:avLst/>
              <a:gdLst/>
              <a:ahLst/>
              <a:cxnLst/>
              <a:rect l="l" t="t" r="r" b="b"/>
              <a:pathLst>
                <a:path w="12861544" h="1789049">
                  <a:moveTo>
                    <a:pt x="0" y="44577"/>
                  </a:moveTo>
                  <a:cubicBezTo>
                    <a:pt x="0" y="19939"/>
                    <a:pt x="20320" y="0"/>
                    <a:pt x="45466" y="0"/>
                  </a:cubicBezTo>
                  <a:lnTo>
                    <a:pt x="12816078" y="0"/>
                  </a:lnTo>
                  <a:cubicBezTo>
                    <a:pt x="12841224" y="0"/>
                    <a:pt x="12861544" y="19939"/>
                    <a:pt x="12861544" y="44577"/>
                  </a:cubicBezTo>
                  <a:lnTo>
                    <a:pt x="12861544" y="1744472"/>
                  </a:lnTo>
                  <a:cubicBezTo>
                    <a:pt x="12861544" y="1769110"/>
                    <a:pt x="12841224" y="1789049"/>
                    <a:pt x="12816078" y="1789049"/>
                  </a:cubicBezTo>
                  <a:lnTo>
                    <a:pt x="45466" y="1789049"/>
                  </a:lnTo>
                  <a:cubicBezTo>
                    <a:pt x="20320" y="1789049"/>
                    <a:pt x="0" y="1769110"/>
                    <a:pt x="0" y="1744472"/>
                  </a:cubicBezTo>
                  <a:close/>
                </a:path>
              </a:pathLst>
            </a:custGeom>
            <a:solidFill>
              <a:srgbClr val="FBFA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12899644" cy="1827149"/>
            </a:xfrm>
            <a:custGeom>
              <a:avLst/>
              <a:gdLst/>
              <a:ahLst/>
              <a:cxnLst/>
              <a:rect l="l" t="t" r="r" b="b"/>
              <a:pathLst>
                <a:path w="12899644" h="1827149">
                  <a:moveTo>
                    <a:pt x="0" y="63627"/>
                  </a:moveTo>
                  <a:cubicBezTo>
                    <a:pt x="0" y="28194"/>
                    <a:pt x="29210" y="0"/>
                    <a:pt x="64516" y="0"/>
                  </a:cubicBezTo>
                  <a:lnTo>
                    <a:pt x="12835128" y="0"/>
                  </a:lnTo>
                  <a:lnTo>
                    <a:pt x="12835128" y="19050"/>
                  </a:lnTo>
                  <a:lnTo>
                    <a:pt x="12835128" y="0"/>
                  </a:lnTo>
                  <a:cubicBezTo>
                    <a:pt x="12870435" y="0"/>
                    <a:pt x="12899644" y="28194"/>
                    <a:pt x="12899644" y="63627"/>
                  </a:cubicBezTo>
                  <a:lnTo>
                    <a:pt x="12880594" y="63627"/>
                  </a:lnTo>
                  <a:lnTo>
                    <a:pt x="12899644" y="63627"/>
                  </a:lnTo>
                  <a:lnTo>
                    <a:pt x="12899644" y="1763522"/>
                  </a:lnTo>
                  <a:lnTo>
                    <a:pt x="12880594" y="1763522"/>
                  </a:lnTo>
                  <a:lnTo>
                    <a:pt x="12899644" y="1763522"/>
                  </a:lnTo>
                  <a:cubicBezTo>
                    <a:pt x="12899644" y="1798955"/>
                    <a:pt x="12870435" y="1827149"/>
                    <a:pt x="12835128" y="1827149"/>
                  </a:cubicBezTo>
                  <a:lnTo>
                    <a:pt x="12835128" y="1808099"/>
                  </a:lnTo>
                  <a:lnTo>
                    <a:pt x="12835128" y="1827149"/>
                  </a:lnTo>
                  <a:lnTo>
                    <a:pt x="64516" y="1827149"/>
                  </a:lnTo>
                  <a:lnTo>
                    <a:pt x="64516" y="1808099"/>
                  </a:lnTo>
                  <a:lnTo>
                    <a:pt x="64516" y="1827149"/>
                  </a:lnTo>
                  <a:cubicBezTo>
                    <a:pt x="29210" y="1827149"/>
                    <a:pt x="0" y="1798955"/>
                    <a:pt x="0" y="1763522"/>
                  </a:cubicBezTo>
                  <a:lnTo>
                    <a:pt x="0" y="63627"/>
                  </a:lnTo>
                  <a:lnTo>
                    <a:pt x="19050" y="63627"/>
                  </a:lnTo>
                  <a:lnTo>
                    <a:pt x="0" y="63627"/>
                  </a:lnTo>
                  <a:moveTo>
                    <a:pt x="38100" y="63627"/>
                  </a:moveTo>
                  <a:lnTo>
                    <a:pt x="38100" y="1763522"/>
                  </a:lnTo>
                  <a:lnTo>
                    <a:pt x="19050" y="1763522"/>
                  </a:lnTo>
                  <a:lnTo>
                    <a:pt x="38100" y="1763522"/>
                  </a:lnTo>
                  <a:cubicBezTo>
                    <a:pt x="38100" y="1777365"/>
                    <a:pt x="49530" y="1789049"/>
                    <a:pt x="64516" y="1789049"/>
                  </a:cubicBezTo>
                  <a:lnTo>
                    <a:pt x="12835128" y="1789049"/>
                  </a:lnTo>
                  <a:cubicBezTo>
                    <a:pt x="12849987" y="1789049"/>
                    <a:pt x="12861544" y="1777238"/>
                    <a:pt x="12861544" y="1763522"/>
                  </a:cubicBezTo>
                  <a:lnTo>
                    <a:pt x="12861544" y="63627"/>
                  </a:lnTo>
                  <a:cubicBezTo>
                    <a:pt x="12861544" y="49784"/>
                    <a:pt x="12850114" y="38100"/>
                    <a:pt x="12835128" y="38100"/>
                  </a:cubicBezTo>
                  <a:lnTo>
                    <a:pt x="64516" y="38100"/>
                  </a:lnTo>
                  <a:lnTo>
                    <a:pt x="64516" y="19050"/>
                  </a:lnTo>
                  <a:lnTo>
                    <a:pt x="64516" y="38100"/>
                  </a:lnTo>
                  <a:cubicBezTo>
                    <a:pt x="49530" y="38100"/>
                    <a:pt x="38100" y="49911"/>
                    <a:pt x="38100" y="63627"/>
                  </a:cubicBezTo>
                  <a:close/>
                </a:path>
              </a:pathLst>
            </a:custGeom>
            <a:solidFill>
              <a:srgbClr val="D0CED9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8893374" y="5234136"/>
            <a:ext cx="2787700" cy="344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en-US" sz="220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Seamless Input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893374" y="5659190"/>
            <a:ext cx="8474125" cy="413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175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Upload video files directly or provide a YouTube URL.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7735640" y="6533080"/>
            <a:ext cx="9674721" cy="1370410"/>
            <a:chOff x="0" y="0"/>
            <a:chExt cx="12899628" cy="1827213"/>
          </a:xfrm>
        </p:grpSpPr>
        <p:sp>
          <p:nvSpPr>
            <p:cNvPr id="19" name="Freeform 19"/>
            <p:cNvSpPr/>
            <p:nvPr/>
          </p:nvSpPr>
          <p:spPr>
            <a:xfrm>
              <a:off x="19050" y="19050"/>
              <a:ext cx="12861544" cy="1789049"/>
            </a:xfrm>
            <a:custGeom>
              <a:avLst/>
              <a:gdLst/>
              <a:ahLst/>
              <a:cxnLst/>
              <a:rect l="l" t="t" r="r" b="b"/>
              <a:pathLst>
                <a:path w="12861544" h="1789049">
                  <a:moveTo>
                    <a:pt x="0" y="44577"/>
                  </a:moveTo>
                  <a:cubicBezTo>
                    <a:pt x="0" y="19939"/>
                    <a:pt x="20320" y="0"/>
                    <a:pt x="45466" y="0"/>
                  </a:cubicBezTo>
                  <a:lnTo>
                    <a:pt x="12816078" y="0"/>
                  </a:lnTo>
                  <a:cubicBezTo>
                    <a:pt x="12841224" y="0"/>
                    <a:pt x="12861544" y="19939"/>
                    <a:pt x="12861544" y="44577"/>
                  </a:cubicBezTo>
                  <a:lnTo>
                    <a:pt x="12861544" y="1744472"/>
                  </a:lnTo>
                  <a:cubicBezTo>
                    <a:pt x="12861544" y="1769110"/>
                    <a:pt x="12841224" y="1789049"/>
                    <a:pt x="12816078" y="1789049"/>
                  </a:cubicBezTo>
                  <a:lnTo>
                    <a:pt x="45466" y="1789049"/>
                  </a:lnTo>
                  <a:cubicBezTo>
                    <a:pt x="20320" y="1789049"/>
                    <a:pt x="0" y="1769110"/>
                    <a:pt x="0" y="1744472"/>
                  </a:cubicBezTo>
                  <a:close/>
                </a:path>
              </a:pathLst>
            </a:custGeom>
            <a:solidFill>
              <a:srgbClr val="FBFAFF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12899644" cy="1827149"/>
            </a:xfrm>
            <a:custGeom>
              <a:avLst/>
              <a:gdLst/>
              <a:ahLst/>
              <a:cxnLst/>
              <a:rect l="l" t="t" r="r" b="b"/>
              <a:pathLst>
                <a:path w="12899644" h="1827149">
                  <a:moveTo>
                    <a:pt x="0" y="63627"/>
                  </a:moveTo>
                  <a:cubicBezTo>
                    <a:pt x="0" y="28194"/>
                    <a:pt x="29210" y="0"/>
                    <a:pt x="64516" y="0"/>
                  </a:cubicBezTo>
                  <a:lnTo>
                    <a:pt x="12835128" y="0"/>
                  </a:lnTo>
                  <a:lnTo>
                    <a:pt x="12835128" y="19050"/>
                  </a:lnTo>
                  <a:lnTo>
                    <a:pt x="12835128" y="0"/>
                  </a:lnTo>
                  <a:cubicBezTo>
                    <a:pt x="12870435" y="0"/>
                    <a:pt x="12899644" y="28194"/>
                    <a:pt x="12899644" y="63627"/>
                  </a:cubicBezTo>
                  <a:lnTo>
                    <a:pt x="12880594" y="63627"/>
                  </a:lnTo>
                  <a:lnTo>
                    <a:pt x="12899644" y="63627"/>
                  </a:lnTo>
                  <a:lnTo>
                    <a:pt x="12899644" y="1763522"/>
                  </a:lnTo>
                  <a:lnTo>
                    <a:pt x="12880594" y="1763522"/>
                  </a:lnTo>
                  <a:lnTo>
                    <a:pt x="12899644" y="1763522"/>
                  </a:lnTo>
                  <a:cubicBezTo>
                    <a:pt x="12899644" y="1798955"/>
                    <a:pt x="12870435" y="1827149"/>
                    <a:pt x="12835128" y="1827149"/>
                  </a:cubicBezTo>
                  <a:lnTo>
                    <a:pt x="12835128" y="1808099"/>
                  </a:lnTo>
                  <a:lnTo>
                    <a:pt x="12835128" y="1827149"/>
                  </a:lnTo>
                  <a:lnTo>
                    <a:pt x="64516" y="1827149"/>
                  </a:lnTo>
                  <a:lnTo>
                    <a:pt x="64516" y="1808099"/>
                  </a:lnTo>
                  <a:lnTo>
                    <a:pt x="64516" y="1827149"/>
                  </a:lnTo>
                  <a:cubicBezTo>
                    <a:pt x="29210" y="1827149"/>
                    <a:pt x="0" y="1798955"/>
                    <a:pt x="0" y="1763522"/>
                  </a:cubicBezTo>
                  <a:lnTo>
                    <a:pt x="0" y="63627"/>
                  </a:lnTo>
                  <a:lnTo>
                    <a:pt x="19050" y="63627"/>
                  </a:lnTo>
                  <a:lnTo>
                    <a:pt x="0" y="63627"/>
                  </a:lnTo>
                  <a:moveTo>
                    <a:pt x="38100" y="63627"/>
                  </a:moveTo>
                  <a:lnTo>
                    <a:pt x="38100" y="1763522"/>
                  </a:lnTo>
                  <a:lnTo>
                    <a:pt x="19050" y="1763522"/>
                  </a:lnTo>
                  <a:lnTo>
                    <a:pt x="38100" y="1763522"/>
                  </a:lnTo>
                  <a:cubicBezTo>
                    <a:pt x="38100" y="1777365"/>
                    <a:pt x="49530" y="1789049"/>
                    <a:pt x="64516" y="1789049"/>
                  </a:cubicBezTo>
                  <a:lnTo>
                    <a:pt x="12835128" y="1789049"/>
                  </a:lnTo>
                  <a:cubicBezTo>
                    <a:pt x="12849987" y="1789049"/>
                    <a:pt x="12861544" y="1777238"/>
                    <a:pt x="12861544" y="1763522"/>
                  </a:cubicBezTo>
                  <a:lnTo>
                    <a:pt x="12861544" y="63627"/>
                  </a:lnTo>
                  <a:cubicBezTo>
                    <a:pt x="12861544" y="49784"/>
                    <a:pt x="12850114" y="38100"/>
                    <a:pt x="12835128" y="38100"/>
                  </a:cubicBezTo>
                  <a:lnTo>
                    <a:pt x="64516" y="38100"/>
                  </a:lnTo>
                  <a:lnTo>
                    <a:pt x="64516" y="19050"/>
                  </a:lnTo>
                  <a:lnTo>
                    <a:pt x="64516" y="38100"/>
                  </a:lnTo>
                  <a:cubicBezTo>
                    <a:pt x="49530" y="38100"/>
                    <a:pt x="38100" y="49911"/>
                    <a:pt x="38100" y="63627"/>
                  </a:cubicBezTo>
                  <a:close/>
                </a:path>
              </a:pathLst>
            </a:custGeom>
            <a:solidFill>
              <a:srgbClr val="D0CED9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8893175" y="6798945"/>
            <a:ext cx="4859655" cy="344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en-US" sz="2185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AI-Powered Analysis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893374" y="7223969"/>
            <a:ext cx="8474125" cy="413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175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Our intelligent backend processes content for key moments and relevant audio.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7749927" y="8097889"/>
            <a:ext cx="9660434" cy="1370410"/>
            <a:chOff x="0" y="0"/>
            <a:chExt cx="12899628" cy="1827213"/>
          </a:xfrm>
        </p:grpSpPr>
        <p:sp>
          <p:nvSpPr>
            <p:cNvPr id="26" name="Freeform 26"/>
            <p:cNvSpPr/>
            <p:nvPr/>
          </p:nvSpPr>
          <p:spPr>
            <a:xfrm>
              <a:off x="19050" y="19050"/>
              <a:ext cx="12861544" cy="1789049"/>
            </a:xfrm>
            <a:custGeom>
              <a:avLst/>
              <a:gdLst/>
              <a:ahLst/>
              <a:cxnLst/>
              <a:rect l="l" t="t" r="r" b="b"/>
              <a:pathLst>
                <a:path w="12861544" h="1789049">
                  <a:moveTo>
                    <a:pt x="0" y="44577"/>
                  </a:moveTo>
                  <a:cubicBezTo>
                    <a:pt x="0" y="19939"/>
                    <a:pt x="20320" y="0"/>
                    <a:pt x="45466" y="0"/>
                  </a:cubicBezTo>
                  <a:lnTo>
                    <a:pt x="12816078" y="0"/>
                  </a:lnTo>
                  <a:cubicBezTo>
                    <a:pt x="12841224" y="0"/>
                    <a:pt x="12861544" y="19939"/>
                    <a:pt x="12861544" y="44577"/>
                  </a:cubicBezTo>
                  <a:lnTo>
                    <a:pt x="12861544" y="1744472"/>
                  </a:lnTo>
                  <a:cubicBezTo>
                    <a:pt x="12861544" y="1769110"/>
                    <a:pt x="12841224" y="1789049"/>
                    <a:pt x="12816078" y="1789049"/>
                  </a:cubicBezTo>
                  <a:lnTo>
                    <a:pt x="45466" y="1789049"/>
                  </a:lnTo>
                  <a:cubicBezTo>
                    <a:pt x="20320" y="1789049"/>
                    <a:pt x="0" y="1769110"/>
                    <a:pt x="0" y="1744472"/>
                  </a:cubicBezTo>
                  <a:close/>
                </a:path>
              </a:pathLst>
            </a:custGeom>
            <a:solidFill>
              <a:srgbClr val="FBFAFF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0"/>
              <a:ext cx="12899644" cy="1827149"/>
            </a:xfrm>
            <a:custGeom>
              <a:avLst/>
              <a:gdLst/>
              <a:ahLst/>
              <a:cxnLst/>
              <a:rect l="l" t="t" r="r" b="b"/>
              <a:pathLst>
                <a:path w="12899644" h="1827149">
                  <a:moveTo>
                    <a:pt x="0" y="63627"/>
                  </a:moveTo>
                  <a:cubicBezTo>
                    <a:pt x="0" y="28194"/>
                    <a:pt x="29210" y="0"/>
                    <a:pt x="64516" y="0"/>
                  </a:cubicBezTo>
                  <a:lnTo>
                    <a:pt x="12835128" y="0"/>
                  </a:lnTo>
                  <a:lnTo>
                    <a:pt x="12835128" y="19050"/>
                  </a:lnTo>
                  <a:lnTo>
                    <a:pt x="12835128" y="0"/>
                  </a:lnTo>
                  <a:cubicBezTo>
                    <a:pt x="12870435" y="0"/>
                    <a:pt x="12899644" y="28194"/>
                    <a:pt x="12899644" y="63627"/>
                  </a:cubicBezTo>
                  <a:lnTo>
                    <a:pt x="12880594" y="63627"/>
                  </a:lnTo>
                  <a:lnTo>
                    <a:pt x="12899644" y="63627"/>
                  </a:lnTo>
                  <a:lnTo>
                    <a:pt x="12899644" y="1763522"/>
                  </a:lnTo>
                  <a:lnTo>
                    <a:pt x="12880594" y="1763522"/>
                  </a:lnTo>
                  <a:lnTo>
                    <a:pt x="12899644" y="1763522"/>
                  </a:lnTo>
                  <a:cubicBezTo>
                    <a:pt x="12899644" y="1798955"/>
                    <a:pt x="12870435" y="1827149"/>
                    <a:pt x="12835128" y="1827149"/>
                  </a:cubicBezTo>
                  <a:lnTo>
                    <a:pt x="12835128" y="1808099"/>
                  </a:lnTo>
                  <a:lnTo>
                    <a:pt x="12835128" y="1827149"/>
                  </a:lnTo>
                  <a:lnTo>
                    <a:pt x="64516" y="1827149"/>
                  </a:lnTo>
                  <a:lnTo>
                    <a:pt x="64516" y="1808099"/>
                  </a:lnTo>
                  <a:lnTo>
                    <a:pt x="64516" y="1827149"/>
                  </a:lnTo>
                  <a:cubicBezTo>
                    <a:pt x="29210" y="1827149"/>
                    <a:pt x="0" y="1798955"/>
                    <a:pt x="0" y="1763522"/>
                  </a:cubicBezTo>
                  <a:lnTo>
                    <a:pt x="0" y="63627"/>
                  </a:lnTo>
                  <a:lnTo>
                    <a:pt x="19050" y="63627"/>
                  </a:lnTo>
                  <a:lnTo>
                    <a:pt x="0" y="63627"/>
                  </a:lnTo>
                  <a:moveTo>
                    <a:pt x="38100" y="63627"/>
                  </a:moveTo>
                  <a:lnTo>
                    <a:pt x="38100" y="1763522"/>
                  </a:lnTo>
                  <a:lnTo>
                    <a:pt x="19050" y="1763522"/>
                  </a:lnTo>
                  <a:lnTo>
                    <a:pt x="38100" y="1763522"/>
                  </a:lnTo>
                  <a:cubicBezTo>
                    <a:pt x="38100" y="1777365"/>
                    <a:pt x="49530" y="1789049"/>
                    <a:pt x="64516" y="1789049"/>
                  </a:cubicBezTo>
                  <a:lnTo>
                    <a:pt x="12835128" y="1789049"/>
                  </a:lnTo>
                  <a:cubicBezTo>
                    <a:pt x="12849987" y="1789049"/>
                    <a:pt x="12861544" y="1777238"/>
                    <a:pt x="12861544" y="1763522"/>
                  </a:cubicBezTo>
                  <a:lnTo>
                    <a:pt x="12861544" y="63627"/>
                  </a:lnTo>
                  <a:cubicBezTo>
                    <a:pt x="12861544" y="49784"/>
                    <a:pt x="12850114" y="38100"/>
                    <a:pt x="12835128" y="38100"/>
                  </a:cubicBezTo>
                  <a:lnTo>
                    <a:pt x="64516" y="38100"/>
                  </a:lnTo>
                  <a:lnTo>
                    <a:pt x="64516" y="19050"/>
                  </a:lnTo>
                  <a:lnTo>
                    <a:pt x="64516" y="38100"/>
                  </a:lnTo>
                  <a:cubicBezTo>
                    <a:pt x="49530" y="38100"/>
                    <a:pt x="38100" y="49911"/>
                    <a:pt x="38100" y="63627"/>
                  </a:cubicBezTo>
                  <a:close/>
                </a:path>
              </a:pathLst>
            </a:custGeom>
            <a:solidFill>
              <a:srgbClr val="D0CED9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8893175" y="8363585"/>
            <a:ext cx="4704080" cy="344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en-US" sz="2185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High-Quality Output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893374" y="8788747"/>
            <a:ext cx="8474125" cy="327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175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Receive a ready-to-share teaser video, audio extracts, and AI-generated insights.</a:t>
            </a:r>
          </a:p>
        </p:txBody>
      </p:sp>
      <p:pic>
        <p:nvPicPr>
          <p:cNvPr id="40" name="Graphic 39" descr="Head with gears">
            <a:extLst>
              <a:ext uri="{FF2B5EF4-FFF2-40B4-BE49-F238E27FC236}">
                <a16:creationId xmlns:a16="http://schemas.microsoft.com/office/drawing/2014/main" id="{F9DD58FD-99B5-4E61-90C6-DA048F5DA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8345" y="6891497"/>
            <a:ext cx="746214" cy="746214"/>
          </a:xfrm>
          <a:prstGeom prst="rect">
            <a:avLst/>
          </a:prstGeom>
        </p:spPr>
      </p:pic>
      <p:pic>
        <p:nvPicPr>
          <p:cNvPr id="42" name="Graphic 41" descr="Clapper board">
            <a:extLst>
              <a:ext uri="{FF2B5EF4-FFF2-40B4-BE49-F238E27FC236}">
                <a16:creationId xmlns:a16="http://schemas.microsoft.com/office/drawing/2014/main" id="{88C0077E-27AF-4EAC-8921-776ACA2B1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4332" y="5253456"/>
            <a:ext cx="733679" cy="733679"/>
          </a:xfrm>
          <a:prstGeom prst="rect">
            <a:avLst/>
          </a:prstGeom>
        </p:spPr>
      </p:pic>
      <p:pic>
        <p:nvPicPr>
          <p:cNvPr id="49" name="Graphic 48" descr="Presentation with media">
            <a:extLst>
              <a:ext uri="{FF2B5EF4-FFF2-40B4-BE49-F238E27FC236}">
                <a16:creationId xmlns:a16="http://schemas.microsoft.com/office/drawing/2014/main" id="{02E6686D-999B-498A-BC2A-25344216D9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4332" y="8357841"/>
            <a:ext cx="828329" cy="82832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D2ED1BA-90A9-4795-A19D-B89228F73C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54" y="-22416"/>
            <a:ext cx="7595921" cy="10287000"/>
          </a:xfrm>
          <a:prstGeom prst="rect">
            <a:avLst/>
          </a:prstGeom>
        </p:spPr>
      </p:pic>
      <p:sp>
        <p:nvSpPr>
          <p:cNvPr id="52" name="Rectangles 11">
            <a:extLst>
              <a:ext uri="{FF2B5EF4-FFF2-40B4-BE49-F238E27FC236}">
                <a16:creationId xmlns:a16="http://schemas.microsoft.com/office/drawing/2014/main" id="{4699E4C3-351C-4BAC-8CC1-D3B23FED34E0}"/>
              </a:ext>
            </a:extLst>
          </p:cNvPr>
          <p:cNvSpPr/>
          <p:nvPr/>
        </p:nvSpPr>
        <p:spPr>
          <a:xfrm>
            <a:off x="3309864" y="9916488"/>
            <a:ext cx="1018864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553200" y="800100"/>
            <a:ext cx="5218430" cy="38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403CCF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BEHIND THE SCENES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00333" y="876032"/>
            <a:ext cx="8860482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75"/>
              </a:lnSpc>
            </a:pPr>
            <a:r>
              <a:rPr lang="en-US" sz="2500" dirty="0">
                <a:solidFill>
                  <a:srgbClr val="00B0F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System Architecture</a:t>
            </a:r>
          </a:p>
        </p:txBody>
      </p:sp>
      <p:sp>
        <p:nvSpPr>
          <p:cNvPr id="10" name="TextBox 10"/>
          <p:cNvSpPr txBox="1"/>
          <p:nvPr/>
        </p:nvSpPr>
        <p:spPr>
          <a:xfrm rot="10800000" flipV="1">
            <a:off x="1322538" y="1949817"/>
            <a:ext cx="15816071" cy="768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25"/>
              </a:lnSpc>
            </a:pPr>
            <a:r>
              <a:rPr lang="en-US" sz="22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Our robust architecture ensures a smooth and efficient workflow from video ingestion to teaser delivery. The pipeline is designed for scalability and integrates cutting-edge AI models for intelligent content analysis.</a:t>
            </a:r>
          </a:p>
        </p:txBody>
      </p:sp>
      <p:pic>
        <p:nvPicPr>
          <p:cNvPr id="11" name="Picture 10" descr="Screenshot 2025-09-01 2020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24" y="2825849"/>
            <a:ext cx="16947176" cy="7337326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16459200" y="2825849"/>
            <a:ext cx="1066800" cy="768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674507" y="885120"/>
            <a:ext cx="3823335" cy="38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403CCF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USER INTERFACE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3965" y="845109"/>
            <a:ext cx="9445526" cy="89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75"/>
              </a:lnSpc>
            </a:pPr>
            <a:r>
              <a:rPr lang="en-US" sz="2500" dirty="0">
                <a:solidFill>
                  <a:srgbClr val="00B0F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Frontend: Control Panel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133" y="2476223"/>
            <a:ext cx="9445526" cy="1202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25"/>
              </a:lnSpc>
            </a:pPr>
            <a:r>
              <a:rPr lang="en-US" sz="2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intuitive </a:t>
            </a:r>
            <a:r>
              <a:rPr lang="en-US" sz="2200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Streamlit</a:t>
            </a:r>
            <a:r>
              <a:rPr lang="en-US" sz="2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-powered frontend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provides a seamless user experience. From video uploads to fine-tuning teaser settings, every interaction is designed for simplicity and efficiency.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0333" y="4690566"/>
            <a:ext cx="3101131" cy="387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35">
                <a:solidFill>
                  <a:srgbClr val="403CCF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Key Features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2238" y="5448131"/>
            <a:ext cx="4420195" cy="768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00" lvl="1" indent="-146050" algn="just">
              <a:lnSpc>
                <a:spcPts val="3125"/>
              </a:lnSpc>
              <a:buFont typeface="Arial" panose="020B0604020202020204"/>
              <a:buChar char="•"/>
            </a:pPr>
            <a:r>
              <a:rPr lang="en-US" sz="22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Video upload and YouTube link input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0333" y="6362402"/>
            <a:ext cx="4496395" cy="768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92100" lvl="1" indent="-146050" algn="just">
              <a:lnSpc>
                <a:spcPts val="3125"/>
              </a:lnSpc>
              <a:buFont typeface="Arial" panose="020B0604020202020204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Customizable teaser duration, 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-US" sz="2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tone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002528" y="7465903"/>
            <a:ext cx="4420195" cy="400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00" lvl="1" indent="-146050" algn="l">
              <a:lnSpc>
                <a:spcPts val="3125"/>
              </a:lnSpc>
              <a:buFont typeface="Arial" panose="020B0604020202020204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Real-time progress tracking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90333" y="7276673"/>
            <a:ext cx="4420195" cy="768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00" lvl="1" indent="-146050" algn="just">
              <a:lnSpc>
                <a:spcPts val="3125"/>
              </a:lnSpc>
              <a:buFont typeface="Arial" panose="020B0604020202020204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Instant teaser preview with subtitles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969000" y="4762500"/>
            <a:ext cx="3950970" cy="38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35">
                <a:solidFill>
                  <a:srgbClr val="403CCF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Interactive Elements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027093" y="5448131"/>
            <a:ext cx="4332566" cy="768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92100" lvl="1" indent="-146050" algn="just">
              <a:lnSpc>
                <a:spcPts val="3125"/>
              </a:lnSpc>
              <a:buFont typeface="Arial" panose="020B0604020202020204"/>
              <a:buChar char="•"/>
            </a:pPr>
            <a:r>
              <a:rPr lang="en-US" sz="22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Download options for all generated assets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969308" y="6457017"/>
            <a:ext cx="4390351" cy="768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92100" lvl="1" indent="-146050" algn="just">
              <a:lnSpc>
                <a:spcPts val="3125"/>
              </a:lnSpc>
              <a:buFont typeface="Arial" panose="020B0604020202020204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Integrated AI assistant chat for guidance</a:t>
            </a:r>
          </a:p>
        </p:txBody>
      </p:sp>
      <p:pic>
        <p:nvPicPr>
          <p:cNvPr id="20" name="Picture 19" descr="Screenshot 2025-09-01 203045"/>
          <p:cNvPicPr>
            <a:picLocks noChangeAspect="1"/>
          </p:cNvPicPr>
          <p:nvPr/>
        </p:nvPicPr>
        <p:blipFill>
          <a:blip r:embed="rId3"/>
          <a:srcRect l="10409" r="8601"/>
          <a:stretch>
            <a:fillRect/>
          </a:stretch>
        </p:blipFill>
        <p:spPr>
          <a:xfrm>
            <a:off x="10534630" y="0"/>
            <a:ext cx="7732653" cy="10250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4107141" y="507139"/>
            <a:ext cx="4537075" cy="38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403CCF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THE ENGINE ROOM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904095" y="680055"/>
            <a:ext cx="16327041" cy="882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0"/>
              </a:lnSpc>
            </a:pPr>
            <a:r>
              <a:rPr lang="en-US" sz="2500" dirty="0">
                <a:solidFill>
                  <a:srgbClr val="00B0F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Backend: The Core Processing Unit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6395" y="2303671"/>
            <a:ext cx="10545009" cy="1159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060"/>
              </a:lnSpc>
            </a:pPr>
            <a:r>
              <a:rPr lang="en-US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Backend orchestrates the entire video processing pipeline. It meticulously handles video ingestion, intelligent scene detection, AI-driven analysis, and final teaser assembly, ensuring a high-quality output tailored to your needs.</a:t>
            </a:r>
          </a:p>
        </p:txBody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980480" y="5232052"/>
            <a:ext cx="5278934" cy="28575"/>
            <a:chOff x="0" y="0"/>
            <a:chExt cx="7038578" cy="38100"/>
          </a:xfrm>
        </p:grpSpPr>
        <p:sp>
          <p:nvSpPr>
            <p:cNvPr id="11" name="Freeform 11" descr="preencoded.png"/>
            <p:cNvSpPr/>
            <p:nvPr/>
          </p:nvSpPr>
          <p:spPr>
            <a:xfrm>
              <a:off x="0" y="0"/>
              <a:ext cx="7038594" cy="38100"/>
            </a:xfrm>
            <a:custGeom>
              <a:avLst/>
              <a:gdLst/>
              <a:ahLst/>
              <a:cxnLst/>
              <a:rect l="l" t="t" r="r" b="b"/>
              <a:pathLst>
                <a:path w="7038594" h="38100">
                  <a:moveTo>
                    <a:pt x="0" y="0"/>
                  </a:moveTo>
                  <a:lnTo>
                    <a:pt x="7038594" y="0"/>
                  </a:lnTo>
                  <a:lnTo>
                    <a:pt x="7038594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9" b="-19"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381000" y="3862705"/>
            <a:ext cx="10860405" cy="590994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342900" indent="-3429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Download &amp; Preprocess</a:t>
            </a:r>
            <a:r>
              <a:rPr lang="en-US" sz="2000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 : </a:t>
            </a:r>
            <a:r>
              <a:rPr lang="en-US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Fetches video, chunks into logical scenes, and prepares for analysis.</a:t>
            </a:r>
          </a:p>
          <a:p>
            <a:pPr marL="342900" indent="-3429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Clip Analysis</a:t>
            </a:r>
            <a:r>
              <a:rPr lang="en-US" sz="2000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 : </a:t>
            </a:r>
            <a:r>
              <a:rPr lang="en-US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Leverages Whisper for speech-to-text, BLIP for visual captions, and extracts audio metrics.</a:t>
            </a:r>
          </a:p>
          <a:p>
            <a:pPr marL="342900" indent="-3429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Clip Selection</a:t>
            </a:r>
            <a:r>
              <a:rPr lang="en-US" sz="2000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 : </a:t>
            </a:r>
            <a:r>
              <a:rPr lang="en-US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Intelligently scores clips, boosting relevance based on keywords and ensuring comprehensive coverage.</a:t>
            </a:r>
          </a:p>
          <a:p>
            <a:pPr marL="342900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Teaser Creation</a:t>
            </a:r>
            <a:r>
              <a:rPr lang="en-US" sz="2000" dirty="0"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 : </a:t>
            </a: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Uses </a:t>
            </a:r>
            <a:r>
              <a:rPr lang="en-US" sz="2000" dirty="0" err="1">
                <a:latin typeface="Open Sans"/>
                <a:ea typeface="Open Sans"/>
                <a:cs typeface="Open Sans"/>
                <a:sym typeface="Open Sans"/>
              </a:rPr>
              <a:t>FFmpeg</a:t>
            </a: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 for seamless stitching, adding subtitles, and optional background music.</a:t>
            </a:r>
            <a:endParaRPr lang="en-US"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Outputs Generation</a:t>
            </a:r>
            <a:r>
              <a:rPr lang="en-US" sz="2000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 : </a:t>
            </a:r>
            <a:r>
              <a:rPr lang="en-US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Presents the final teaser, extracted audio</a:t>
            </a: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, subtitles </a:t>
            </a:r>
            <a:r>
              <a:rPr lang="en-US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to the UI and </a:t>
            </a: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detailed metadata to the language model.</a:t>
            </a:r>
          </a:p>
          <a:p>
            <a:pPr marL="342900" indent="-3429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Libre Baskerville" panose="02000000000000000000"/>
              <a:ea typeface="Libre Baskerville" panose="02000000000000000000"/>
              <a:cs typeface="Libre Baskerville" panose="02000000000000000000"/>
              <a:sym typeface="Libre Baskerville" panose="02000000000000000000"/>
            </a:endParaRPr>
          </a:p>
          <a:p>
            <a:pPr marL="342900" indent="-3429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6504534" y="5232052"/>
            <a:ext cx="5278934" cy="28575"/>
            <a:chOff x="0" y="0"/>
            <a:chExt cx="7038578" cy="38100"/>
          </a:xfrm>
        </p:grpSpPr>
        <p:sp>
          <p:nvSpPr>
            <p:cNvPr id="16" name="Freeform 16" descr="preencoded.png"/>
            <p:cNvSpPr/>
            <p:nvPr/>
          </p:nvSpPr>
          <p:spPr>
            <a:xfrm>
              <a:off x="0" y="0"/>
              <a:ext cx="7038594" cy="38100"/>
            </a:xfrm>
            <a:custGeom>
              <a:avLst/>
              <a:gdLst/>
              <a:ahLst/>
              <a:cxnLst/>
              <a:rect l="l" t="t" r="r" b="b"/>
              <a:pathLst>
                <a:path w="7038594" h="38100">
                  <a:moveTo>
                    <a:pt x="0" y="0"/>
                  </a:moveTo>
                  <a:lnTo>
                    <a:pt x="7038594" y="0"/>
                  </a:lnTo>
                  <a:lnTo>
                    <a:pt x="7038594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9" b="-19"/>
              </a:stretch>
            </a:blip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2028586" y="5232052"/>
            <a:ext cx="5278934" cy="28575"/>
            <a:chOff x="0" y="0"/>
            <a:chExt cx="7038578" cy="38100"/>
          </a:xfrm>
        </p:grpSpPr>
        <p:sp>
          <p:nvSpPr>
            <p:cNvPr id="21" name="Freeform 21" descr="preencoded.png"/>
            <p:cNvSpPr/>
            <p:nvPr/>
          </p:nvSpPr>
          <p:spPr>
            <a:xfrm>
              <a:off x="0" y="0"/>
              <a:ext cx="7038594" cy="38100"/>
            </a:xfrm>
            <a:custGeom>
              <a:avLst/>
              <a:gdLst/>
              <a:ahLst/>
              <a:cxnLst/>
              <a:rect l="l" t="t" r="r" b="b"/>
              <a:pathLst>
                <a:path w="7038594" h="38100">
                  <a:moveTo>
                    <a:pt x="0" y="0"/>
                  </a:moveTo>
                  <a:lnTo>
                    <a:pt x="7038594" y="0"/>
                  </a:lnTo>
                  <a:lnTo>
                    <a:pt x="7038594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9" b="-19"/>
              </a:stretch>
            </a:blipFill>
          </p:spPr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980480" y="7910512"/>
            <a:ext cx="8040886" cy="28575"/>
            <a:chOff x="0" y="0"/>
            <a:chExt cx="10721182" cy="38100"/>
          </a:xfrm>
        </p:grpSpPr>
        <p:sp>
          <p:nvSpPr>
            <p:cNvPr id="26" name="Freeform 26" descr="preencoded.png"/>
            <p:cNvSpPr/>
            <p:nvPr/>
          </p:nvSpPr>
          <p:spPr>
            <a:xfrm>
              <a:off x="0" y="0"/>
              <a:ext cx="10721213" cy="38100"/>
            </a:xfrm>
            <a:custGeom>
              <a:avLst/>
              <a:gdLst/>
              <a:ahLst/>
              <a:cxnLst/>
              <a:rect l="l" t="t" r="r" b="b"/>
              <a:pathLst>
                <a:path w="10721213" h="38100">
                  <a:moveTo>
                    <a:pt x="0" y="0"/>
                  </a:moveTo>
                  <a:lnTo>
                    <a:pt x="10721213" y="0"/>
                  </a:lnTo>
                  <a:lnTo>
                    <a:pt x="10721213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1" b="-11"/>
              </a:stretch>
            </a:blipFill>
          </p:spPr>
        </p:sp>
      </p:grpSp>
      <p:grpSp>
        <p:nvGrpSpPr>
          <p:cNvPr id="30" name="Group 30"/>
          <p:cNvGrpSpPr>
            <a:grpSpLocks noChangeAspect="1"/>
          </p:cNvGrpSpPr>
          <p:nvPr/>
        </p:nvGrpSpPr>
        <p:grpSpPr>
          <a:xfrm>
            <a:off x="9266485" y="7910512"/>
            <a:ext cx="8041035" cy="28575"/>
            <a:chOff x="0" y="0"/>
            <a:chExt cx="10721380" cy="38100"/>
          </a:xfrm>
        </p:grpSpPr>
        <p:sp>
          <p:nvSpPr>
            <p:cNvPr id="31" name="Freeform 31" descr="preencoded.png"/>
            <p:cNvSpPr/>
            <p:nvPr/>
          </p:nvSpPr>
          <p:spPr>
            <a:xfrm>
              <a:off x="0" y="0"/>
              <a:ext cx="10721340" cy="38100"/>
            </a:xfrm>
            <a:custGeom>
              <a:avLst/>
              <a:gdLst/>
              <a:ahLst/>
              <a:cxnLst/>
              <a:rect l="l" t="t" r="r" b="b"/>
              <a:pathLst>
                <a:path w="10721340" h="38100">
                  <a:moveTo>
                    <a:pt x="0" y="0"/>
                  </a:moveTo>
                  <a:lnTo>
                    <a:pt x="10721340" y="0"/>
                  </a:lnTo>
                  <a:lnTo>
                    <a:pt x="10721340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2" b="-12"/>
              </a:stretch>
            </a:blipFill>
          </p:spPr>
        </p:sp>
      </p:grpSp>
      <p:pic>
        <p:nvPicPr>
          <p:cNvPr id="34" name="Picture 33" descr="Screenshot 2025-09-01 2041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1405" y="0"/>
            <a:ext cx="7046596" cy="10276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495886" y="-7784"/>
            <a:ext cx="19771445" cy="10294784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698020" y="622587"/>
            <a:ext cx="3661620" cy="389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dirty="0">
                <a:solidFill>
                  <a:srgbClr val="403CCF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AI POWERED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37511" y="705232"/>
            <a:ext cx="9819084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75"/>
              </a:lnSpc>
            </a:pPr>
            <a:r>
              <a:rPr lang="en-US" sz="2500" dirty="0">
                <a:solidFill>
                  <a:srgbClr val="00B0F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Intelligence at its Core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427854" y="2356361"/>
            <a:ext cx="16713241" cy="759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25"/>
              </a:lnSpc>
            </a:pPr>
            <a:r>
              <a:rPr lang="en-US" sz="1935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Our solution is built upon a foundation of state-of-the-art AI models, each contributing to the intelligent analysis and synthesis of your video content. These models work in concert to identify key moments and create compelling narratives.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27853" y="5155581"/>
            <a:ext cx="3101131" cy="387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35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Whisper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427853" y="5609698"/>
            <a:ext cx="7314454" cy="759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25"/>
              </a:lnSpc>
            </a:pPr>
            <a:r>
              <a:rPr lang="en-US" sz="1935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Converts speech to accurate text, identifying spoken content for clip selection.</a:t>
            </a:r>
          </a:p>
        </p:txBody>
      </p: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9298930" y="4086076"/>
            <a:ext cx="744141" cy="744141"/>
            <a:chOff x="0" y="0"/>
            <a:chExt cx="992188" cy="992188"/>
          </a:xfrm>
        </p:grpSpPr>
        <p:sp>
          <p:nvSpPr>
            <p:cNvPr id="14" name="Freeform 14" descr="preencoded.png"/>
            <p:cNvSpPr/>
            <p:nvPr/>
          </p:nvSpPr>
          <p:spPr>
            <a:xfrm>
              <a:off x="0" y="0"/>
              <a:ext cx="992251" cy="992251"/>
            </a:xfrm>
            <a:custGeom>
              <a:avLst/>
              <a:gdLst/>
              <a:ahLst/>
              <a:cxnLst/>
              <a:rect l="l" t="t" r="r" b="b"/>
              <a:pathLst>
                <a:path w="992251" h="992251">
                  <a:moveTo>
                    <a:pt x="0" y="0"/>
                  </a:moveTo>
                  <a:lnTo>
                    <a:pt x="992251" y="0"/>
                  </a:lnTo>
                  <a:lnTo>
                    <a:pt x="992251" y="992251"/>
                  </a:lnTo>
                  <a:lnTo>
                    <a:pt x="0" y="9922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6" b="6"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9298930" y="5140226"/>
            <a:ext cx="3101131" cy="387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35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BLIP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98930" y="5591026"/>
            <a:ext cx="6986458" cy="759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25"/>
              </a:lnSpc>
            </a:pPr>
            <a:r>
              <a:rPr lang="en-US" sz="1935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Generates descriptive image captions, understanding visual context for compelling teasers.</a:t>
            </a:r>
          </a:p>
        </p:txBody>
      </p: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-427853" y="7121454"/>
            <a:ext cx="744141" cy="744141"/>
            <a:chOff x="0" y="0"/>
            <a:chExt cx="992188" cy="992188"/>
          </a:xfrm>
        </p:grpSpPr>
        <p:sp>
          <p:nvSpPr>
            <p:cNvPr id="18" name="Freeform 18" descr="preencoded.png"/>
            <p:cNvSpPr/>
            <p:nvPr/>
          </p:nvSpPr>
          <p:spPr>
            <a:xfrm>
              <a:off x="0" y="0"/>
              <a:ext cx="992251" cy="992251"/>
            </a:xfrm>
            <a:custGeom>
              <a:avLst/>
              <a:gdLst/>
              <a:ahLst/>
              <a:cxnLst/>
              <a:rect l="l" t="t" r="r" b="b"/>
              <a:pathLst>
                <a:path w="992251" h="992251">
                  <a:moveTo>
                    <a:pt x="0" y="0"/>
                  </a:moveTo>
                  <a:lnTo>
                    <a:pt x="992251" y="0"/>
                  </a:lnTo>
                  <a:lnTo>
                    <a:pt x="992251" y="992251"/>
                  </a:lnTo>
                  <a:lnTo>
                    <a:pt x="0" y="9922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6" b="6"/>
              </a:stretch>
            </a:blipFill>
          </p:spPr>
        </p:sp>
      </p:grpSp>
      <p:sp>
        <p:nvSpPr>
          <p:cNvPr id="19" name="TextBox 19"/>
          <p:cNvSpPr txBox="1"/>
          <p:nvPr/>
        </p:nvSpPr>
        <p:spPr>
          <a:xfrm>
            <a:off x="-427853" y="8097537"/>
            <a:ext cx="3101131" cy="370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35" dirty="0" err="1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Groq</a:t>
            </a:r>
            <a:r>
              <a:rPr lang="en-US" sz="2435" dirty="0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 </a:t>
            </a:r>
            <a:r>
              <a:rPr lang="en-US" sz="2435" dirty="0"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API</a:t>
            </a:r>
            <a:endParaRPr lang="en-US" sz="2435" dirty="0">
              <a:solidFill>
                <a:schemeClr val="tx1"/>
              </a:solidFill>
              <a:latin typeface="Libre Baskerville" panose="02000000000000000000"/>
              <a:ea typeface="Libre Baskerville" panose="02000000000000000000"/>
              <a:cs typeface="Libre Baskerville" panose="02000000000000000000"/>
              <a:sym typeface="Libre Baskerville" panose="020000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-427853" y="8617591"/>
            <a:ext cx="7314454" cy="759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25"/>
              </a:lnSpc>
            </a:pPr>
            <a:r>
              <a:rPr lang="en-GB" sz="2000" dirty="0"/>
              <a:t>Enables ultra-fast AI inference for real-time video summarization, Q&amp;A, and content insights.</a:t>
            </a:r>
            <a:endParaRPr lang="en-US" sz="1935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9298930" y="6966645"/>
            <a:ext cx="744141" cy="744141"/>
            <a:chOff x="0" y="0"/>
            <a:chExt cx="992188" cy="992188"/>
          </a:xfrm>
        </p:grpSpPr>
        <p:sp>
          <p:nvSpPr>
            <p:cNvPr id="22" name="Freeform 22" descr="preencoded.png"/>
            <p:cNvSpPr/>
            <p:nvPr/>
          </p:nvSpPr>
          <p:spPr>
            <a:xfrm>
              <a:off x="0" y="0"/>
              <a:ext cx="992251" cy="992251"/>
            </a:xfrm>
            <a:custGeom>
              <a:avLst/>
              <a:gdLst/>
              <a:ahLst/>
              <a:cxnLst/>
              <a:rect l="l" t="t" r="r" b="b"/>
              <a:pathLst>
                <a:path w="992251" h="992251">
                  <a:moveTo>
                    <a:pt x="0" y="0"/>
                  </a:moveTo>
                  <a:lnTo>
                    <a:pt x="992251" y="0"/>
                  </a:lnTo>
                  <a:lnTo>
                    <a:pt x="992251" y="992251"/>
                  </a:lnTo>
                  <a:lnTo>
                    <a:pt x="0" y="9922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r="6" b="6"/>
              </a:stretch>
            </a:blipFill>
          </p:spPr>
        </p:sp>
      </p:grpSp>
      <p:sp>
        <p:nvSpPr>
          <p:cNvPr id="23" name="TextBox 23"/>
          <p:cNvSpPr txBox="1"/>
          <p:nvPr/>
        </p:nvSpPr>
        <p:spPr>
          <a:xfrm>
            <a:off x="9298930" y="8020794"/>
            <a:ext cx="3101131" cy="387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35">
                <a:solidFill>
                  <a:schemeClr val="tx1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FFmpeg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298930" y="8471595"/>
            <a:ext cx="6986458" cy="759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25"/>
              </a:lnSpc>
            </a:pPr>
            <a:r>
              <a:rPr lang="en-US" sz="1935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Assembles video clips, applies subtitles, and integrates music for final production.</a:t>
            </a:r>
          </a:p>
        </p:txBody>
      </p:sp>
      <p:pic>
        <p:nvPicPr>
          <p:cNvPr id="28" name="Graphic 27" descr="Podcast">
            <a:extLst>
              <a:ext uri="{FF2B5EF4-FFF2-40B4-BE49-F238E27FC236}">
                <a16:creationId xmlns:a16="http://schemas.microsoft.com/office/drawing/2014/main" id="{3DC495A7-31D0-4E49-9D63-4F3B10145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7628" y="398016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0489" y="73432"/>
            <a:ext cx="18288000" cy="10287000"/>
            <a:chOff x="-3501421" y="446283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-3501421" y="446283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351589" y="630673"/>
            <a:ext cx="6144260" cy="352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3000" dirty="0">
                <a:solidFill>
                  <a:srgbClr val="0070C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CAPABILITIES OF TEASER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74866" y="635357"/>
            <a:ext cx="4497705" cy="985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85"/>
              </a:lnSpc>
            </a:pPr>
            <a:r>
              <a:rPr lang="en-US" sz="2500" dirty="0">
                <a:solidFill>
                  <a:srgbClr val="00B0F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Core Features at a Glance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52270" y="1979037"/>
            <a:ext cx="9510495" cy="686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10"/>
              </a:lnSpc>
            </a:pPr>
            <a:r>
              <a:rPr lang="en-US" sz="175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Our AI Video Teaser Generator is packed with powerful features designed to maximize your video's reach and engagement with minimal effort.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11870" y="3157091"/>
            <a:ext cx="512861" cy="512861"/>
            <a:chOff x="0" y="0"/>
            <a:chExt cx="683815" cy="68381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83768" cy="683768"/>
            </a:xfrm>
            <a:custGeom>
              <a:avLst/>
              <a:gdLst/>
              <a:ahLst/>
              <a:cxnLst/>
              <a:rect l="l" t="t" r="r" b="b"/>
              <a:pathLst>
                <a:path w="683768" h="683768">
                  <a:moveTo>
                    <a:pt x="0" y="45593"/>
                  </a:moveTo>
                  <a:cubicBezTo>
                    <a:pt x="0" y="20447"/>
                    <a:pt x="20447" y="0"/>
                    <a:pt x="45593" y="0"/>
                  </a:cubicBezTo>
                  <a:lnTo>
                    <a:pt x="638175" y="0"/>
                  </a:lnTo>
                  <a:cubicBezTo>
                    <a:pt x="663321" y="0"/>
                    <a:pt x="683768" y="20447"/>
                    <a:pt x="683768" y="45593"/>
                  </a:cubicBezTo>
                  <a:lnTo>
                    <a:pt x="683768" y="638175"/>
                  </a:lnTo>
                  <a:cubicBezTo>
                    <a:pt x="683768" y="663321"/>
                    <a:pt x="663321" y="683768"/>
                    <a:pt x="638175" y="683768"/>
                  </a:cubicBezTo>
                  <a:lnTo>
                    <a:pt x="45593" y="683768"/>
                  </a:lnTo>
                  <a:cubicBezTo>
                    <a:pt x="20447" y="683768"/>
                    <a:pt x="0" y="663448"/>
                    <a:pt x="0" y="638175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652587" y="3225850"/>
            <a:ext cx="4076402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Libre Baskerville" panose="02000000000000000000"/>
                <a:cs typeface="Times New Roman" panose="02020603050405020304" pitchFamily="18" charset="0"/>
                <a:sym typeface="Libre Baskerville" panose="02000000000000000000"/>
              </a:rPr>
              <a:t>Automated Scene Detection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52588" y="3661255"/>
            <a:ext cx="10193048" cy="327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10"/>
              </a:lnSpc>
            </a:pPr>
            <a:r>
              <a:rPr lang="en-US" sz="175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Intelligently identifies and segments distinct scenes within your video for precise clip selection.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11870" y="4548931"/>
            <a:ext cx="512861" cy="512861"/>
            <a:chOff x="0" y="0"/>
            <a:chExt cx="683815" cy="6838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83768" cy="683768"/>
            </a:xfrm>
            <a:custGeom>
              <a:avLst/>
              <a:gdLst/>
              <a:ahLst/>
              <a:cxnLst/>
              <a:rect l="l" t="t" r="r" b="b"/>
              <a:pathLst>
                <a:path w="683768" h="683768">
                  <a:moveTo>
                    <a:pt x="0" y="45593"/>
                  </a:moveTo>
                  <a:cubicBezTo>
                    <a:pt x="0" y="20447"/>
                    <a:pt x="20447" y="0"/>
                    <a:pt x="45593" y="0"/>
                  </a:cubicBezTo>
                  <a:lnTo>
                    <a:pt x="638175" y="0"/>
                  </a:lnTo>
                  <a:cubicBezTo>
                    <a:pt x="663321" y="0"/>
                    <a:pt x="683768" y="20447"/>
                    <a:pt x="683768" y="45593"/>
                  </a:cubicBezTo>
                  <a:lnTo>
                    <a:pt x="683768" y="638175"/>
                  </a:lnTo>
                  <a:cubicBezTo>
                    <a:pt x="683768" y="663321"/>
                    <a:pt x="663321" y="683768"/>
                    <a:pt x="638175" y="683768"/>
                  </a:cubicBezTo>
                  <a:lnTo>
                    <a:pt x="45593" y="683768"/>
                  </a:lnTo>
                  <a:cubicBezTo>
                    <a:pt x="20447" y="683768"/>
                    <a:pt x="0" y="663448"/>
                    <a:pt x="0" y="638175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652587" y="4617690"/>
            <a:ext cx="4771132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Libre Baskerville" panose="02000000000000000000"/>
                <a:cs typeface="Times New Roman" panose="02020603050405020304" pitchFamily="18" charset="0"/>
                <a:sym typeface="Libre Baskerville" panose="02000000000000000000"/>
              </a:rPr>
              <a:t>AI-Powered Subtitles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52270" y="5053330"/>
            <a:ext cx="9711606" cy="327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10"/>
              </a:lnSpc>
            </a:pPr>
            <a:r>
              <a:rPr lang="en-US" sz="175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Generates accurate subtitles through Whisper, making your teasers accessible and impactful.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11870" y="5940772"/>
            <a:ext cx="512861" cy="512861"/>
            <a:chOff x="0" y="0"/>
            <a:chExt cx="683815" cy="68381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83768" cy="683768"/>
            </a:xfrm>
            <a:custGeom>
              <a:avLst/>
              <a:gdLst/>
              <a:ahLst/>
              <a:cxnLst/>
              <a:rect l="l" t="t" r="r" b="b"/>
              <a:pathLst>
                <a:path w="683768" h="683768">
                  <a:moveTo>
                    <a:pt x="0" y="45593"/>
                  </a:moveTo>
                  <a:cubicBezTo>
                    <a:pt x="0" y="20447"/>
                    <a:pt x="20447" y="0"/>
                    <a:pt x="45593" y="0"/>
                  </a:cubicBezTo>
                  <a:lnTo>
                    <a:pt x="638175" y="0"/>
                  </a:lnTo>
                  <a:cubicBezTo>
                    <a:pt x="663321" y="0"/>
                    <a:pt x="683768" y="20447"/>
                    <a:pt x="683768" y="45593"/>
                  </a:cubicBezTo>
                  <a:lnTo>
                    <a:pt x="683768" y="638175"/>
                  </a:lnTo>
                  <a:cubicBezTo>
                    <a:pt x="683768" y="663321"/>
                    <a:pt x="663321" y="683768"/>
                    <a:pt x="638175" y="683768"/>
                  </a:cubicBezTo>
                  <a:lnTo>
                    <a:pt x="45593" y="683768"/>
                  </a:lnTo>
                  <a:cubicBezTo>
                    <a:pt x="20447" y="683768"/>
                    <a:pt x="0" y="663448"/>
                    <a:pt x="0" y="638175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1652587" y="6009531"/>
            <a:ext cx="4076402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Libre Baskerville" panose="02000000000000000000"/>
                <a:cs typeface="Times New Roman" panose="02020603050405020304" pitchFamily="18" charset="0"/>
                <a:sym typeface="Libre Baskerville" panose="02000000000000000000"/>
              </a:rPr>
              <a:t>Flexible Download Option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52587" y="6445300"/>
            <a:ext cx="15723542" cy="327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0"/>
              </a:lnSpc>
            </a:pPr>
            <a:r>
              <a:rPr lang="en-US" sz="175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Options to download the final teaser with subtitles and</a:t>
            </a:r>
            <a:r>
              <a:rPr lang="en-US" sz="1750" dirty="0">
                <a:latin typeface="Open Sans"/>
                <a:ea typeface="Open Sans"/>
                <a:cs typeface="Open Sans"/>
                <a:sym typeface="Open Sans"/>
              </a:rPr>
              <a:t> audio extracts.</a:t>
            </a:r>
            <a:endParaRPr lang="en-US" sz="175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887673" y="7297466"/>
            <a:ext cx="512861" cy="512861"/>
            <a:chOff x="0" y="0"/>
            <a:chExt cx="683815" cy="68381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83768" cy="683768"/>
            </a:xfrm>
            <a:custGeom>
              <a:avLst/>
              <a:gdLst/>
              <a:ahLst/>
              <a:cxnLst/>
              <a:rect l="l" t="t" r="r" b="b"/>
              <a:pathLst>
                <a:path w="683768" h="683768">
                  <a:moveTo>
                    <a:pt x="0" y="45593"/>
                  </a:moveTo>
                  <a:cubicBezTo>
                    <a:pt x="0" y="20447"/>
                    <a:pt x="20447" y="0"/>
                    <a:pt x="45593" y="0"/>
                  </a:cubicBezTo>
                  <a:lnTo>
                    <a:pt x="638175" y="0"/>
                  </a:lnTo>
                  <a:cubicBezTo>
                    <a:pt x="663321" y="0"/>
                    <a:pt x="683768" y="20447"/>
                    <a:pt x="683768" y="45593"/>
                  </a:cubicBezTo>
                  <a:lnTo>
                    <a:pt x="683768" y="638175"/>
                  </a:lnTo>
                  <a:cubicBezTo>
                    <a:pt x="683768" y="663321"/>
                    <a:pt x="663321" y="683768"/>
                    <a:pt x="638175" y="683768"/>
                  </a:cubicBezTo>
                  <a:lnTo>
                    <a:pt x="45593" y="683768"/>
                  </a:lnTo>
                  <a:cubicBezTo>
                    <a:pt x="20447" y="683768"/>
                    <a:pt x="0" y="663448"/>
                    <a:pt x="0" y="638175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1652587" y="7366224"/>
            <a:ext cx="3452218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Libre Baskerville" panose="02000000000000000000"/>
                <a:cs typeface="Times New Roman" panose="02020603050405020304" pitchFamily="18" charset="0"/>
                <a:sym typeface="Libre Baskerville" panose="02000000000000000000"/>
              </a:rPr>
              <a:t>LLM-Powered Assistant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652587" y="7801993"/>
            <a:ext cx="15723542" cy="431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0"/>
              </a:lnSpc>
            </a:pPr>
            <a:r>
              <a:rPr lang="en-US" sz="175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An integrated AI assistant provides tips, content ideas, and answers questions in real-time.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B5A70AD-BA4A-4AEB-907B-2253498BD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644" y="0"/>
            <a:ext cx="6747333" cy="10287000"/>
          </a:xfrm>
          <a:prstGeom prst="rect">
            <a:avLst/>
          </a:prstGeom>
        </p:spPr>
      </p:pic>
      <p:pic>
        <p:nvPicPr>
          <p:cNvPr id="34" name="Graphic 33" descr="Research">
            <a:extLst>
              <a:ext uri="{FF2B5EF4-FFF2-40B4-BE49-F238E27FC236}">
                <a16:creationId xmlns:a16="http://schemas.microsoft.com/office/drawing/2014/main" id="{0D3FC4A2-9297-4B71-963D-A3FA61756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870" y="3157091"/>
            <a:ext cx="512826" cy="512826"/>
          </a:xfrm>
          <a:prstGeom prst="rect">
            <a:avLst/>
          </a:prstGeom>
        </p:spPr>
      </p:pic>
      <p:pic>
        <p:nvPicPr>
          <p:cNvPr id="36" name="Graphic 35" descr="Subtitles">
            <a:extLst>
              <a:ext uri="{FF2B5EF4-FFF2-40B4-BE49-F238E27FC236}">
                <a16:creationId xmlns:a16="http://schemas.microsoft.com/office/drawing/2014/main" id="{15F2A964-027A-42A4-8669-7D43EEC40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870" y="4548931"/>
            <a:ext cx="512826" cy="512826"/>
          </a:xfrm>
          <a:prstGeom prst="rect">
            <a:avLst/>
          </a:prstGeom>
        </p:spPr>
      </p:pic>
      <p:pic>
        <p:nvPicPr>
          <p:cNvPr id="38" name="Graphic 37" descr="Presentation with media">
            <a:extLst>
              <a:ext uri="{FF2B5EF4-FFF2-40B4-BE49-F238E27FC236}">
                <a16:creationId xmlns:a16="http://schemas.microsoft.com/office/drawing/2014/main" id="{E208D605-2D3E-4A70-898C-941BBA2A91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1201" y="5984022"/>
            <a:ext cx="512826" cy="512826"/>
          </a:xfrm>
          <a:prstGeom prst="rect">
            <a:avLst/>
          </a:prstGeom>
        </p:spPr>
      </p:pic>
      <p:pic>
        <p:nvPicPr>
          <p:cNvPr id="44" name="Graphic 43" descr="Robot">
            <a:extLst>
              <a:ext uri="{FF2B5EF4-FFF2-40B4-BE49-F238E27FC236}">
                <a16:creationId xmlns:a16="http://schemas.microsoft.com/office/drawing/2014/main" id="{B66C2394-B94E-4315-97A3-A925BA978B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1201" y="7297466"/>
            <a:ext cx="512826" cy="5128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846</Words>
  <Application>Microsoft Office PowerPoint</Application>
  <PresentationFormat>Custom</PresentationFormat>
  <Paragraphs>121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Libre Baskerville</vt:lpstr>
      <vt:lpstr>Calibri</vt:lpstr>
      <vt:lpstr>Arial</vt:lpstr>
      <vt:lpstr>Times New Roman</vt:lpstr>
      <vt:lpstr>Open Sans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AI-Video-Teaser-Generator (1).pptx</dc:title>
  <dc:creator/>
  <cp:lastModifiedBy>TAMIL</cp:lastModifiedBy>
  <cp:revision>38</cp:revision>
  <dcterms:created xsi:type="dcterms:W3CDTF">2006-08-16T00:00:00Z</dcterms:created>
  <dcterms:modified xsi:type="dcterms:W3CDTF">2025-09-02T09:23:02Z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8EB1D83002C14B24BAA2433C74A0300F_12</vt:lpwstr>
  </property>
  <property fmtid="{D5CDD505-2E9C-101B-9397-08002B2CF9AE}" pid="3" name="KSOProductBuildVer">
    <vt:lpwstr>1033-12.2.0.22222</vt:lpwstr>
  </property>
</Properties>
</file>