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7" r:id="rId3"/>
    <p:sldId id="281" r:id="rId4"/>
    <p:sldId id="293" r:id="rId5"/>
    <p:sldId id="290" r:id="rId6"/>
    <p:sldId id="283" r:id="rId7"/>
    <p:sldId id="284" r:id="rId8"/>
    <p:sldId id="285" r:id="rId9"/>
    <p:sldId id="292" r:id="rId10"/>
    <p:sldId id="28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4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05B3BE-CC30-4B3B-843B-7F95FBCD80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D9499-6451-4CE5-BADA-C00F5D8EF8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1C764-74E6-401B-BB7E-1CB726A80654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E64D6-4F6A-4E73-991F-8C23EF35FF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E7957-3965-4412-AB5C-94EF341BC2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FBFA-A2D1-4D2A-B481-A2A06F88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0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CB83E-42D0-4D91-B120-279BEEB979B5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03FA9-7759-4994-B17A-C630C3F3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45A2-1FD6-412C-8CD8-EB2B09ED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A495C-561D-479C-9BA3-AF4C8F29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20C7-55D7-452A-8DC6-23B0A906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B9AC-E03D-411A-9D9F-30D21823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8B7A-B2DE-4D4A-8704-FA5CCFAF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D20C-A21C-4059-9BC8-4B6391E5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0117D-8410-46A6-8BB1-AF7DEBE9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E5E1-2025-4CE8-A11C-F491386D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6190-8E13-4A56-8F26-661D28FC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0346-56AA-435F-A2A0-483CE4F5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85861-320E-4541-9AE5-FB03D2AC1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5E47-5A18-45E3-8974-D3F776133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E0ED-96E8-47E2-BBC0-B023A413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C732-7EBB-41E7-BF3D-E077F0F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3197-FCCA-4775-A497-D095E1B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0E8B-0715-43DF-A5A3-A47775B7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77F1-F90A-478B-9CFB-A94E2596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6969-3657-4DEB-A4FB-5C15B67D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9774-1B03-433C-9DAE-3D7F6912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9C74-8CB9-4A10-8567-D8D195B2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ACC-7652-4B10-809F-0B98D3C7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159D-4926-438F-BBCD-78CF8532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ABE9-A055-46D2-890C-8BA33095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9ACC-39F5-449D-B8CA-3478ED8D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D6DD-23DA-4741-8F0A-72834CAC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4DD-5695-43F5-8DFE-63C03BC3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8B1B-990F-49A0-A0CE-7858F32A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33F0-1CF1-4BDB-BA26-E28F5AB1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7918B-8693-4BBD-8D0F-F9C7EEE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FEB4E-BF33-40BA-998D-ADFB6F37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6ADC1-DD29-4C2B-A199-BA683C47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14FD-7BE4-4107-96EC-29A0A4B2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8EE1-24B4-4159-BC74-855F2656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C991F-7C5C-4747-8CAA-C0AE315E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F3FCF-2AB7-4830-B10D-BDD2F53A6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784A-DFBA-44A6-856E-432A5A1C3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67AB9-866A-4BEF-8C97-4AA99E43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D9497-2EDD-4EC8-92D2-A31B471E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2C70F-7DD0-4323-AF7F-913395AB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0329-F64C-4852-B1BD-713F602E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8BDAC-BB51-4968-9535-FC9B76F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E06F0-3423-4BE6-ACFF-EDF6C5A2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4F4B-9ED2-4FDE-896D-0980A1F0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30B70-EE52-4E06-9524-E21F7142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4FD2-9A89-4DF0-9C01-1A664D9E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6E27-04D4-425A-9390-A664D5F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5C5D-649E-401B-A18B-C0A95BD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2547-D2E0-4F6A-A2E8-E68F84DC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7261-C3B7-49C8-9694-9BA2C127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3EE7-74A4-45E6-9514-2C6BA179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CA466-4F54-40E6-A064-9BBC97F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18B6-9AD9-4BC8-A5F2-A1ADB215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20D5-654A-4649-8BDB-FF867489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EE294-769B-49BE-9D51-96A36FAC8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F94DE-A76E-40C4-A289-B78A0602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ED2E7-A8F9-439C-827F-A4314953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4FB44-E5C6-42F3-993B-F90711D8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E299-AA03-499C-B029-948BCA5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187E-0EDB-4CEA-B47E-3D5BE0DA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C6983-9091-4EEF-A168-EFC9A3F0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990F-ABB3-4652-B3CD-C79A15DF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FE8-B82A-42A0-B604-F25921A2DE92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273C-B772-46EA-B01A-5B63AF39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083D-A24F-4F37-BEF1-40C0837C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B43A-E6C4-478C-8775-EBF23ED7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iospress.com/journals/journal-of-alzheimers-dise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9"/>
          <p:cNvSpPr/>
          <p:nvPr/>
        </p:nvSpPr>
        <p:spPr>
          <a:xfrm>
            <a:off x="2169962" y="6600052"/>
            <a:ext cx="2416031" cy="257961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3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9"/>
          <p:cNvSpPr/>
          <p:nvPr/>
        </p:nvSpPr>
        <p:spPr>
          <a:xfrm>
            <a:off x="7719283" y="6601310"/>
            <a:ext cx="2453780" cy="256703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pPr algn="r"/>
            <a:endParaRPr sz="3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object 9"/>
          <p:cNvSpPr/>
          <p:nvPr/>
        </p:nvSpPr>
        <p:spPr>
          <a:xfrm>
            <a:off x="10485873" y="51658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object 10"/>
          <p:cNvSpPr/>
          <p:nvPr/>
        </p:nvSpPr>
        <p:spPr>
          <a:xfrm>
            <a:off x="10485873" y="49141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object 14"/>
          <p:cNvSpPr txBox="1"/>
          <p:nvPr/>
        </p:nvSpPr>
        <p:spPr>
          <a:xfrm>
            <a:off x="4283990" y="5090033"/>
            <a:ext cx="3878345" cy="1351846"/>
          </a:xfrm>
          <a:prstGeom prst="rect">
            <a:avLst/>
          </a:prstGeom>
        </p:spPr>
        <p:txBody>
          <a:bodyPr vert="horz" wrap="square" lIns="0" tIns="13844" rIns="0" bIns="0" rtlCol="0">
            <a:spAutoFit/>
          </a:bodyPr>
          <a:lstStyle/>
          <a:p>
            <a:pPr marL="388820" marR="10066" indent="-364914" algn="ctr">
              <a:lnSpc>
                <a:spcPct val="102600"/>
              </a:lnSpc>
              <a:spcBef>
                <a:spcPts val="111"/>
              </a:spcBef>
            </a:pPr>
            <a:r>
              <a:rPr lang="en-IN" sz="2081" spc="-20" dirty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marL="388820" marR="10066" indent="-364914" algn="ctr">
              <a:lnSpc>
                <a:spcPct val="102600"/>
              </a:lnSpc>
              <a:spcBef>
                <a:spcPts val="111"/>
              </a:spcBef>
            </a:pPr>
            <a:r>
              <a:rPr lang="en-IN" sz="2081" b="1" spc="-20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sz="2081" b="1" spc="-20" dirty="0" err="1">
                <a:latin typeface="Times New Roman" pitchFamily="18" charset="0"/>
                <a:cs typeface="Times New Roman" pitchFamily="18" charset="0"/>
              </a:rPr>
              <a:t>Chethan</a:t>
            </a:r>
            <a:r>
              <a:rPr lang="en-IN" sz="2081" b="1" spc="-20" dirty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388820" marR="10066" indent="-364914" algn="ctr">
              <a:lnSpc>
                <a:spcPct val="102600"/>
              </a:lnSpc>
              <a:spcBef>
                <a:spcPts val="111"/>
              </a:spcBef>
            </a:pPr>
            <a:r>
              <a:rPr lang="en-US" sz="2081" spc="-1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388820" marR="10066" indent="-364914" algn="ctr">
              <a:lnSpc>
                <a:spcPct val="102600"/>
              </a:lnSpc>
              <a:spcBef>
                <a:spcPts val="111"/>
              </a:spcBef>
            </a:pPr>
            <a:r>
              <a:rPr lang="en-US" sz="2081" spc="-11" dirty="0">
                <a:latin typeface="Times New Roman" pitchFamily="18" charset="0"/>
                <a:cs typeface="Times New Roman" pitchFamily="18" charset="0"/>
              </a:rPr>
              <a:t>Dept. of ECE</a:t>
            </a:r>
            <a:endParaRPr sz="208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7" name="object 20"/>
          <p:cNvSpPr txBox="1"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1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G:\vvce header updated E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6959" y="257963"/>
            <a:ext cx="8619255" cy="151002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773973" y="2673996"/>
            <a:ext cx="7097087" cy="201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81" spc="-11" dirty="0">
                <a:latin typeface="Times New Roman" pitchFamily="18" charset="0"/>
                <a:cs typeface="Times New Roman" pitchFamily="18" charset="0"/>
              </a:rPr>
              <a:t>Carried out by</a:t>
            </a:r>
          </a:p>
          <a:p>
            <a:pPr algn="ctr"/>
            <a:r>
              <a:rPr lang="en-IN" sz="2081" dirty="0" err="1">
                <a:latin typeface="Times New Roman" pitchFamily="18" charset="0"/>
                <a:cs typeface="Times New Roman" pitchFamily="18" charset="0"/>
              </a:rPr>
              <a:t>Suhas</a:t>
            </a:r>
            <a:r>
              <a:rPr lang="en-IN" sz="2081" dirty="0">
                <a:latin typeface="Times New Roman" pitchFamily="18" charset="0"/>
                <a:cs typeface="Times New Roman" pitchFamily="18" charset="0"/>
              </a:rPr>
              <a:t> J                                  4VV17EC088</a:t>
            </a:r>
            <a:endParaRPr lang="en-US" sz="208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81" dirty="0">
                <a:latin typeface="Times New Roman" pitchFamily="18" charset="0"/>
                <a:cs typeface="Times New Roman" pitchFamily="18" charset="0"/>
              </a:rPr>
              <a:t>Shreya A                                4VV17EC083</a:t>
            </a:r>
            <a:endParaRPr lang="en-US" sz="208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81" dirty="0">
                <a:latin typeface="Times New Roman" pitchFamily="18" charset="0"/>
                <a:cs typeface="Times New Roman" pitchFamily="18" charset="0"/>
              </a:rPr>
              <a:t>Sangamesh G Hiremath         4VV16EC079   </a:t>
            </a:r>
            <a:endParaRPr lang="en-US" sz="208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81" dirty="0" err="1">
                <a:latin typeface="Times New Roman" pitchFamily="18" charset="0"/>
                <a:cs typeface="Times New Roman" pitchFamily="18" charset="0"/>
              </a:rPr>
              <a:t>Ramesha</a:t>
            </a:r>
            <a:r>
              <a:rPr lang="en-IN" sz="2081" dirty="0">
                <a:latin typeface="Times New Roman" pitchFamily="18" charset="0"/>
                <a:cs typeface="Times New Roman" pitchFamily="18" charset="0"/>
              </a:rPr>
              <a:t> V                             4VV17EC072</a:t>
            </a:r>
            <a:endParaRPr lang="en-US" sz="208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8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1867961" y="1918986"/>
            <a:ext cx="8607105" cy="604007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3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20"/>
          <p:cNvSpPr txBox="1">
            <a:spLocks/>
          </p:cNvSpPr>
          <p:nvPr/>
        </p:nvSpPr>
        <p:spPr>
          <a:xfrm>
            <a:off x="5189997" y="1918985"/>
            <a:ext cx="1963024" cy="640652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7" algn="ctr" defTabSz="1811977">
              <a:spcBef>
                <a:spcPts val="139"/>
              </a:spcBef>
              <a:defRPr/>
            </a:pPr>
            <a:r>
              <a:rPr lang="en-US" sz="2775" spc="-1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2081" spc="-1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167" algn="ctr" defTabSz="1811977">
              <a:spcBef>
                <a:spcPts val="139"/>
              </a:spcBef>
              <a:defRPr/>
            </a:pPr>
            <a:endParaRPr lang="en-US" sz="1189" spc="-1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172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961" y="2069997"/>
            <a:ext cx="7248089" cy="146377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 algn="ctr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10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0C4F4-3ECE-4540-BE41-29ACEF28AF39}"/>
              </a:ext>
            </a:extLst>
          </p:cNvPr>
          <p:cNvSpPr txBox="1"/>
          <p:nvPr/>
        </p:nvSpPr>
        <p:spPr>
          <a:xfrm>
            <a:off x="2104051" y="710973"/>
            <a:ext cx="7464996" cy="5542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Liu, M., Li, F., Yan, H., Wang, K., Ma, Y., Shen, L., Xu, M., for the Alzheimer's Disease Neuroimaging Initiative, A multi-model deep convolutional neural network for automatic hippocampus segmentation and classification in Alzheimer's disease, </a:t>
            </a:r>
            <a:r>
              <a:rPr lang="en-IN" sz="158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NeuroImage</a:t>
            </a:r>
            <a:r>
              <a:rPr lang="en-IN" sz="1585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2020.</a:t>
            </a:r>
          </a:p>
          <a:p>
            <a:pPr>
              <a:lnSpc>
                <a:spcPct val="150000"/>
              </a:lnSpc>
            </a:pP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[2] I. Beheshti, N. </a:t>
            </a:r>
            <a:r>
              <a:rPr lang="en-IN" sz="158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Maikusa</a:t>
            </a: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H. Matsuda, H. </a:t>
            </a:r>
            <a:r>
              <a:rPr lang="en-IN" sz="158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Demirel</a:t>
            </a: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G. </a:t>
            </a:r>
            <a:r>
              <a:rPr lang="en-IN" sz="158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Anbarjafari,Histogram</a:t>
            </a: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-based feature extraction from individual </a:t>
            </a:r>
            <a:r>
              <a:rPr lang="en-IN" sz="158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</a:t>
            </a: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matter similarity-matrix for Alzheimer’s disease classification, J. Alzheimer’s Dis. </a:t>
            </a:r>
            <a:r>
              <a:rPr lang="en-IN" sz="1585" b="1" dirty="0">
                <a:solidFill>
                  <a:srgbClr val="4141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585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Journal of Alzheimer's Disease</a:t>
            </a:r>
            <a:r>
              <a:rPr lang="en-IN" sz="15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55, no. 4, pp. 1571-1582, 2017.</a:t>
            </a:r>
          </a:p>
          <a:p>
            <a:pPr>
              <a:lnSpc>
                <a:spcPct val="150000"/>
              </a:lnSpc>
            </a:pP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[3] Jun Yu , Di Huang , </a:t>
            </a:r>
            <a:r>
              <a:rPr lang="en-IN" sz="158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Zhongliang</a:t>
            </a: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Wei , Unsupervised Image Segmentation via Stacked Denoising Auto-encoder and Hierarchical Patch Indexing, Signal Processing (2017)</a:t>
            </a:r>
          </a:p>
          <a:p>
            <a:pPr>
              <a:lnSpc>
                <a:spcPct val="150000"/>
              </a:lnSpc>
            </a:pP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[4] Maqsood, M.; Nazir, F.; Khan, U.; </a:t>
            </a:r>
            <a:r>
              <a:rPr lang="en-IN" sz="158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Aadil</a:t>
            </a:r>
            <a:r>
              <a:rPr lang="en-IN" sz="15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F.; Jamal, H.; Mehmood, I.; Song, O.-Y. Transfer Learning Assisted Classification and Detection of Alzheimer’s Disease Stages Using 3D MRI Scans. Sensors 2019</a:t>
            </a:r>
            <a:endParaRPr lang="en-US" sz="158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585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585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0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48846-BEE5-4A66-825D-B0B864934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62" y="1031858"/>
            <a:ext cx="6813959" cy="45111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11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z="991" spc="-11" dirty="0"/>
          </a:p>
        </p:txBody>
      </p:sp>
    </p:spTree>
    <p:extLst>
      <p:ext uri="{BB962C8B-B14F-4D97-AF65-F5344CB8AC3E}">
        <p14:creationId xmlns:p14="http://schemas.microsoft.com/office/powerpoint/2010/main" val="3483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r>
              <a:rPr lang="en-US" sz="3172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6948" y="729769"/>
            <a:ext cx="7248089" cy="6160049"/>
          </a:xfrm>
        </p:spPr>
        <p:txBody>
          <a:bodyPr>
            <a:normAutofit fontScale="92500" lnSpcReduction="10000"/>
          </a:bodyPr>
          <a:lstStyle/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Progress till date 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 Results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Work to be carried out with deadline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Details of publications </a:t>
            </a:r>
          </a:p>
          <a:p>
            <a:pPr marL="679491" indent="-6794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775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2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r>
              <a:rPr lang="en-US" sz="3172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961" y="2069997"/>
            <a:ext cx="7248089" cy="146377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3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005C4-EB2F-49D7-A980-BB69BECA1A9A}"/>
              </a:ext>
            </a:extLst>
          </p:cNvPr>
          <p:cNvSpPr txBox="1"/>
          <p:nvPr/>
        </p:nvSpPr>
        <p:spPr>
          <a:xfrm>
            <a:off x="1717059" y="1012986"/>
            <a:ext cx="5377951" cy="137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7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37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3567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10190-3EC9-4A60-9277-FA2A1485F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00" y="1234609"/>
            <a:ext cx="4953001" cy="2790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5B28E6-AE45-46D2-93F7-2FE9C26482EC}"/>
              </a:ext>
            </a:extLst>
          </p:cNvPr>
          <p:cNvSpPr txBox="1"/>
          <p:nvPr/>
        </p:nvSpPr>
        <p:spPr>
          <a:xfrm>
            <a:off x="719096" y="1234598"/>
            <a:ext cx="5145721" cy="526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Alzheimer’s disease is a progressive and irreversible brain degenerative disorder</a:t>
            </a:r>
          </a:p>
          <a:p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Around 50 million people in the world have dementia.</a:t>
            </a:r>
          </a:p>
          <a:p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Every 3 seconds someone in the world develops dementia.</a:t>
            </a:r>
          </a:p>
          <a:p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 is a growing epidemic which changes the lives of families forever.</a:t>
            </a:r>
          </a:p>
          <a:p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is still no cure for AD, although there is medication available that can temporarily seize the symptoms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IN" sz="180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Ø"/>
            </a:pP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3993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ED6-44E3-45B7-B970-8A21D78C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159801"/>
            <a:ext cx="10515600" cy="763481"/>
          </a:xfrm>
        </p:spPr>
        <p:txBody>
          <a:bodyPr>
            <a:normAutofit fontScale="9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FF091-D11D-48AA-A63C-566B09CB10FB}"/>
              </a:ext>
            </a:extLst>
          </p:cNvPr>
          <p:cNvSpPr txBox="1"/>
          <p:nvPr/>
        </p:nvSpPr>
        <p:spPr>
          <a:xfrm>
            <a:off x="1748905" y="1136350"/>
            <a:ext cx="60634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stages of  Alzheimer’s Disease: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A57E5-B923-47C2-961A-D7706407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50" y="1612738"/>
            <a:ext cx="8096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0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172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5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A60F4FC-6C1E-4A36-90A7-455FCC00F051}"/>
              </a:ext>
            </a:extLst>
          </p:cNvPr>
          <p:cNvSpPr txBox="1">
            <a:spLocks/>
          </p:cNvSpPr>
          <p:nvPr/>
        </p:nvSpPr>
        <p:spPr>
          <a:xfrm>
            <a:off x="3277895" y="2251949"/>
            <a:ext cx="3657600" cy="738665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300" dirty="0">
              <a:latin typeface="Trebuchet MS" panose="020B0603020202020204" pitchFamily="34" charset="0"/>
            </a:endParaRPr>
          </a:p>
        </p:txBody>
      </p:sp>
      <p:pic>
        <p:nvPicPr>
          <p:cNvPr id="30" name="image1.jpg">
            <a:extLst>
              <a:ext uri="{FF2B5EF4-FFF2-40B4-BE49-F238E27FC236}">
                <a16:creationId xmlns:a16="http://schemas.microsoft.com/office/drawing/2014/main" id="{41899022-EC23-4BC8-963A-67FC829A3C5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6861" y="2340657"/>
            <a:ext cx="8025415" cy="3696164"/>
          </a:xfrm>
          <a:prstGeom prst="rect">
            <a:avLst/>
          </a:prstGeom>
          <a:ln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C9F6C2-51BB-4777-889E-50931D407E62}"/>
              </a:ext>
            </a:extLst>
          </p:cNvPr>
          <p:cNvSpPr txBox="1"/>
          <p:nvPr/>
        </p:nvSpPr>
        <p:spPr>
          <a:xfrm>
            <a:off x="3277893" y="4636799"/>
            <a:ext cx="701825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b="1" dirty="0"/>
              <a:t>-------------------------------------------------------------------------------------------------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04018B-C64E-4C8C-AC44-DC3ECEEF64E3}"/>
              </a:ext>
            </a:extLst>
          </p:cNvPr>
          <p:cNvSpPr txBox="1"/>
          <p:nvPr/>
        </p:nvSpPr>
        <p:spPr>
          <a:xfrm>
            <a:off x="10063490" y="3189776"/>
            <a:ext cx="104331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801" dirty="0"/>
              <a:t> </a:t>
            </a:r>
          </a:p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B7DBB-9172-4410-AA79-22A49A2D8E25}"/>
              </a:ext>
            </a:extLst>
          </p:cNvPr>
          <p:cNvSpPr txBox="1"/>
          <p:nvPr/>
        </p:nvSpPr>
        <p:spPr>
          <a:xfrm>
            <a:off x="10260170" y="5405275"/>
            <a:ext cx="120979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6F673E-30A6-4683-8FDF-8D6CDC812AF3}"/>
              </a:ext>
            </a:extLst>
          </p:cNvPr>
          <p:cNvSpPr txBox="1"/>
          <p:nvPr/>
        </p:nvSpPr>
        <p:spPr>
          <a:xfrm>
            <a:off x="2762715" y="1155141"/>
            <a:ext cx="666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block diagram of AD diagnosis</a:t>
            </a:r>
          </a:p>
        </p:txBody>
      </p:sp>
    </p:spTree>
    <p:extLst>
      <p:ext uri="{BB962C8B-B14F-4D97-AF65-F5344CB8AC3E}">
        <p14:creationId xmlns:p14="http://schemas.microsoft.com/office/powerpoint/2010/main" val="16161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172" b="1" dirty="0">
                <a:latin typeface="Times New Roman" pitchFamily="18" charset="0"/>
                <a:cs typeface="Times New Roman" pitchFamily="18" charset="0"/>
              </a:rPr>
              <a:t>Progress till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961" y="2069997"/>
            <a:ext cx="7248089" cy="146377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 algn="ctr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6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C5210-83B9-430D-A8C3-B6AA2C2ECCD8}"/>
              </a:ext>
            </a:extLst>
          </p:cNvPr>
          <p:cNvSpPr txBox="1"/>
          <p:nvPr/>
        </p:nvSpPr>
        <p:spPr>
          <a:xfrm>
            <a:off x="765110" y="1012980"/>
            <a:ext cx="57476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data acquisition  - ADNI dataset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Skull-stripping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approach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Training the dataset using pre-trained CNN  model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-VGG16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BFE301-D5E4-44F6-BF7B-1B8A9F9A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597026"/>
            <a:ext cx="2349846" cy="264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B9FD21-394A-4143-90A5-4317D51A5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90" y="3395401"/>
            <a:ext cx="2349845" cy="26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2"/>
            <a:ext cx="8757904" cy="4879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172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961" y="2069997"/>
            <a:ext cx="7248089" cy="146377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 algn="ctr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7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226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55" y="109100"/>
            <a:ext cx="8757904" cy="76980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Work to be carried out with deadline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172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2961" y="2069997"/>
            <a:ext cx="7248089" cy="146377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596" dirty="0">
              <a:latin typeface="Trebuchet MS" panose="020B0603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 algn="ctr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8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30950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8044-671A-418F-AC71-2B7D482F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055" y="90303"/>
            <a:ext cx="8757904" cy="100165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of publications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6275-0F74-4C7B-A7E3-4FD03A9923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41217" y="3331188"/>
            <a:ext cx="495300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April 26,</a:t>
            </a:r>
            <a:r>
              <a:rPr lang="en-US" spc="-47"/>
              <a:t> </a:t>
            </a:r>
            <a:r>
              <a:rPr lang="en-US" spc="-5"/>
              <a:t>2017</a:t>
            </a:r>
            <a:endParaRPr lang="en-US" spc="-1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E89A-299A-47EA-A7AD-1E4408FDA6C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256527" y="3331188"/>
            <a:ext cx="106553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7">
              <a:spcBef>
                <a:spcPts val="139"/>
              </a:spcBef>
            </a:pPr>
            <a:r>
              <a:rPr lang="en-US" spc="-5"/>
              <a:t>(Dept. of ECE, VVCE, Mysuru)</a:t>
            </a:r>
            <a:endParaRPr lang="en-US" spc="-1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88F9C-E908-495B-89FA-F2DB134F9C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70990" y="3331188"/>
            <a:ext cx="270511" cy="924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601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17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">
              <a:spcBef>
                <a:spcPts val="71"/>
              </a:spcBef>
            </a:pPr>
            <a:fld id="{81D60167-4931-47E6-BA6A-407CBD079E47}" type="slidenum">
              <a:rPr lang="en-US" spc="-5"/>
              <a:pPr marL="25399">
                <a:spcBef>
                  <a:spcPts val="71"/>
                </a:spcBef>
              </a:pPr>
              <a:t>9</a:t>
            </a:fld>
            <a:r>
              <a:rPr lang="en-US" spc="-5"/>
              <a:t> /</a:t>
            </a:r>
            <a:r>
              <a:rPr lang="en-US" spc="-71"/>
              <a:t> </a:t>
            </a:r>
            <a:r>
              <a:rPr lang="en-US" spc="-5"/>
              <a:t>14</a:t>
            </a:r>
            <a:endParaRPr lang="en-US" spc="-11" dirty="0"/>
          </a:p>
        </p:txBody>
      </p:sp>
    </p:spTree>
    <p:extLst>
      <p:ext uri="{BB962C8B-B14F-4D97-AF65-F5344CB8AC3E}">
        <p14:creationId xmlns:p14="http://schemas.microsoft.com/office/powerpoint/2010/main" val="80862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548</Words>
  <Application>Microsoft Office PowerPoint</Application>
  <PresentationFormat>Widescreen</PresentationFormat>
  <Paragraphs>128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CONTENTS</vt:lpstr>
      <vt:lpstr>Introduction</vt:lpstr>
      <vt:lpstr>INTRODUCTION </vt:lpstr>
      <vt:lpstr>Methodology</vt:lpstr>
      <vt:lpstr>Progress till date</vt:lpstr>
      <vt:lpstr>Results</vt:lpstr>
      <vt:lpstr>Work to be carried out with deadline </vt:lpstr>
      <vt:lpstr>Details of publications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A</dc:creator>
  <cp:lastModifiedBy>Shreya A</cp:lastModifiedBy>
  <cp:revision>12</cp:revision>
  <dcterms:created xsi:type="dcterms:W3CDTF">2021-04-28T14:45:55Z</dcterms:created>
  <dcterms:modified xsi:type="dcterms:W3CDTF">2021-04-29T13:58:27Z</dcterms:modified>
</cp:coreProperties>
</file>