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0" r:id="rId4"/>
    <p:sldId id="263" r:id="rId5"/>
    <p:sldId id="311" r:id="rId6"/>
    <p:sldId id="264" r:id="rId7"/>
    <p:sldId id="312" r:id="rId8"/>
    <p:sldId id="265" r:id="rId9"/>
    <p:sldId id="266" r:id="rId10"/>
    <p:sldId id="267" r:id="rId11"/>
    <p:sldId id="313" r:id="rId12"/>
    <p:sldId id="321" r:id="rId13"/>
    <p:sldId id="314" r:id="rId14"/>
    <p:sldId id="323" r:id="rId15"/>
    <p:sldId id="324" r:id="rId16"/>
    <p:sldId id="315" r:id="rId17"/>
    <p:sldId id="325" r:id="rId18"/>
    <p:sldId id="316" r:id="rId19"/>
    <p:sldId id="268" r:id="rId20"/>
    <p:sldId id="327" r:id="rId21"/>
    <p:sldId id="317" r:id="rId22"/>
    <p:sldId id="328" r:id="rId23"/>
    <p:sldId id="330" r:id="rId24"/>
    <p:sldId id="329" r:id="rId25"/>
    <p:sldId id="261" r:id="rId26"/>
    <p:sldId id="318" r:id="rId27"/>
    <p:sldId id="319" r:id="rId28"/>
    <p:sldId id="320" r:id="rId29"/>
    <p:sldId id="326" r:id="rId30"/>
  </p:sldIdLst>
  <p:sldSz cx="9144000" cy="5143500" type="screen16x9"/>
  <p:notesSz cx="6858000" cy="9144000"/>
  <p:embeddedFontLst>
    <p:embeddedFont>
      <p:font typeface="Aharoni" panose="02010803020104030203" pitchFamily="2" charset="-79"/>
      <p:bold r:id="rId33"/>
    </p:embeddedFont>
    <p:embeddedFont>
      <p:font typeface="Bebas Neue" panose="020B0604020202020204" charset="0"/>
      <p:regular r:id="rId34"/>
    </p:embeddedFont>
    <p:embeddedFont>
      <p:font typeface="Catamaran" panose="020B0604020202020204" charset="0"/>
      <p:regular r:id="rId35"/>
      <p:bold r:id="rId36"/>
    </p:embeddedFont>
    <p:embeddedFont>
      <p:font typeface="Hind Madurai" panose="02000000000000000000" pitchFamily="2" charset="0"/>
      <p:regular r:id="rId37"/>
      <p:bold r:id="rId38"/>
    </p:embeddedFont>
    <p:embeddedFont>
      <p:font typeface="Kumbh Sans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5E2947-2327-4DFE-BBD4-84CF18499749}">
  <a:tblStyle styleId="{055E2947-2327-4DFE-BBD4-84CF184997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A2B97C-E64D-4BCE-87E9-1A86E60F26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4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4C79F32-FB76-4F59-A2D6-D6E980D88B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I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4BBCE6-3C4A-47E1-B78D-82ED74585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433D3-BBE9-4838-9E36-9221B05A0570}" type="datetimeFigureOut">
              <a:rPr lang="fr-CI" smtClean="0"/>
              <a:t>16/06/2025</a:t>
            </a:fld>
            <a:endParaRPr lang="fr-CI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67B5BD-3D76-4371-B232-2B4618BD1C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I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48DA47-297E-4D72-A11C-9D2FCE1616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23343-C5A8-4F26-B8B8-CE8E83B2766D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138160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67f74c94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67f74c94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77BCF38B-0B9A-C29A-C9E0-30B389924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4dda1946d_6_377:notes">
            <a:extLst>
              <a:ext uri="{FF2B5EF4-FFF2-40B4-BE49-F238E27FC236}">
                <a16:creationId xmlns:a16="http://schemas.microsoft.com/office/drawing/2014/main" id="{EFE6C788-4C8B-D94E-D3FC-18F3C7829D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4dda1946d_6_377:notes">
            <a:extLst>
              <a:ext uri="{FF2B5EF4-FFF2-40B4-BE49-F238E27FC236}">
                <a16:creationId xmlns:a16="http://schemas.microsoft.com/office/drawing/2014/main" id="{57B22AF4-2095-0E9B-4F82-618B2A783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20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77BCF38B-0B9A-C29A-C9E0-30B389924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4dda1946d_6_377:notes">
            <a:extLst>
              <a:ext uri="{FF2B5EF4-FFF2-40B4-BE49-F238E27FC236}">
                <a16:creationId xmlns:a16="http://schemas.microsoft.com/office/drawing/2014/main" id="{EFE6C788-4C8B-D94E-D3FC-18F3C7829D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4dda1946d_6_377:notes">
            <a:extLst>
              <a:ext uri="{FF2B5EF4-FFF2-40B4-BE49-F238E27FC236}">
                <a16:creationId xmlns:a16="http://schemas.microsoft.com/office/drawing/2014/main" id="{57B22AF4-2095-0E9B-4F82-618B2A783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506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51D839EB-09C7-3712-CC80-924F806F1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4dda1946d_6_377:notes">
            <a:extLst>
              <a:ext uri="{FF2B5EF4-FFF2-40B4-BE49-F238E27FC236}">
                <a16:creationId xmlns:a16="http://schemas.microsoft.com/office/drawing/2014/main" id="{DEF04EC9-31AA-A701-D7A0-B435CBD0C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4dda1946d_6_377:notes">
            <a:extLst>
              <a:ext uri="{FF2B5EF4-FFF2-40B4-BE49-F238E27FC236}">
                <a16:creationId xmlns:a16="http://schemas.microsoft.com/office/drawing/2014/main" id="{A18EA043-0AC1-CFA7-9F5F-18253DDA3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121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51D839EB-09C7-3712-CC80-924F806F1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4dda1946d_6_377:notes">
            <a:extLst>
              <a:ext uri="{FF2B5EF4-FFF2-40B4-BE49-F238E27FC236}">
                <a16:creationId xmlns:a16="http://schemas.microsoft.com/office/drawing/2014/main" id="{DEF04EC9-31AA-A701-D7A0-B435CBD0C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4dda1946d_6_377:notes">
            <a:extLst>
              <a:ext uri="{FF2B5EF4-FFF2-40B4-BE49-F238E27FC236}">
                <a16:creationId xmlns:a16="http://schemas.microsoft.com/office/drawing/2014/main" id="{A18EA043-0AC1-CFA7-9F5F-18253DDA3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853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51D839EB-09C7-3712-CC80-924F806F1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4dda1946d_6_377:notes">
            <a:extLst>
              <a:ext uri="{FF2B5EF4-FFF2-40B4-BE49-F238E27FC236}">
                <a16:creationId xmlns:a16="http://schemas.microsoft.com/office/drawing/2014/main" id="{DEF04EC9-31AA-A701-D7A0-B435CBD0C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4dda1946d_6_377:notes">
            <a:extLst>
              <a:ext uri="{FF2B5EF4-FFF2-40B4-BE49-F238E27FC236}">
                <a16:creationId xmlns:a16="http://schemas.microsoft.com/office/drawing/2014/main" id="{A18EA043-0AC1-CFA7-9F5F-18253DDA3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058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8BA667FC-E6E1-CF49-1072-29E566980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A5902EF0-4A1C-C2B4-C727-11925EABE1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>
            <a:extLst>
              <a:ext uri="{FF2B5EF4-FFF2-40B4-BE49-F238E27FC236}">
                <a16:creationId xmlns:a16="http://schemas.microsoft.com/office/drawing/2014/main" id="{603E521C-6609-DF7F-6ED6-77F2C7A93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324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8BA667FC-E6E1-CF49-1072-29E566980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A5902EF0-4A1C-C2B4-C727-11925EABE1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>
            <a:extLst>
              <a:ext uri="{FF2B5EF4-FFF2-40B4-BE49-F238E27FC236}">
                <a16:creationId xmlns:a16="http://schemas.microsoft.com/office/drawing/2014/main" id="{603E521C-6609-DF7F-6ED6-77F2C7A93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559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>
          <a:extLst>
            <a:ext uri="{FF2B5EF4-FFF2-40B4-BE49-F238E27FC236}">
              <a16:creationId xmlns:a16="http://schemas.microsoft.com/office/drawing/2014/main" id="{D6160967-AC9A-5275-BA19-1CB9A16CC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4_2738:notes">
            <a:extLst>
              <a:ext uri="{FF2B5EF4-FFF2-40B4-BE49-F238E27FC236}">
                <a16:creationId xmlns:a16="http://schemas.microsoft.com/office/drawing/2014/main" id="{A78A0158-B4B2-7BE9-BD77-388A73A56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4_2738:notes">
            <a:extLst>
              <a:ext uri="{FF2B5EF4-FFF2-40B4-BE49-F238E27FC236}">
                <a16:creationId xmlns:a16="http://schemas.microsoft.com/office/drawing/2014/main" id="{9D3DB83E-03FD-3E8A-DF86-A9BB1AD55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896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86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4E63B3A5-A1E9-BF19-67F8-9C8123A1C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FF0AD383-E496-4759-B043-2B447612D1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>
            <a:extLst>
              <a:ext uri="{FF2B5EF4-FFF2-40B4-BE49-F238E27FC236}">
                <a16:creationId xmlns:a16="http://schemas.microsoft.com/office/drawing/2014/main" id="{CB5F69E4-B84D-8753-F10E-BF593EAB8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959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4E63B3A5-A1E9-BF19-67F8-9C8123A1C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FF0AD383-E496-4759-B043-2B447612D1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>
            <a:extLst>
              <a:ext uri="{FF2B5EF4-FFF2-40B4-BE49-F238E27FC236}">
                <a16:creationId xmlns:a16="http://schemas.microsoft.com/office/drawing/2014/main" id="{CB5F69E4-B84D-8753-F10E-BF593EAB8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772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4E63B3A5-A1E9-BF19-67F8-9C8123A1C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FF0AD383-E496-4759-B043-2B447612D1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>
            <a:extLst>
              <a:ext uri="{FF2B5EF4-FFF2-40B4-BE49-F238E27FC236}">
                <a16:creationId xmlns:a16="http://schemas.microsoft.com/office/drawing/2014/main" id="{CB5F69E4-B84D-8753-F10E-BF593EAB8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84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4E63B3A5-A1E9-BF19-67F8-9C8123A1C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FF0AD383-E496-4759-B043-2B447612D1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>
            <a:extLst>
              <a:ext uri="{FF2B5EF4-FFF2-40B4-BE49-F238E27FC236}">
                <a16:creationId xmlns:a16="http://schemas.microsoft.com/office/drawing/2014/main" id="{CB5F69E4-B84D-8753-F10E-BF593EAB8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475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>
          <a:extLst>
            <a:ext uri="{FF2B5EF4-FFF2-40B4-BE49-F238E27FC236}">
              <a16:creationId xmlns:a16="http://schemas.microsoft.com/office/drawing/2014/main" id="{428560DD-C111-A30A-1087-69743E75D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072739ea5_12_0:notes">
            <a:extLst>
              <a:ext uri="{FF2B5EF4-FFF2-40B4-BE49-F238E27FC236}">
                <a16:creationId xmlns:a16="http://schemas.microsoft.com/office/drawing/2014/main" id="{493D7960-40CF-324B-AC60-BD64162F62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4072739ea5_12_0:notes">
            <a:extLst>
              <a:ext uri="{FF2B5EF4-FFF2-40B4-BE49-F238E27FC236}">
                <a16:creationId xmlns:a16="http://schemas.microsoft.com/office/drawing/2014/main" id="{6967D5C5-3BEF-E5D0-B877-F34773C93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04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>
          <a:extLst>
            <a:ext uri="{FF2B5EF4-FFF2-40B4-BE49-F238E27FC236}">
              <a16:creationId xmlns:a16="http://schemas.microsoft.com/office/drawing/2014/main" id="{2647D9D9-D754-9D1E-CD59-2923DD8CC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072739ea5_12_0:notes">
            <a:extLst>
              <a:ext uri="{FF2B5EF4-FFF2-40B4-BE49-F238E27FC236}">
                <a16:creationId xmlns:a16="http://schemas.microsoft.com/office/drawing/2014/main" id="{51B8D791-21E2-49C4-F8B1-8EFFD1FA9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4072739ea5_12_0:notes">
            <a:extLst>
              <a:ext uri="{FF2B5EF4-FFF2-40B4-BE49-F238E27FC236}">
                <a16:creationId xmlns:a16="http://schemas.microsoft.com/office/drawing/2014/main" id="{6664D411-466A-8330-C2C8-78C03B6A0B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76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0AC412C7-6210-A1A6-E5B3-C4A1173FC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D6BF6F0B-C422-11FB-F1B5-7FBC0E66DF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>
            <a:extLst>
              <a:ext uri="{FF2B5EF4-FFF2-40B4-BE49-F238E27FC236}">
                <a16:creationId xmlns:a16="http://schemas.microsoft.com/office/drawing/2014/main" id="{193530B8-0B34-9AE8-25AE-16BD188A5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29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0AC412C7-6210-A1A6-E5B3-C4A1173FC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D6BF6F0B-C422-11FB-F1B5-7FBC0E66DF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>
            <a:extLst>
              <a:ext uri="{FF2B5EF4-FFF2-40B4-BE49-F238E27FC236}">
                <a16:creationId xmlns:a16="http://schemas.microsoft.com/office/drawing/2014/main" id="{193530B8-0B34-9AE8-25AE-16BD188A5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91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58C133FC-5F9F-9A60-73FB-B75AF509D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0FEA1D36-5055-7B3D-177D-352905462F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>
            <a:extLst>
              <a:ext uri="{FF2B5EF4-FFF2-40B4-BE49-F238E27FC236}">
                <a16:creationId xmlns:a16="http://schemas.microsoft.com/office/drawing/2014/main" id="{FE16063C-78AD-2B5D-57D5-550FDCC325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20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CA56CA30-7A8F-1288-B093-F243407F8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>
            <a:extLst>
              <a:ext uri="{FF2B5EF4-FFF2-40B4-BE49-F238E27FC236}">
                <a16:creationId xmlns:a16="http://schemas.microsoft.com/office/drawing/2014/main" id="{5EA9ECD8-03A8-283D-0229-6194CE4F01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>
            <a:extLst>
              <a:ext uri="{FF2B5EF4-FFF2-40B4-BE49-F238E27FC236}">
                <a16:creationId xmlns:a16="http://schemas.microsoft.com/office/drawing/2014/main" id="{20E8A11F-9332-F47C-6024-E8532A092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56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32746" y="-355135"/>
            <a:ext cx="10588747" cy="6403332"/>
            <a:chOff x="-532746" y="-355135"/>
            <a:chExt cx="10588747" cy="6403332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82">
              <a:off x="-316500" y="4073125"/>
              <a:ext cx="2309200" cy="15984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5075" y="-355135"/>
              <a:ext cx="1950926" cy="12739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grpSp>
        <p:nvGrpSpPr>
          <p:cNvPr id="13" name="Google Shape;13;p2"/>
          <p:cNvGrpSpPr/>
          <p:nvPr/>
        </p:nvGrpSpPr>
        <p:grpSpPr>
          <a:xfrm>
            <a:off x="-779651" y="-855445"/>
            <a:ext cx="1990421" cy="2420594"/>
            <a:chOff x="-779651" y="-855445"/>
            <a:chExt cx="1990421" cy="2420594"/>
          </a:xfrm>
        </p:grpSpPr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3837203" flipH="1">
              <a:off x="-522521" y="-163958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4969662" flipH="1">
              <a:off x="-430310" y="-776360"/>
              <a:ext cx="1538632" cy="1563661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588926"/>
            <a:ext cx="40266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183775"/>
            <a:ext cx="40266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dist="57150" dir="660000" algn="bl" rotWithShape="0">
              <a:srgbClr val="000000">
                <a:alpha val="3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1"/>
          </p:nvPr>
        </p:nvSpPr>
        <p:spPr>
          <a:xfrm>
            <a:off x="1996487" y="20935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2"/>
          </p:nvPr>
        </p:nvSpPr>
        <p:spPr>
          <a:xfrm>
            <a:off x="5183579" y="20935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subTitle" idx="3"/>
          </p:nvPr>
        </p:nvSpPr>
        <p:spPr>
          <a:xfrm>
            <a:off x="1996487" y="35269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ubTitle" idx="4"/>
          </p:nvPr>
        </p:nvSpPr>
        <p:spPr>
          <a:xfrm>
            <a:off x="5183579" y="35269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5"/>
          </p:nvPr>
        </p:nvSpPr>
        <p:spPr>
          <a:xfrm>
            <a:off x="1996509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6"/>
          </p:nvPr>
        </p:nvSpPr>
        <p:spPr>
          <a:xfrm>
            <a:off x="1996509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ubTitle" idx="7"/>
          </p:nvPr>
        </p:nvSpPr>
        <p:spPr>
          <a:xfrm>
            <a:off x="5183584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ubTitle" idx="8"/>
          </p:nvPr>
        </p:nvSpPr>
        <p:spPr>
          <a:xfrm>
            <a:off x="5183584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2" name="Google Shape;222;p24"/>
          <p:cNvGrpSpPr/>
          <p:nvPr/>
        </p:nvGrpSpPr>
        <p:grpSpPr>
          <a:xfrm>
            <a:off x="-1215588" y="-144050"/>
            <a:ext cx="10490514" cy="5152126"/>
            <a:chOff x="-1215588" y="-144050"/>
            <a:chExt cx="10490514" cy="5152126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946869" flipH="1">
              <a:off x="-1071558" y="34485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25" name="Google Shape;2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1238">
            <a:off x="8038817" y="4135292"/>
            <a:ext cx="1591475" cy="1445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1"/>
          </p:nvPr>
        </p:nvSpPr>
        <p:spPr>
          <a:xfrm>
            <a:off x="1112600" y="2054348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2"/>
          </p:nvPr>
        </p:nvSpPr>
        <p:spPr>
          <a:xfrm>
            <a:off x="3582448" y="2054348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ubTitle" idx="3"/>
          </p:nvPr>
        </p:nvSpPr>
        <p:spPr>
          <a:xfrm>
            <a:off x="1112600" y="348452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4"/>
          </p:nvPr>
        </p:nvSpPr>
        <p:spPr>
          <a:xfrm>
            <a:off x="3582448" y="348452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subTitle" idx="5"/>
          </p:nvPr>
        </p:nvSpPr>
        <p:spPr>
          <a:xfrm>
            <a:off x="6052297" y="2054348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6"/>
          </p:nvPr>
        </p:nvSpPr>
        <p:spPr>
          <a:xfrm>
            <a:off x="6052297" y="348452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subTitle" idx="7"/>
          </p:nvPr>
        </p:nvSpPr>
        <p:spPr>
          <a:xfrm>
            <a:off x="1111100" y="1724777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8"/>
          </p:nvPr>
        </p:nvSpPr>
        <p:spPr>
          <a:xfrm>
            <a:off x="3580948" y="1724777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subTitle" idx="9"/>
          </p:nvPr>
        </p:nvSpPr>
        <p:spPr>
          <a:xfrm>
            <a:off x="6050797" y="1724777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ubTitle" idx="13"/>
          </p:nvPr>
        </p:nvSpPr>
        <p:spPr>
          <a:xfrm>
            <a:off x="1111100" y="315372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subTitle" idx="14"/>
          </p:nvPr>
        </p:nvSpPr>
        <p:spPr>
          <a:xfrm>
            <a:off x="3580948" y="315372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subTitle" idx="15"/>
          </p:nvPr>
        </p:nvSpPr>
        <p:spPr>
          <a:xfrm>
            <a:off x="6050797" y="315372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41" name="Google Shape;241;p25"/>
          <p:cNvGrpSpPr/>
          <p:nvPr/>
        </p:nvGrpSpPr>
        <p:grpSpPr>
          <a:xfrm>
            <a:off x="-857749" y="1145223"/>
            <a:ext cx="10420051" cy="3990752"/>
            <a:chOff x="-857749" y="1145223"/>
            <a:chExt cx="10420051" cy="3990752"/>
          </a:xfrm>
        </p:grpSpPr>
        <p:pic>
          <p:nvPicPr>
            <p:cNvPr id="242" name="Google Shape;24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6627" y="395532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243" name="Google Shape;24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857749" y="1145223"/>
              <a:ext cx="1570974" cy="102584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grpSp>
        <p:nvGrpSpPr>
          <p:cNvPr id="244" name="Google Shape;244;p25"/>
          <p:cNvGrpSpPr/>
          <p:nvPr/>
        </p:nvGrpSpPr>
        <p:grpSpPr>
          <a:xfrm>
            <a:off x="-723744" y="3996083"/>
            <a:ext cx="2160830" cy="1970591"/>
            <a:chOff x="-723744" y="3996083"/>
            <a:chExt cx="2160830" cy="1970591"/>
          </a:xfrm>
        </p:grpSpPr>
        <p:pic>
          <p:nvPicPr>
            <p:cNvPr id="245" name="Google Shape;245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936888">
              <a:off x="-373373" y="4747635"/>
              <a:ext cx="1706285" cy="1008001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</p:pic>
        <p:pic>
          <p:nvPicPr>
            <p:cNvPr id="246" name="Google Shape;246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538388">
              <a:off x="-606700" y="4439065"/>
              <a:ext cx="1706284" cy="1008001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1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1"/>
          <p:cNvGrpSpPr/>
          <p:nvPr/>
        </p:nvGrpSpPr>
        <p:grpSpPr>
          <a:xfrm>
            <a:off x="-820575" y="-777023"/>
            <a:ext cx="10852503" cy="5862848"/>
            <a:chOff x="-820575" y="-777023"/>
            <a:chExt cx="10852503" cy="5862848"/>
          </a:xfrm>
        </p:grpSpPr>
        <p:pic>
          <p:nvPicPr>
            <p:cNvPr id="294" name="Google Shape;29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295" name="Google Shape;29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974632" y="-541814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96" name="Google Shape;2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78976" flipH="1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2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32"/>
          <p:cNvGrpSpPr/>
          <p:nvPr/>
        </p:nvGrpSpPr>
        <p:grpSpPr>
          <a:xfrm>
            <a:off x="-360399" y="181548"/>
            <a:ext cx="10148974" cy="1983652"/>
            <a:chOff x="-360399" y="181548"/>
            <a:chExt cx="10148974" cy="1983652"/>
          </a:xfrm>
        </p:grpSpPr>
        <p:pic>
          <p:nvPicPr>
            <p:cNvPr id="300" name="Google Shape;30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75">
              <a:off x="7920394" y="704163"/>
              <a:ext cx="1708214" cy="118239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01" name="Google Shape;301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360399" y="181548"/>
              <a:ext cx="1570974" cy="102584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302" name="Google Shape;3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0651">
            <a:off x="-704350" y="38723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80651">
            <a:off x="-704350" y="38723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0000" y="1982625"/>
            <a:ext cx="3702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13275"/>
            <a:ext cx="1109400" cy="10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20000" y="2735350"/>
            <a:ext cx="2436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3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dist="57150" dir="660000" algn="bl" rotWithShape="0">
              <a:srgbClr val="000000">
                <a:alpha val="3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713225" y="1677150"/>
            <a:ext cx="4131300" cy="15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8"/>
          <p:cNvSpPr>
            <a:spLocks noGrp="1"/>
          </p:cNvSpPr>
          <p:nvPr>
            <p:ph type="pic" idx="2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dist="57150" dir="660000" algn="bl" rotWithShape="0">
              <a:srgbClr val="000000">
                <a:alpha val="30000"/>
              </a:srgbClr>
            </a:outerShdw>
          </a:effectLst>
        </p:spPr>
      </p:sp>
      <p:grpSp>
        <p:nvGrpSpPr>
          <p:cNvPr id="66" name="Google Shape;66;p8"/>
          <p:cNvGrpSpPr/>
          <p:nvPr/>
        </p:nvGrpSpPr>
        <p:grpSpPr>
          <a:xfrm>
            <a:off x="-779651" y="-855445"/>
            <a:ext cx="1990421" cy="2420594"/>
            <a:chOff x="-779651" y="-855445"/>
            <a:chExt cx="1990421" cy="2420594"/>
          </a:xfrm>
        </p:grpSpPr>
        <p:pic>
          <p:nvPicPr>
            <p:cNvPr id="67" name="Google Shape;6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-522521" y="-163958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68" name="Google Shape;68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969662" flipH="1">
              <a:off x="-430310" y="-776360"/>
              <a:ext cx="1538632" cy="1563661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69" name="Google Shape;6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2800" y="-472810"/>
            <a:ext cx="1950926" cy="1273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3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720000" y="218957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2"/>
          </p:nvPr>
        </p:nvSpPr>
        <p:spPr>
          <a:xfrm>
            <a:off x="3419271" y="218957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3"/>
          </p:nvPr>
        </p:nvSpPr>
        <p:spPr>
          <a:xfrm>
            <a:off x="720000" y="385040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4"/>
          </p:nvPr>
        </p:nvSpPr>
        <p:spPr>
          <a:xfrm>
            <a:off x="3419271" y="385040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5"/>
          </p:nvPr>
        </p:nvSpPr>
        <p:spPr>
          <a:xfrm>
            <a:off x="6118549" y="218957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6"/>
          </p:nvPr>
        </p:nvSpPr>
        <p:spPr>
          <a:xfrm>
            <a:off x="6118549" y="385040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22597"/>
            <a:ext cx="734700" cy="62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2983454"/>
            <a:ext cx="734700" cy="62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1" y="1322597"/>
            <a:ext cx="734700" cy="62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1" y="2983454"/>
            <a:ext cx="734700" cy="62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49" y="1322597"/>
            <a:ext cx="734700" cy="62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49" y="2983454"/>
            <a:ext cx="734700" cy="62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6"/>
          </p:nvPr>
        </p:nvSpPr>
        <p:spPr>
          <a:xfrm>
            <a:off x="720000" y="1843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7"/>
          </p:nvPr>
        </p:nvSpPr>
        <p:spPr>
          <a:xfrm>
            <a:off x="3419271" y="1843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8"/>
          </p:nvPr>
        </p:nvSpPr>
        <p:spPr>
          <a:xfrm>
            <a:off x="6118549" y="1843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9"/>
          </p:nvPr>
        </p:nvSpPr>
        <p:spPr>
          <a:xfrm>
            <a:off x="720000" y="350472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0"/>
          </p:nvPr>
        </p:nvSpPr>
        <p:spPr>
          <a:xfrm>
            <a:off x="3419271" y="350472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1"/>
          </p:nvPr>
        </p:nvSpPr>
        <p:spPr>
          <a:xfrm>
            <a:off x="6118549" y="350472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820575" y="225927"/>
            <a:ext cx="11131253" cy="4859898"/>
            <a:chOff x="-820575" y="225927"/>
            <a:chExt cx="11131253" cy="4859898"/>
          </a:xfrm>
        </p:grpSpPr>
        <p:pic>
          <p:nvPicPr>
            <p:cNvPr id="116" name="Google Shape;11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117" name="Google Shape;11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8253382" y="4611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118" name="Google Shape;11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78976" flipH="1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4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1432500" y="3197700"/>
            <a:ext cx="6279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1432500" y="1608725"/>
            <a:ext cx="62790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-1114796" y="-577272"/>
            <a:ext cx="11464405" cy="6718569"/>
            <a:chOff x="-1114796" y="-577272"/>
            <a:chExt cx="11464405" cy="6718569"/>
          </a:xfrm>
        </p:grpSpPr>
        <p:pic>
          <p:nvPicPr>
            <p:cNvPr id="124" name="Google Shape;12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82">
              <a:off x="-898550" y="-200600"/>
              <a:ext cx="2309200" cy="15984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125" name="Google Shape;12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330482" flipH="1">
              <a:off x="7824163" y="4166225"/>
              <a:ext cx="2309200" cy="15984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grpSp>
        <p:nvGrpSpPr>
          <p:cNvPr id="126" name="Google Shape;126;p14"/>
          <p:cNvGrpSpPr/>
          <p:nvPr/>
        </p:nvGrpSpPr>
        <p:grpSpPr>
          <a:xfrm>
            <a:off x="-942557" y="-577275"/>
            <a:ext cx="10955982" cy="6469966"/>
            <a:chOff x="-942557" y="-577275"/>
            <a:chExt cx="10955982" cy="6469966"/>
          </a:xfrm>
        </p:grpSpPr>
        <p:pic>
          <p:nvPicPr>
            <p:cNvPr id="127" name="Google Shape;12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944099" y="-577275"/>
              <a:ext cx="2069325" cy="188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180651">
              <a:off x="-704350" y="3872373"/>
              <a:ext cx="1920798" cy="174796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"/>
          </p:nvPr>
        </p:nvSpPr>
        <p:spPr>
          <a:xfrm>
            <a:off x="4994675" y="2929598"/>
            <a:ext cx="2647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2"/>
          </p:nvPr>
        </p:nvSpPr>
        <p:spPr>
          <a:xfrm>
            <a:off x="1482000" y="2929598"/>
            <a:ext cx="2647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3"/>
          </p:nvPr>
        </p:nvSpPr>
        <p:spPr>
          <a:xfrm>
            <a:off x="1482000" y="2441975"/>
            <a:ext cx="2647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4"/>
          </p:nvPr>
        </p:nvSpPr>
        <p:spPr>
          <a:xfrm>
            <a:off x="4994678" y="2441975"/>
            <a:ext cx="2647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6" name="Google Shape;176;p20"/>
          <p:cNvGrpSpPr/>
          <p:nvPr/>
        </p:nvGrpSpPr>
        <p:grpSpPr>
          <a:xfrm>
            <a:off x="-1133663" y="-144050"/>
            <a:ext cx="10408589" cy="5742026"/>
            <a:chOff x="-1133663" y="-144050"/>
            <a:chExt cx="10408589" cy="5742026"/>
          </a:xfrm>
        </p:grpSpPr>
        <p:pic>
          <p:nvPicPr>
            <p:cNvPr id="177" name="Google Shape;17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</p:pic>
        <p:pic>
          <p:nvPicPr>
            <p:cNvPr id="178" name="Google Shape;17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46869">
              <a:off x="-989633" y="40384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1238">
            <a:off x="8319067" y="4046242"/>
            <a:ext cx="1591475" cy="1445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1"/>
          </p:nvPr>
        </p:nvSpPr>
        <p:spPr>
          <a:xfrm>
            <a:off x="4494100" y="1787325"/>
            <a:ext cx="3571200" cy="22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2"/>
          </p:nvPr>
        </p:nvSpPr>
        <p:spPr>
          <a:xfrm>
            <a:off x="720000" y="1787325"/>
            <a:ext cx="3571200" cy="22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-820575" y="-777023"/>
            <a:ext cx="10852503" cy="5862848"/>
            <a:chOff x="-820575" y="-777023"/>
            <a:chExt cx="10852503" cy="5862848"/>
          </a:xfrm>
        </p:grpSpPr>
        <p:pic>
          <p:nvPicPr>
            <p:cNvPr id="186" name="Google Shape;18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187" name="Google Shape;18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974632" y="-541814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78976" flipH="1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709026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2"/>
          </p:nvPr>
        </p:nvSpPr>
        <p:spPr>
          <a:xfrm>
            <a:off x="3255747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3"/>
          </p:nvPr>
        </p:nvSpPr>
        <p:spPr>
          <a:xfrm>
            <a:off x="5802474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4"/>
          </p:nvPr>
        </p:nvSpPr>
        <p:spPr>
          <a:xfrm>
            <a:off x="709025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5"/>
          </p:nvPr>
        </p:nvSpPr>
        <p:spPr>
          <a:xfrm>
            <a:off x="3255750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6"/>
          </p:nvPr>
        </p:nvSpPr>
        <p:spPr>
          <a:xfrm>
            <a:off x="5802475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-820575" y="225927"/>
            <a:ext cx="10846828" cy="4859898"/>
            <a:chOff x="-820575" y="225927"/>
            <a:chExt cx="10846828" cy="4859898"/>
          </a:xfrm>
        </p:grpSpPr>
        <p:pic>
          <p:nvPicPr>
            <p:cNvPr id="208" name="Google Shape;20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209" name="Google Shape;20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968957" y="4611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78976" flipH="1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umbh Sans"/>
              <a:buNone/>
              <a:defRPr sz="33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0" r:id="rId6"/>
    <p:sldLayoutId id="2147483666" r:id="rId7"/>
    <p:sldLayoutId id="2147483667" r:id="rId8"/>
    <p:sldLayoutId id="2147483669" r:id="rId9"/>
    <p:sldLayoutId id="2147483670" r:id="rId10"/>
    <p:sldLayoutId id="2147483671" r:id="rId11"/>
    <p:sldLayoutId id="2147483677" r:id="rId12"/>
    <p:sldLayoutId id="214748367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>
            <a:spLocks noGrp="1"/>
          </p:cNvSpPr>
          <p:nvPr>
            <p:ph type="ctrTitle"/>
          </p:nvPr>
        </p:nvSpPr>
        <p:spPr>
          <a:xfrm>
            <a:off x="1788461" y="674357"/>
            <a:ext cx="4873188" cy="1026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CI" sz="3200" u="sng" dirty="0"/>
              <a:t>Etude sur la qualité de l’air dans le monde </a:t>
            </a:r>
            <a:endParaRPr sz="3200" u="sng" dirty="0"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1"/>
          </p:nvPr>
        </p:nvSpPr>
        <p:spPr>
          <a:xfrm>
            <a:off x="934681" y="3975148"/>
            <a:ext cx="4026600" cy="87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Sangaré Mahamadou</a:t>
            </a:r>
          </a:p>
          <a:p>
            <a:pPr marL="0" lvl="0" indent="0"/>
            <a:r>
              <a:rPr lang="en" dirty="0"/>
              <a:t>Ludivine N’guessan </a:t>
            </a:r>
          </a:p>
          <a:p>
            <a:pPr marL="0" lvl="0" indent="0"/>
            <a:r>
              <a:rPr lang="en" dirty="0"/>
              <a:t>Segnindenin Oumar Coulibaly</a:t>
            </a:r>
            <a:endParaRPr dirty="0"/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168533">
            <a:off x="2142612" y="1533669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D258513-3EF0-6CBC-1307-9B111D15E0EC}"/>
              </a:ext>
            </a:extLst>
          </p:cNvPr>
          <p:cNvSpPr txBox="1"/>
          <p:nvPr/>
        </p:nvSpPr>
        <p:spPr>
          <a:xfrm>
            <a:off x="2342107" y="1700503"/>
            <a:ext cx="345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Alerte et Mesure de prévention des maladies liées</a:t>
            </a:r>
            <a:endParaRPr lang="fr-CI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9178FB-9E31-2CB0-06F5-AD10EEC223FD}"/>
              </a:ext>
            </a:extLst>
          </p:cNvPr>
          <p:cNvSpPr txBox="1"/>
          <p:nvPr/>
        </p:nvSpPr>
        <p:spPr>
          <a:xfrm>
            <a:off x="934681" y="3667371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Présentation </a:t>
            </a:r>
            <a:r>
              <a:rPr lang="fr-FR" dirty="0"/>
              <a:t>:</a:t>
            </a:r>
            <a:endParaRPr lang="fr-CI" dirty="0"/>
          </a:p>
        </p:txBody>
      </p:sp>
      <p:pic>
        <p:nvPicPr>
          <p:cNvPr id="9" name="Google Shape;3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621024">
            <a:off x="7159851" y="857153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grpSp>
        <p:nvGrpSpPr>
          <p:cNvPr id="10" name="Google Shape;314;p36"/>
          <p:cNvGrpSpPr/>
          <p:nvPr/>
        </p:nvGrpSpPr>
        <p:grpSpPr>
          <a:xfrm>
            <a:off x="6954549" y="2666226"/>
            <a:ext cx="2189451" cy="2477274"/>
            <a:chOff x="6805399" y="2483126"/>
            <a:chExt cx="2189451" cy="2477274"/>
          </a:xfrm>
        </p:grpSpPr>
        <p:pic>
          <p:nvPicPr>
            <p:cNvPr id="11" name="Google Shape;315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12" name="Google Shape;316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13" name="Picture 4" descr="Air pur illustration stock. Illustration du humain, soin - 30711718">
            <a:extLst>
              <a:ext uri="{FF2B5EF4-FFF2-40B4-BE49-F238E27FC236}">
                <a16:creationId xmlns:a16="http://schemas.microsoft.com/office/drawing/2014/main" id="{ECFBBE90-794E-F7E4-9095-DE0AEC1A2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06" y="1548885"/>
            <a:ext cx="2085975" cy="22158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7"/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510" name="Google Shape;510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511" name="Google Shape;511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512" name="Google Shape;51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8976">
            <a:off x="7387813" y="1292953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3" name="Google Shape;51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30482" flipH="1">
            <a:off x="-815587" y="3501475"/>
            <a:ext cx="2309200" cy="159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4" name="Google Shape;51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68533">
            <a:off x="1300680" y="64061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6" name="Google Shape;493;p46">
            <a:extLst>
              <a:ext uri="{FF2B5EF4-FFF2-40B4-BE49-F238E27FC236}">
                <a16:creationId xmlns:a16="http://schemas.microsoft.com/office/drawing/2014/main" id="{97F84566-EB07-FCBF-F5A4-A08B935CC4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8750" y="146694"/>
            <a:ext cx="5100700" cy="742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2000" u="sng" dirty="0"/>
              <a:t>L’évolution de AQI dans les 4 villes les plus polluées (selon AQI moyen)</a:t>
            </a:r>
            <a:endParaRPr lang="fr-FR" sz="2000" b="0" u="sng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BE2A14-5594-2F0D-639D-5286FF489E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316" y="771524"/>
            <a:ext cx="7872184" cy="41005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D73582-146A-4D36-BA37-2D554336BC4A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9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083CA8AA-8B5C-88AB-56EB-8AB98871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7">
            <a:extLst>
              <a:ext uri="{FF2B5EF4-FFF2-40B4-BE49-F238E27FC236}">
                <a16:creationId xmlns:a16="http://schemas.microsoft.com/office/drawing/2014/main" id="{24845D78-692F-FCBB-8FC9-8EA462DEF2B8}"/>
              </a:ext>
            </a:extLst>
          </p:cNvPr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510" name="Google Shape;510;p47">
              <a:extLst>
                <a:ext uri="{FF2B5EF4-FFF2-40B4-BE49-F238E27FC236}">
                  <a16:creationId xmlns:a16="http://schemas.microsoft.com/office/drawing/2014/main" id="{6A66F031-4D1F-3F1B-0366-0A5F8999D3F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511" name="Google Shape;511;p47">
              <a:extLst>
                <a:ext uri="{FF2B5EF4-FFF2-40B4-BE49-F238E27FC236}">
                  <a16:creationId xmlns:a16="http://schemas.microsoft.com/office/drawing/2014/main" id="{6AD9A548-0A73-6F81-2F01-5F0C2B62212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512" name="Google Shape;512;p47">
            <a:extLst>
              <a:ext uri="{FF2B5EF4-FFF2-40B4-BE49-F238E27FC236}">
                <a16:creationId xmlns:a16="http://schemas.microsoft.com/office/drawing/2014/main" id="{A6B74CAD-5102-523B-D60A-A7321416C76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8976">
            <a:off x="7387813" y="1292953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3" name="Google Shape;513;p47">
            <a:extLst>
              <a:ext uri="{FF2B5EF4-FFF2-40B4-BE49-F238E27FC236}">
                <a16:creationId xmlns:a16="http://schemas.microsoft.com/office/drawing/2014/main" id="{16428721-CF05-0542-79CF-5DE623E3BA3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30482" flipH="1">
            <a:off x="-815587" y="3501475"/>
            <a:ext cx="2309200" cy="159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4" name="Google Shape;514;p47">
            <a:extLst>
              <a:ext uri="{FF2B5EF4-FFF2-40B4-BE49-F238E27FC236}">
                <a16:creationId xmlns:a16="http://schemas.microsoft.com/office/drawing/2014/main" id="{32A5836E-06B0-7D3C-B219-413FD47122F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68533">
            <a:off x="1300680" y="64061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6" name="Google Shape;493;p46">
            <a:extLst>
              <a:ext uri="{FF2B5EF4-FFF2-40B4-BE49-F238E27FC236}">
                <a16:creationId xmlns:a16="http://schemas.microsoft.com/office/drawing/2014/main" id="{A2E417DB-4A7D-1569-2590-42F9A49CE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8750" y="163418"/>
            <a:ext cx="51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2000" u="sng" dirty="0"/>
              <a:t>Comparaison par continent </a:t>
            </a:r>
            <a:endParaRPr lang="fr-FR" sz="2000" b="0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C025A5-9D6A-D243-C424-79C6D55621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1187" y="632682"/>
            <a:ext cx="5870070" cy="44020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9D2B72-B587-4381-991C-F42D0D5CA8E1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10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3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083CA8AA-8B5C-88AB-56EB-8AB98871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7">
            <a:extLst>
              <a:ext uri="{FF2B5EF4-FFF2-40B4-BE49-F238E27FC236}">
                <a16:creationId xmlns:a16="http://schemas.microsoft.com/office/drawing/2014/main" id="{24845D78-692F-FCBB-8FC9-8EA462DEF2B8}"/>
              </a:ext>
            </a:extLst>
          </p:cNvPr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510" name="Google Shape;510;p47">
              <a:extLst>
                <a:ext uri="{FF2B5EF4-FFF2-40B4-BE49-F238E27FC236}">
                  <a16:creationId xmlns:a16="http://schemas.microsoft.com/office/drawing/2014/main" id="{6A66F031-4D1F-3F1B-0366-0A5F8999D3F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511" name="Google Shape;511;p47">
              <a:extLst>
                <a:ext uri="{FF2B5EF4-FFF2-40B4-BE49-F238E27FC236}">
                  <a16:creationId xmlns:a16="http://schemas.microsoft.com/office/drawing/2014/main" id="{6AD9A548-0A73-6F81-2F01-5F0C2B62212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512" name="Google Shape;512;p47">
            <a:extLst>
              <a:ext uri="{FF2B5EF4-FFF2-40B4-BE49-F238E27FC236}">
                <a16:creationId xmlns:a16="http://schemas.microsoft.com/office/drawing/2014/main" id="{A6B74CAD-5102-523B-D60A-A7321416C76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8976">
            <a:off x="7387813" y="1292953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3" name="Google Shape;513;p47">
            <a:extLst>
              <a:ext uri="{FF2B5EF4-FFF2-40B4-BE49-F238E27FC236}">
                <a16:creationId xmlns:a16="http://schemas.microsoft.com/office/drawing/2014/main" id="{16428721-CF05-0542-79CF-5DE623E3BA3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30482" flipH="1">
            <a:off x="-815587" y="3501475"/>
            <a:ext cx="2309200" cy="159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4" name="Google Shape;514;p47">
            <a:extLst>
              <a:ext uri="{FF2B5EF4-FFF2-40B4-BE49-F238E27FC236}">
                <a16:creationId xmlns:a16="http://schemas.microsoft.com/office/drawing/2014/main" id="{32A5836E-06B0-7D3C-B219-413FD47122F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68533">
            <a:off x="1300680" y="64061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6" name="Google Shape;493;p46">
            <a:extLst>
              <a:ext uri="{FF2B5EF4-FFF2-40B4-BE49-F238E27FC236}">
                <a16:creationId xmlns:a16="http://schemas.microsoft.com/office/drawing/2014/main" id="{A2E417DB-4A7D-1569-2590-42F9A49CE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8750" y="128695"/>
            <a:ext cx="51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2000" u="sng" dirty="0"/>
              <a:t>Comparaison par ville</a:t>
            </a:r>
            <a:endParaRPr lang="fr-FR" sz="2000" b="0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B666D4-0F6C-DDC8-6E99-F9408AAD98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8987" y="568639"/>
            <a:ext cx="5656423" cy="44040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51CAD-313F-41BB-8654-6F3008297ABC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11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9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2CE6C059-99ED-84D2-9D2B-90D311AFF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7">
            <a:extLst>
              <a:ext uri="{FF2B5EF4-FFF2-40B4-BE49-F238E27FC236}">
                <a16:creationId xmlns:a16="http://schemas.microsoft.com/office/drawing/2014/main" id="{AC3DF403-1C2C-AF44-D5BA-5CEC0331D89C}"/>
              </a:ext>
            </a:extLst>
          </p:cNvPr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510" name="Google Shape;510;p47">
              <a:extLst>
                <a:ext uri="{FF2B5EF4-FFF2-40B4-BE49-F238E27FC236}">
                  <a16:creationId xmlns:a16="http://schemas.microsoft.com/office/drawing/2014/main" id="{C281F5E6-F823-BBCD-9D57-5AA14200F70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511" name="Google Shape;511;p47">
              <a:extLst>
                <a:ext uri="{FF2B5EF4-FFF2-40B4-BE49-F238E27FC236}">
                  <a16:creationId xmlns:a16="http://schemas.microsoft.com/office/drawing/2014/main" id="{96B7841B-DD10-435A-3A28-30A1C91AD16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512" name="Google Shape;512;p47">
            <a:extLst>
              <a:ext uri="{FF2B5EF4-FFF2-40B4-BE49-F238E27FC236}">
                <a16:creationId xmlns:a16="http://schemas.microsoft.com/office/drawing/2014/main" id="{1B7DBA87-A423-85A1-9649-52504D893E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8976">
            <a:off x="7387813" y="1292953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3" name="Google Shape;513;p47">
            <a:extLst>
              <a:ext uri="{FF2B5EF4-FFF2-40B4-BE49-F238E27FC236}">
                <a16:creationId xmlns:a16="http://schemas.microsoft.com/office/drawing/2014/main" id="{E8009509-4EC8-6A59-7DC6-549A96684D2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30482" flipH="1">
            <a:off x="-815587" y="3501475"/>
            <a:ext cx="2309200" cy="159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4" name="Google Shape;514;p47">
            <a:extLst>
              <a:ext uri="{FF2B5EF4-FFF2-40B4-BE49-F238E27FC236}">
                <a16:creationId xmlns:a16="http://schemas.microsoft.com/office/drawing/2014/main" id="{82460B4B-A88F-CD09-B39C-BC41B03812B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68533">
            <a:off x="1300680" y="64061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6" name="Google Shape;493;p46">
            <a:extLst>
              <a:ext uri="{FF2B5EF4-FFF2-40B4-BE49-F238E27FC236}">
                <a16:creationId xmlns:a16="http://schemas.microsoft.com/office/drawing/2014/main" id="{0B487E6E-9981-3A35-D428-82FAA59EB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8750" y="337040"/>
            <a:ext cx="51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2000" u="sng" dirty="0"/>
              <a:t>Matrice de corrélation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1C1095-77DD-4278-8FF3-B6FF31CA8B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6558" y="684976"/>
            <a:ext cx="5209960" cy="44013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90F673-EA65-4570-94CB-AD28B625EE2E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12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8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2CE6C059-99ED-84D2-9D2B-90D311AFF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7">
            <a:extLst>
              <a:ext uri="{FF2B5EF4-FFF2-40B4-BE49-F238E27FC236}">
                <a16:creationId xmlns:a16="http://schemas.microsoft.com/office/drawing/2014/main" id="{AC3DF403-1C2C-AF44-D5BA-5CEC0331D89C}"/>
              </a:ext>
            </a:extLst>
          </p:cNvPr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510" name="Google Shape;510;p47">
              <a:extLst>
                <a:ext uri="{FF2B5EF4-FFF2-40B4-BE49-F238E27FC236}">
                  <a16:creationId xmlns:a16="http://schemas.microsoft.com/office/drawing/2014/main" id="{C281F5E6-F823-BBCD-9D57-5AA14200F70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511" name="Google Shape;511;p47">
              <a:extLst>
                <a:ext uri="{FF2B5EF4-FFF2-40B4-BE49-F238E27FC236}">
                  <a16:creationId xmlns:a16="http://schemas.microsoft.com/office/drawing/2014/main" id="{96B7841B-DD10-435A-3A28-30A1C91AD16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512" name="Google Shape;512;p47">
            <a:extLst>
              <a:ext uri="{FF2B5EF4-FFF2-40B4-BE49-F238E27FC236}">
                <a16:creationId xmlns:a16="http://schemas.microsoft.com/office/drawing/2014/main" id="{1B7DBA87-A423-85A1-9649-52504D893E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8976">
            <a:off x="7387813" y="1292953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3" name="Google Shape;513;p47">
            <a:extLst>
              <a:ext uri="{FF2B5EF4-FFF2-40B4-BE49-F238E27FC236}">
                <a16:creationId xmlns:a16="http://schemas.microsoft.com/office/drawing/2014/main" id="{E8009509-4EC8-6A59-7DC6-549A96684D2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30482" flipH="1">
            <a:off x="-815587" y="3501475"/>
            <a:ext cx="2309200" cy="159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4" name="Google Shape;514;p47">
            <a:extLst>
              <a:ext uri="{FF2B5EF4-FFF2-40B4-BE49-F238E27FC236}">
                <a16:creationId xmlns:a16="http://schemas.microsoft.com/office/drawing/2014/main" id="{82460B4B-A88F-CD09-B39C-BC41B03812B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68533">
            <a:off x="1300680" y="64061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6" name="Google Shape;493;p46">
            <a:extLst>
              <a:ext uri="{FF2B5EF4-FFF2-40B4-BE49-F238E27FC236}">
                <a16:creationId xmlns:a16="http://schemas.microsoft.com/office/drawing/2014/main" id="{0B487E6E-9981-3A35-D428-82FAA59EB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8750" y="337040"/>
            <a:ext cx="510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2000" u="sng" dirty="0"/>
              <a:t>Evolution mensuelle des polluants</a:t>
            </a:r>
            <a:endParaRPr lang="fr-FR" sz="2000" b="0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4B4D00-4C66-9DFF-FDD1-12D3D2A867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16" y="818536"/>
            <a:ext cx="8913736" cy="41711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EFBCEE-4792-4979-9A7E-34F4979A62D2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13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1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2CE6C059-99ED-84D2-9D2B-90D311AFF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47">
            <a:extLst>
              <a:ext uri="{FF2B5EF4-FFF2-40B4-BE49-F238E27FC236}">
                <a16:creationId xmlns:a16="http://schemas.microsoft.com/office/drawing/2014/main" id="{AC3DF403-1C2C-AF44-D5BA-5CEC0331D89C}"/>
              </a:ext>
            </a:extLst>
          </p:cNvPr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510" name="Google Shape;510;p47">
              <a:extLst>
                <a:ext uri="{FF2B5EF4-FFF2-40B4-BE49-F238E27FC236}">
                  <a16:creationId xmlns:a16="http://schemas.microsoft.com/office/drawing/2014/main" id="{C281F5E6-F823-BBCD-9D57-5AA14200F70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511" name="Google Shape;511;p47">
              <a:extLst>
                <a:ext uri="{FF2B5EF4-FFF2-40B4-BE49-F238E27FC236}">
                  <a16:creationId xmlns:a16="http://schemas.microsoft.com/office/drawing/2014/main" id="{96B7841B-DD10-435A-3A28-30A1C91AD16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512" name="Google Shape;512;p47">
            <a:extLst>
              <a:ext uri="{FF2B5EF4-FFF2-40B4-BE49-F238E27FC236}">
                <a16:creationId xmlns:a16="http://schemas.microsoft.com/office/drawing/2014/main" id="{1B7DBA87-A423-85A1-9649-52504D893E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8976">
            <a:off x="7387813" y="1292953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3" name="Google Shape;513;p47">
            <a:extLst>
              <a:ext uri="{FF2B5EF4-FFF2-40B4-BE49-F238E27FC236}">
                <a16:creationId xmlns:a16="http://schemas.microsoft.com/office/drawing/2014/main" id="{E8009509-4EC8-6A59-7DC6-549A96684D2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330482" flipH="1">
            <a:off x="-815587" y="3501475"/>
            <a:ext cx="2309200" cy="1598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14" name="Google Shape;514;p47">
            <a:extLst>
              <a:ext uri="{FF2B5EF4-FFF2-40B4-BE49-F238E27FC236}">
                <a16:creationId xmlns:a16="http://schemas.microsoft.com/office/drawing/2014/main" id="{82460B4B-A88F-CD09-B39C-BC41B03812B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68533">
            <a:off x="1300680" y="64061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6" name="Google Shape;493;p46">
            <a:extLst>
              <a:ext uri="{FF2B5EF4-FFF2-40B4-BE49-F238E27FC236}">
                <a16:creationId xmlns:a16="http://schemas.microsoft.com/office/drawing/2014/main" id="{0B487E6E-9981-3A35-D428-82FAA59EB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2350" y="174480"/>
            <a:ext cx="62602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2000" u="sng" dirty="0"/>
              <a:t>Représentation de l’Indice Global de chaque ville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1ACE6E-C035-4AEC-8143-13E94A503D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60" y="776726"/>
            <a:ext cx="8005154" cy="39722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7568BC-FBD8-4879-9839-A47AFCB7E6E8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14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E7C04EF0-4226-83D1-13BF-8F4EE4169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5DBF4888-EA1F-8332-F64B-27D5747C51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982624"/>
            <a:ext cx="4487795" cy="1446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CI" dirty="0"/>
              <a:t>Classification et Prédiction</a:t>
            </a:r>
          </a:p>
        </p:txBody>
      </p:sp>
      <p:sp>
        <p:nvSpPr>
          <p:cNvPr id="372" name="Google Shape;372;p40">
            <a:extLst>
              <a:ext uri="{FF2B5EF4-FFF2-40B4-BE49-F238E27FC236}">
                <a16:creationId xmlns:a16="http://schemas.microsoft.com/office/drawing/2014/main" id="{0C69E694-A8D9-FBEE-BE1C-EBE3ACE71D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13275"/>
            <a:ext cx="1237388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374" name="Google Shape;374;p40">
            <a:extLst>
              <a:ext uri="{FF2B5EF4-FFF2-40B4-BE49-F238E27FC236}">
                <a16:creationId xmlns:a16="http://schemas.microsoft.com/office/drawing/2014/main" id="{ED564D0A-C743-99EB-FA84-DE5E9918AD5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>
            <a:extLst>
              <a:ext uri="{FF2B5EF4-FFF2-40B4-BE49-F238E27FC236}">
                <a16:creationId xmlns:a16="http://schemas.microsoft.com/office/drawing/2014/main" id="{94FEAC41-A8D1-AFF3-77EF-6F69652B11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>
            <a:extLst>
              <a:ext uri="{FF2B5EF4-FFF2-40B4-BE49-F238E27FC236}">
                <a16:creationId xmlns:a16="http://schemas.microsoft.com/office/drawing/2014/main" id="{DAED957C-99E0-F928-AD70-C8C102F9BB2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0B8049-EEC6-4E6E-B81C-256F645594A1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15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1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E7C04EF0-4226-83D1-13BF-8F4EE4169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0">
            <a:extLst>
              <a:ext uri="{FF2B5EF4-FFF2-40B4-BE49-F238E27FC236}">
                <a16:creationId xmlns:a16="http://schemas.microsoft.com/office/drawing/2014/main" id="{ED564D0A-C743-99EB-FA84-DE5E9918AD5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>
            <a:extLst>
              <a:ext uri="{FF2B5EF4-FFF2-40B4-BE49-F238E27FC236}">
                <a16:creationId xmlns:a16="http://schemas.microsoft.com/office/drawing/2014/main" id="{94FEAC41-A8D1-AFF3-77EF-6F69652B11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>
            <a:extLst>
              <a:ext uri="{FF2B5EF4-FFF2-40B4-BE49-F238E27FC236}">
                <a16:creationId xmlns:a16="http://schemas.microsoft.com/office/drawing/2014/main" id="{DAED957C-99E0-F928-AD70-C8C102F9BB2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11" name="Google Shape;493;p46">
            <a:extLst>
              <a:ext uri="{FF2B5EF4-FFF2-40B4-BE49-F238E27FC236}">
                <a16:creationId xmlns:a16="http://schemas.microsoft.com/office/drawing/2014/main" id="{F033F76B-E0B6-43F0-BD43-919B22313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4660" y="80980"/>
            <a:ext cx="5194680" cy="488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2000" u="sng" dirty="0"/>
              <a:t>ACP ( Analyse en Composante Principe)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0517407-24C0-4BD4-9B55-70347ACE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182" y="569276"/>
            <a:ext cx="5925137" cy="45712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1E440E-CCC1-41F5-B8BF-B9F4DD1795E7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16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8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>
          <a:extLst>
            <a:ext uri="{FF2B5EF4-FFF2-40B4-BE49-F238E27FC236}">
              <a16:creationId xmlns:a16="http://schemas.microsoft.com/office/drawing/2014/main" id="{B2ED3779-7950-FF37-CCF8-E3A0DA57A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>
            <a:extLst>
              <a:ext uri="{FF2B5EF4-FFF2-40B4-BE49-F238E27FC236}">
                <a16:creationId xmlns:a16="http://schemas.microsoft.com/office/drawing/2014/main" id="{66D9B172-1D76-D4B9-0AE3-8ABF5FBA1DC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82448" y="2054348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has extremely high temperatures</a:t>
            </a:r>
            <a:endParaRPr dirty="0"/>
          </a:p>
        </p:txBody>
      </p:sp>
      <p:sp>
        <p:nvSpPr>
          <p:cNvPr id="492" name="Google Shape;492;p46">
            <a:extLst>
              <a:ext uri="{FF2B5EF4-FFF2-40B4-BE49-F238E27FC236}">
                <a16:creationId xmlns:a16="http://schemas.microsoft.com/office/drawing/2014/main" id="{3C6D754F-C972-8D72-0438-85D033907CA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052297" y="2054348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493" name="Google Shape;493;p46">
            <a:extLst>
              <a:ext uri="{FF2B5EF4-FFF2-40B4-BE49-F238E27FC236}">
                <a16:creationId xmlns:a16="http://schemas.microsoft.com/office/drawing/2014/main" id="{307C3BBB-3B2F-F2D8-182D-3B1A88E98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" y="541698"/>
            <a:ext cx="5358947" cy="488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u="sng" dirty="0"/>
              <a:t>Classification Ascendante Hiérarchique (CAH)</a:t>
            </a:r>
          </a:p>
        </p:txBody>
      </p:sp>
      <p:sp>
        <p:nvSpPr>
          <p:cNvPr id="495" name="Google Shape;495;p46">
            <a:extLst>
              <a:ext uri="{FF2B5EF4-FFF2-40B4-BE49-F238E27FC236}">
                <a16:creationId xmlns:a16="http://schemas.microsoft.com/office/drawing/2014/main" id="{7DE7F5D4-326C-B188-657C-B88249DF2FF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12600" y="348452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496" name="Google Shape;496;p46">
            <a:extLst>
              <a:ext uri="{FF2B5EF4-FFF2-40B4-BE49-F238E27FC236}">
                <a16:creationId xmlns:a16="http://schemas.microsoft.com/office/drawing/2014/main" id="{78F1A354-8590-9060-B579-2ED9DBC4E14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82448" y="348452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several rings</a:t>
            </a:r>
            <a:endParaRPr/>
          </a:p>
        </p:txBody>
      </p:sp>
      <p:sp>
        <p:nvSpPr>
          <p:cNvPr id="497" name="Google Shape;497;p46">
            <a:extLst>
              <a:ext uri="{FF2B5EF4-FFF2-40B4-BE49-F238E27FC236}">
                <a16:creationId xmlns:a16="http://schemas.microsoft.com/office/drawing/2014/main" id="{CC0F6FFF-3E19-2BD4-4624-C938DA0A991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52297" y="348452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499" name="Google Shape;499;p46">
            <a:extLst>
              <a:ext uri="{FF2B5EF4-FFF2-40B4-BE49-F238E27FC236}">
                <a16:creationId xmlns:a16="http://schemas.microsoft.com/office/drawing/2014/main" id="{6B97B96A-B912-B942-BC9E-30A5810F27E9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580948" y="1724777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500" name="Google Shape;500;p46">
            <a:extLst>
              <a:ext uri="{FF2B5EF4-FFF2-40B4-BE49-F238E27FC236}">
                <a16:creationId xmlns:a16="http://schemas.microsoft.com/office/drawing/2014/main" id="{EA7BAB3C-FD1D-1D31-DA9E-9516C149B0CC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050797" y="1724777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501" name="Google Shape;501;p46">
            <a:extLst>
              <a:ext uri="{FF2B5EF4-FFF2-40B4-BE49-F238E27FC236}">
                <a16:creationId xmlns:a16="http://schemas.microsoft.com/office/drawing/2014/main" id="{1A96614D-C43C-EDE2-C0ED-F14EB7F4AFE1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111100" y="315372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502" name="Google Shape;502;p46">
            <a:extLst>
              <a:ext uri="{FF2B5EF4-FFF2-40B4-BE49-F238E27FC236}">
                <a16:creationId xmlns:a16="http://schemas.microsoft.com/office/drawing/2014/main" id="{20AC2B9A-A42C-F5C2-0CE6-2AD6CF05F712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580948" y="315372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503" name="Google Shape;503;p46">
            <a:extLst>
              <a:ext uri="{FF2B5EF4-FFF2-40B4-BE49-F238E27FC236}">
                <a16:creationId xmlns:a16="http://schemas.microsoft.com/office/drawing/2014/main" id="{99B8BED9-445D-DC84-5D96-9274471BF693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050797" y="315372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pic>
        <p:nvPicPr>
          <p:cNvPr id="504" name="Google Shape;504;p46">
            <a:extLst>
              <a:ext uri="{FF2B5EF4-FFF2-40B4-BE49-F238E27FC236}">
                <a16:creationId xmlns:a16="http://schemas.microsoft.com/office/drawing/2014/main" id="{D2867CD1-C7E0-9CB9-AAF6-433DD5FE0E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782022">
            <a:off x="8263966" y="981484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06FDF15-6D9B-CDC4-97F1-9C409454A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6" y="1063935"/>
            <a:ext cx="8822532" cy="3624886"/>
          </a:xfrm>
          <a:prstGeom prst="rect">
            <a:avLst/>
          </a:prstGeom>
        </p:spPr>
      </p:pic>
      <p:sp>
        <p:nvSpPr>
          <p:cNvPr id="15" name="Google Shape;493;p46">
            <a:extLst>
              <a:ext uri="{FF2B5EF4-FFF2-40B4-BE49-F238E27FC236}">
                <a16:creationId xmlns:a16="http://schemas.microsoft.com/office/drawing/2014/main" id="{83EAADA6-FECB-45DF-BE39-0F82A10B0DBF}"/>
              </a:ext>
            </a:extLst>
          </p:cNvPr>
          <p:cNvSpPr txBox="1">
            <a:spLocks/>
          </p:cNvSpPr>
          <p:nvPr/>
        </p:nvSpPr>
        <p:spPr>
          <a:xfrm>
            <a:off x="5572308" y="575639"/>
            <a:ext cx="2301692" cy="48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umbh Sans"/>
              <a:buNone/>
              <a:defRPr sz="33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r>
              <a:rPr lang="fr-FR" sz="1800" u="sng" dirty="0"/>
              <a:t>Courbe de Coude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40333-5A2D-42D4-98CA-C67872631A5D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17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168533">
            <a:off x="3256880" y="64061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622DA7-76E1-13BA-6158-2FD55115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25" y="620109"/>
            <a:ext cx="8625657" cy="4284320"/>
          </a:xfrm>
          <a:prstGeom prst="rect">
            <a:avLst/>
          </a:prstGeom>
        </p:spPr>
      </p:pic>
      <p:sp>
        <p:nvSpPr>
          <p:cNvPr id="4" name="Google Shape;493;p46">
            <a:extLst>
              <a:ext uri="{FF2B5EF4-FFF2-40B4-BE49-F238E27FC236}">
                <a16:creationId xmlns:a16="http://schemas.microsoft.com/office/drawing/2014/main" id="{4C45D4E6-7F2C-4DA0-A76A-64B6120A8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4615" y="82498"/>
            <a:ext cx="4821135" cy="488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u="sng" dirty="0"/>
              <a:t>Matrice de confusion des 4 modèles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99BA9-C4B9-48DD-B249-E622AE5A9F7A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18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dirty="0"/>
              <a:t>Table des matières</a:t>
            </a:r>
          </a:p>
        </p:txBody>
      </p:sp>
      <p:sp>
        <p:nvSpPr>
          <p:cNvPr id="343" name="Google Shape;343;p38"/>
          <p:cNvSpPr txBox="1">
            <a:spLocks noGrp="1"/>
          </p:cNvSpPr>
          <p:nvPr>
            <p:ph type="title" idx="7"/>
          </p:nvPr>
        </p:nvSpPr>
        <p:spPr>
          <a:xfrm>
            <a:off x="720000" y="1322597"/>
            <a:ext cx="734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4" name="Google Shape;344;p38"/>
          <p:cNvSpPr txBox="1">
            <a:spLocks noGrp="1"/>
          </p:cNvSpPr>
          <p:nvPr>
            <p:ph type="title" idx="8"/>
          </p:nvPr>
        </p:nvSpPr>
        <p:spPr>
          <a:xfrm>
            <a:off x="720000" y="2983454"/>
            <a:ext cx="734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45" name="Google Shape;345;p38"/>
          <p:cNvSpPr txBox="1">
            <a:spLocks noGrp="1"/>
          </p:cNvSpPr>
          <p:nvPr>
            <p:ph type="title" idx="9"/>
          </p:nvPr>
        </p:nvSpPr>
        <p:spPr>
          <a:xfrm>
            <a:off x="3419271" y="1322597"/>
            <a:ext cx="734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46" name="Google Shape;346;p38"/>
          <p:cNvSpPr txBox="1">
            <a:spLocks noGrp="1"/>
          </p:cNvSpPr>
          <p:nvPr>
            <p:ph type="title" idx="13"/>
          </p:nvPr>
        </p:nvSpPr>
        <p:spPr>
          <a:xfrm>
            <a:off x="3419271" y="2983454"/>
            <a:ext cx="734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7" name="Google Shape;347;p38"/>
          <p:cNvSpPr txBox="1">
            <a:spLocks noGrp="1"/>
          </p:cNvSpPr>
          <p:nvPr>
            <p:ph type="title" idx="14"/>
          </p:nvPr>
        </p:nvSpPr>
        <p:spPr>
          <a:xfrm>
            <a:off x="6118549" y="1322597"/>
            <a:ext cx="734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8" name="Google Shape;348;p38"/>
          <p:cNvSpPr txBox="1">
            <a:spLocks noGrp="1"/>
          </p:cNvSpPr>
          <p:nvPr>
            <p:ph type="title" idx="15"/>
          </p:nvPr>
        </p:nvSpPr>
        <p:spPr>
          <a:xfrm>
            <a:off x="6118549" y="2983454"/>
            <a:ext cx="734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subTitle" idx="16"/>
          </p:nvPr>
        </p:nvSpPr>
        <p:spPr>
          <a:xfrm>
            <a:off x="720000" y="1948396"/>
            <a:ext cx="2305500" cy="379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50" name="Google Shape;350;p38"/>
          <p:cNvSpPr txBox="1">
            <a:spLocks noGrp="1"/>
          </p:cNvSpPr>
          <p:nvPr>
            <p:ph type="subTitle" idx="17"/>
          </p:nvPr>
        </p:nvSpPr>
        <p:spPr>
          <a:xfrm>
            <a:off x="5724771" y="1948396"/>
            <a:ext cx="2305500" cy="7210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Exploration des Données (EDA)</a:t>
            </a:r>
            <a:endParaRPr dirty="0"/>
          </a:p>
        </p:txBody>
      </p:sp>
      <p:sp>
        <p:nvSpPr>
          <p:cNvPr id="351" name="Google Shape;351;p38"/>
          <p:cNvSpPr txBox="1">
            <a:spLocks noGrp="1"/>
          </p:cNvSpPr>
          <p:nvPr>
            <p:ph type="subTitle" idx="18"/>
          </p:nvPr>
        </p:nvSpPr>
        <p:spPr>
          <a:xfrm>
            <a:off x="3163529" y="1970369"/>
            <a:ext cx="2305500" cy="3793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Problematique</a:t>
            </a:r>
            <a:endParaRPr dirty="0"/>
          </a:p>
        </p:txBody>
      </p:sp>
      <p:sp>
        <p:nvSpPr>
          <p:cNvPr id="352" name="Google Shape;352;p38"/>
          <p:cNvSpPr txBox="1">
            <a:spLocks noGrp="1"/>
          </p:cNvSpPr>
          <p:nvPr>
            <p:ph type="subTitle" idx="19"/>
          </p:nvPr>
        </p:nvSpPr>
        <p:spPr>
          <a:xfrm>
            <a:off x="719998" y="3798436"/>
            <a:ext cx="2305500" cy="379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et Prédiction</a:t>
            </a:r>
            <a:endParaRPr dirty="0"/>
          </a:p>
        </p:txBody>
      </p:sp>
      <p:sp>
        <p:nvSpPr>
          <p:cNvPr id="353" name="Google Shape;353;p38"/>
          <p:cNvSpPr txBox="1">
            <a:spLocks noGrp="1"/>
          </p:cNvSpPr>
          <p:nvPr>
            <p:ph type="subTitle" idx="20"/>
          </p:nvPr>
        </p:nvSpPr>
        <p:spPr>
          <a:xfrm>
            <a:off x="3185652" y="3766904"/>
            <a:ext cx="2626569" cy="379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et Mesures Préventives</a:t>
            </a:r>
            <a:endParaRPr dirty="0"/>
          </a:p>
        </p:txBody>
      </p:sp>
      <p:sp>
        <p:nvSpPr>
          <p:cNvPr id="354" name="Google Shape;354;p38"/>
          <p:cNvSpPr txBox="1">
            <a:spLocks noGrp="1"/>
          </p:cNvSpPr>
          <p:nvPr>
            <p:ph type="subTitle" idx="21"/>
          </p:nvPr>
        </p:nvSpPr>
        <p:spPr>
          <a:xfrm>
            <a:off x="6118549" y="350472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pic>
        <p:nvPicPr>
          <p:cNvPr id="355" name="Google Shape;3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782022">
            <a:off x="5701440" y="129284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B4EBB9-D330-4CE5-B2CF-2837DB6833CC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168533">
            <a:off x="3256880" y="64061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4" name="Google Shape;493;p46">
            <a:extLst>
              <a:ext uri="{FF2B5EF4-FFF2-40B4-BE49-F238E27FC236}">
                <a16:creationId xmlns:a16="http://schemas.microsoft.com/office/drawing/2014/main" id="{4C45D4E6-7F2C-4DA0-A76A-64B6120A8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3969" y="17574"/>
            <a:ext cx="2556061" cy="488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u="sng" dirty="0"/>
              <a:t>Courbe ROC et AIC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076BC7-EF4B-4406-9458-188347219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3" y="505870"/>
            <a:ext cx="6127579" cy="45850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B431F3-A54C-4A36-8346-7B97861F398E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13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25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0CD08BD7-CBDB-CFA9-63D0-A5F67C16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B792692B-CB3C-3A50-F00D-48AF499B4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982624"/>
            <a:ext cx="4487795" cy="1446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Impact et </a:t>
            </a:r>
            <a:r>
              <a:rPr lang="en-US" dirty="0" err="1"/>
              <a:t>Mesures</a:t>
            </a:r>
            <a:r>
              <a:rPr lang="en-US" dirty="0"/>
              <a:t> </a:t>
            </a:r>
            <a:r>
              <a:rPr lang="en-US" dirty="0" err="1"/>
              <a:t>Préventives</a:t>
            </a:r>
            <a:endParaRPr lang="fr-CI" dirty="0">
              <a:effectLst/>
            </a:endParaRPr>
          </a:p>
        </p:txBody>
      </p:sp>
      <p:sp>
        <p:nvSpPr>
          <p:cNvPr id="372" name="Google Shape;372;p40">
            <a:extLst>
              <a:ext uri="{FF2B5EF4-FFF2-40B4-BE49-F238E27FC236}">
                <a16:creationId xmlns:a16="http://schemas.microsoft.com/office/drawing/2014/main" id="{D4F1DCBD-EC9A-D3DF-E31E-FFBA34BE038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76395"/>
            <a:ext cx="1237388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74" name="Google Shape;374;p40">
            <a:extLst>
              <a:ext uri="{FF2B5EF4-FFF2-40B4-BE49-F238E27FC236}">
                <a16:creationId xmlns:a16="http://schemas.microsoft.com/office/drawing/2014/main" id="{D41E7F88-6832-802F-161D-F0D6696247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>
            <a:extLst>
              <a:ext uri="{FF2B5EF4-FFF2-40B4-BE49-F238E27FC236}">
                <a16:creationId xmlns:a16="http://schemas.microsoft.com/office/drawing/2014/main" id="{AD105C1E-DC72-4BFE-F617-35ACE53ABB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>
            <a:extLst>
              <a:ext uri="{FF2B5EF4-FFF2-40B4-BE49-F238E27FC236}">
                <a16:creationId xmlns:a16="http://schemas.microsoft.com/office/drawing/2014/main" id="{AD239E84-FB9A-D6EB-75B2-BB296E8BA8C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AB95F8-5348-468A-9716-5A8B17E96AF2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20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1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0CD08BD7-CBDB-CFA9-63D0-A5F67C16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B792692B-CB3C-3A50-F00D-48AF499B4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4389" y="16460"/>
            <a:ext cx="4939121" cy="716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Impact de la Pollution </a:t>
            </a:r>
            <a:endParaRPr lang="fr-CI" sz="3600" dirty="0">
              <a:effectLst/>
            </a:endParaRPr>
          </a:p>
        </p:txBody>
      </p:sp>
      <p:pic>
        <p:nvPicPr>
          <p:cNvPr id="374" name="Google Shape;374;p40">
            <a:extLst>
              <a:ext uri="{FF2B5EF4-FFF2-40B4-BE49-F238E27FC236}">
                <a16:creationId xmlns:a16="http://schemas.microsoft.com/office/drawing/2014/main" id="{D41E7F88-6832-802F-161D-F0D6696247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>
            <a:extLst>
              <a:ext uri="{FF2B5EF4-FFF2-40B4-BE49-F238E27FC236}">
                <a16:creationId xmlns:a16="http://schemas.microsoft.com/office/drawing/2014/main" id="{AD105C1E-DC72-4BFE-F617-35ACE53ABB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>
            <a:extLst>
              <a:ext uri="{FF2B5EF4-FFF2-40B4-BE49-F238E27FC236}">
                <a16:creationId xmlns:a16="http://schemas.microsoft.com/office/drawing/2014/main" id="{AD239E84-FB9A-D6EB-75B2-BB296E8BA8C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D1EAACE-5B55-4F58-80C8-54C0316EC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87949"/>
              </p:ext>
            </p:extLst>
          </p:nvPr>
        </p:nvGraphicFramePr>
        <p:xfrm>
          <a:off x="194901" y="732739"/>
          <a:ext cx="8593500" cy="4051900"/>
        </p:xfrm>
        <a:graphic>
          <a:graphicData uri="http://schemas.openxmlformats.org/drawingml/2006/table">
            <a:tbl>
              <a:tblPr/>
              <a:tblGrid>
                <a:gridCol w="902379">
                  <a:extLst>
                    <a:ext uri="{9D8B030D-6E8A-4147-A177-3AD203B41FA5}">
                      <a16:colId xmlns:a16="http://schemas.microsoft.com/office/drawing/2014/main" val="3595596522"/>
                    </a:ext>
                  </a:extLst>
                </a:gridCol>
                <a:gridCol w="3241040">
                  <a:extLst>
                    <a:ext uri="{9D8B030D-6E8A-4147-A177-3AD203B41FA5}">
                      <a16:colId xmlns:a16="http://schemas.microsoft.com/office/drawing/2014/main" val="2902214643"/>
                    </a:ext>
                  </a:extLst>
                </a:gridCol>
                <a:gridCol w="2301706">
                  <a:extLst>
                    <a:ext uri="{9D8B030D-6E8A-4147-A177-3AD203B41FA5}">
                      <a16:colId xmlns:a16="http://schemas.microsoft.com/office/drawing/2014/main" val="2438350919"/>
                    </a:ext>
                  </a:extLst>
                </a:gridCol>
                <a:gridCol w="2148375">
                  <a:extLst>
                    <a:ext uri="{9D8B030D-6E8A-4147-A177-3AD203B41FA5}">
                      <a16:colId xmlns:a16="http://schemas.microsoft.com/office/drawing/2014/main" val="3510922049"/>
                    </a:ext>
                  </a:extLst>
                </a:gridCol>
              </a:tblGrid>
              <a:tr h="435980">
                <a:tc>
                  <a:txBody>
                    <a:bodyPr/>
                    <a:lstStyle/>
                    <a:p>
                      <a:r>
                        <a:rPr lang="fr-CI" sz="1200" b="1" dirty="0">
                          <a:latin typeface="Kumbh Sans" panose="020B0604020202020204" charset="0"/>
                          <a:cs typeface="Kumbh Sans" panose="020B0604020202020204" charset="0"/>
                        </a:rPr>
                        <a:t>Polluant</a:t>
                      </a:r>
                      <a:endParaRPr lang="fr-CI" sz="1200" dirty="0">
                        <a:latin typeface="Kumbh Sans" panose="020B0604020202020204" charset="0"/>
                        <a:cs typeface="Kumbh Sans" panose="020B0604020202020204" charset="0"/>
                      </a:endParaRP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latin typeface="Kumbh Sans" panose="020B0604020202020204" charset="0"/>
                          <a:cs typeface="Kumbh Sans" panose="020B0604020202020204" charset="0"/>
                        </a:rPr>
                        <a:t>Effets sur la santé humaine</a:t>
                      </a:r>
                      <a:endParaRPr lang="fr-FR" sz="1200" dirty="0">
                        <a:latin typeface="Kumbh Sans" panose="020B0604020202020204" charset="0"/>
                        <a:cs typeface="Kumbh Sans" panose="020B0604020202020204" charset="0"/>
                      </a:endParaRP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I" sz="1200" b="1">
                          <a:latin typeface="Kumbh Sans" panose="020B0604020202020204" charset="0"/>
                          <a:cs typeface="Kumbh Sans" panose="020B0604020202020204" charset="0"/>
                        </a:rPr>
                        <a:t>Effets sur les animaux</a:t>
                      </a:r>
                      <a:endParaRPr lang="fr-CI" sz="1200">
                        <a:latin typeface="Kumbh Sans" panose="020B0604020202020204" charset="0"/>
                        <a:cs typeface="Kumbh Sans" panose="020B0604020202020204" charset="0"/>
                      </a:endParaRP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>
                          <a:latin typeface="Kumbh Sans" panose="020B0604020202020204" charset="0"/>
                          <a:cs typeface="Kumbh Sans" panose="020B0604020202020204" charset="0"/>
                        </a:rPr>
                        <a:t>Effets sur la végétation / environnement</a:t>
                      </a:r>
                      <a:endParaRPr lang="fr-FR" sz="1200">
                        <a:latin typeface="Kumbh Sans" panose="020B0604020202020204" charset="0"/>
                        <a:cs typeface="Kumbh Sans" panose="020B0604020202020204" charset="0"/>
                      </a:endParaRP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403745"/>
                  </a:ext>
                </a:extLst>
              </a:tr>
              <a:tr h="669820">
                <a:tc>
                  <a:txBody>
                    <a:bodyPr/>
                    <a:lstStyle/>
                    <a:p>
                      <a:r>
                        <a:rPr lang="fr-CI" sz="1200" b="1">
                          <a:latin typeface="Kumbh Sans" panose="020B0604020202020204" charset="0"/>
                          <a:cs typeface="Kumbh Sans" panose="020B0604020202020204" charset="0"/>
                        </a:rPr>
                        <a:t>PM2.5</a:t>
                      </a:r>
                      <a:endParaRPr lang="fr-CI" sz="1200">
                        <a:latin typeface="Kumbh Sans" panose="020B0604020202020204" charset="0"/>
                        <a:cs typeface="Kumbh Sans" panose="020B0604020202020204" charset="0"/>
                      </a:endParaRP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Kumbh Sans" panose="020B0604020202020204" charset="0"/>
                          <a:cs typeface="Kumbh Sans" panose="020B0604020202020204" charset="0"/>
                        </a:rPr>
                        <a:t>- Troubles respiratoires- Maladies cardiovasculaires- Cancer des poumons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I" sz="1200">
                          <a:latin typeface="Kumbh Sans" panose="020B0604020202020204" charset="0"/>
                          <a:cs typeface="Kumbh Sans" panose="020B0604020202020204" charset="0"/>
                        </a:rPr>
                        <a:t>- Inflammation pulmonaire- Stress oxydatif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Kumbh Sans" panose="020B0604020202020204" charset="0"/>
                          <a:cs typeface="Kumbh Sans" panose="020B0604020202020204" charset="0"/>
                        </a:rPr>
                        <a:t>- Dépôt sur feuilles limitant la photosynthèse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964481"/>
                  </a:ext>
                </a:extLst>
              </a:tr>
              <a:tr h="627530">
                <a:tc>
                  <a:txBody>
                    <a:bodyPr/>
                    <a:lstStyle/>
                    <a:p>
                      <a:r>
                        <a:rPr lang="fr-CI" sz="1200" b="1">
                          <a:latin typeface="Kumbh Sans" panose="020B0604020202020204" charset="0"/>
                          <a:cs typeface="Kumbh Sans" panose="020B0604020202020204" charset="0"/>
                        </a:rPr>
                        <a:t>PM10</a:t>
                      </a:r>
                      <a:endParaRPr lang="fr-CI" sz="1200">
                        <a:latin typeface="Kumbh Sans" panose="020B0604020202020204" charset="0"/>
                        <a:cs typeface="Kumbh Sans" panose="020B0604020202020204" charset="0"/>
                      </a:endParaRP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Kumbh Sans" panose="020B0604020202020204" charset="0"/>
                          <a:cs typeface="Kumbh Sans" panose="020B0604020202020204" charset="0"/>
                        </a:rPr>
                        <a:t>- Irritation des yeux, nez, gorge- Asthme aggravé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Kumbh Sans" panose="020B0604020202020204" charset="0"/>
                          <a:cs typeface="Kumbh Sans" panose="020B0604020202020204" charset="0"/>
                        </a:rPr>
                        <a:t>- Dommages respiratoires semblables aux humains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Kumbh Sans" panose="020B0604020202020204" charset="0"/>
                          <a:cs typeface="Kumbh Sans" panose="020B0604020202020204" charset="0"/>
                        </a:rPr>
                        <a:t>- Encrassement des stomates, réduction de la croissance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397001"/>
                  </a:ext>
                </a:extLst>
              </a:tr>
              <a:tr h="435980">
                <a:tc>
                  <a:txBody>
                    <a:bodyPr/>
                    <a:lstStyle/>
                    <a:p>
                      <a:r>
                        <a:rPr lang="fr-CI" sz="1200" b="1">
                          <a:latin typeface="Kumbh Sans" panose="020B0604020202020204" charset="0"/>
                          <a:cs typeface="Kumbh Sans" panose="020B0604020202020204" charset="0"/>
                        </a:rPr>
                        <a:t>NO₂</a:t>
                      </a:r>
                      <a:endParaRPr lang="fr-CI" sz="1200">
                        <a:latin typeface="Kumbh Sans" panose="020B0604020202020204" charset="0"/>
                        <a:cs typeface="Kumbh Sans" panose="020B0604020202020204" charset="0"/>
                      </a:endParaRP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Kumbh Sans" panose="020B0604020202020204" charset="0"/>
                          <a:cs typeface="Kumbh Sans" panose="020B0604020202020204" charset="0"/>
                        </a:rPr>
                        <a:t>- Bronchite chronique- Baisse de la fonction pulmonaire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Kumbh Sans" panose="020B0604020202020204" charset="0"/>
                          <a:cs typeface="Kumbh Sans" panose="020B0604020202020204" charset="0"/>
                        </a:rPr>
                        <a:t>- Irritation nasale- Réduction de la fertilité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Kumbh Sans" panose="020B0604020202020204" charset="0"/>
                          <a:cs typeface="Kumbh Sans" panose="020B0604020202020204" charset="0"/>
                        </a:rPr>
                        <a:t>- Diminution de la croissance des plantes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76112"/>
                  </a:ext>
                </a:extLst>
              </a:tr>
              <a:tr h="627530">
                <a:tc>
                  <a:txBody>
                    <a:bodyPr/>
                    <a:lstStyle/>
                    <a:p>
                      <a:r>
                        <a:rPr lang="fr-CI" sz="1200" b="1">
                          <a:latin typeface="Kumbh Sans" panose="020B0604020202020204" charset="0"/>
                          <a:cs typeface="Kumbh Sans" panose="020B0604020202020204" charset="0"/>
                        </a:rPr>
                        <a:t>SO₂</a:t>
                      </a:r>
                      <a:endParaRPr lang="fr-CI" sz="1200">
                        <a:latin typeface="Kumbh Sans" panose="020B0604020202020204" charset="0"/>
                        <a:cs typeface="Kumbh Sans" panose="020B0604020202020204" charset="0"/>
                      </a:endParaRP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I" sz="1200">
                          <a:latin typeface="Kumbh Sans" panose="020B0604020202020204" charset="0"/>
                          <a:cs typeface="Kumbh Sans" panose="020B0604020202020204" charset="0"/>
                        </a:rPr>
                        <a:t>- Crises d’asthme- Irritation respiratoire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Kumbh Sans" panose="020B0604020202020204" charset="0"/>
                          <a:cs typeface="Kumbh Sans" panose="020B0604020202020204" charset="0"/>
                        </a:rPr>
                        <a:t>- Problèmes respiratoires- Réduction des performances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Kumbh Sans" panose="020B0604020202020204" charset="0"/>
                          <a:cs typeface="Kumbh Sans" panose="020B0604020202020204" charset="0"/>
                        </a:rPr>
                        <a:t>- Pluies acides- Jaunissement et chute des feuilles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66260"/>
                  </a:ext>
                </a:extLst>
              </a:tr>
              <a:tr h="627530">
                <a:tc>
                  <a:txBody>
                    <a:bodyPr/>
                    <a:lstStyle/>
                    <a:p>
                      <a:r>
                        <a:rPr lang="fr-CI" sz="1200" b="1">
                          <a:latin typeface="Kumbh Sans" panose="020B0604020202020204" charset="0"/>
                          <a:cs typeface="Kumbh Sans" panose="020B0604020202020204" charset="0"/>
                        </a:rPr>
                        <a:t>O₃</a:t>
                      </a:r>
                      <a:endParaRPr lang="fr-CI" sz="1200">
                        <a:latin typeface="Kumbh Sans" panose="020B0604020202020204" charset="0"/>
                        <a:cs typeface="Kumbh Sans" panose="020B0604020202020204" charset="0"/>
                      </a:endParaRP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Kumbh Sans" panose="020B0604020202020204" charset="0"/>
                          <a:cs typeface="Kumbh Sans" panose="020B0604020202020204" charset="0"/>
                        </a:rPr>
                        <a:t>- Toux, gêne thoracique- Diminution de la capacité pulmonaire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I" sz="1200">
                          <a:latin typeface="Kumbh Sans" panose="020B0604020202020204" charset="0"/>
                          <a:cs typeface="Kumbh Sans" panose="020B0604020202020204" charset="0"/>
                        </a:rPr>
                        <a:t>- Inflammation des poumons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Kumbh Sans" panose="020B0604020202020204" charset="0"/>
                          <a:cs typeface="Kumbh Sans" panose="020B0604020202020204" charset="0"/>
                        </a:rPr>
                        <a:t>- Taches foliaires- Vieillissement accéléré des plantes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165918"/>
                  </a:ext>
                </a:extLst>
              </a:tr>
              <a:tr h="627530">
                <a:tc>
                  <a:txBody>
                    <a:bodyPr/>
                    <a:lstStyle/>
                    <a:p>
                      <a:r>
                        <a:rPr lang="fr-CI" sz="1200" b="1">
                          <a:latin typeface="Kumbh Sans" panose="020B0604020202020204" charset="0"/>
                          <a:cs typeface="Kumbh Sans" panose="020B0604020202020204" charset="0"/>
                        </a:rPr>
                        <a:t>CO</a:t>
                      </a:r>
                      <a:endParaRPr lang="fr-CI" sz="1200">
                        <a:latin typeface="Kumbh Sans" panose="020B0604020202020204" charset="0"/>
                        <a:cs typeface="Kumbh Sans" panose="020B0604020202020204" charset="0"/>
                      </a:endParaRP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I" sz="1200">
                          <a:latin typeface="Kumbh Sans" panose="020B0604020202020204" charset="0"/>
                          <a:cs typeface="Kumbh Sans" panose="020B0604020202020204" charset="0"/>
                        </a:rPr>
                        <a:t>- Empoisonnement (hypoxie)- Troubles neurologiques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I" sz="1200">
                          <a:latin typeface="Kumbh Sans" panose="020B0604020202020204" charset="0"/>
                          <a:cs typeface="Kumbh Sans" panose="020B0604020202020204" charset="0"/>
                        </a:rPr>
                        <a:t>- Détresse cellulaire- Problèmes cardiovasculaires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Kumbh Sans" panose="020B0604020202020204" charset="0"/>
                          <a:cs typeface="Kumbh Sans" panose="020B0604020202020204" charset="0"/>
                        </a:rPr>
                        <a:t>- Peu d'effet direct, mais affecte indirectement la faune</a:t>
                      </a:r>
                    </a:p>
                  </a:txBody>
                  <a:tcPr marL="50487" marR="50487" marT="25244" marB="25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8205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83D370F-370B-4DA6-92BD-44605DC5CF4E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21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66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0CD08BD7-CBDB-CFA9-63D0-A5F67C16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B792692B-CB3C-3A50-F00D-48AF499B4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4389" y="16460"/>
            <a:ext cx="4939121" cy="716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Impact de la Pollution </a:t>
            </a:r>
            <a:endParaRPr lang="fr-CI" sz="3600" dirty="0">
              <a:effectLst/>
            </a:endParaRPr>
          </a:p>
        </p:txBody>
      </p:sp>
      <p:pic>
        <p:nvPicPr>
          <p:cNvPr id="374" name="Google Shape;374;p40">
            <a:extLst>
              <a:ext uri="{FF2B5EF4-FFF2-40B4-BE49-F238E27FC236}">
                <a16:creationId xmlns:a16="http://schemas.microsoft.com/office/drawing/2014/main" id="{D41E7F88-6832-802F-161D-F0D6696247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>
            <a:extLst>
              <a:ext uri="{FF2B5EF4-FFF2-40B4-BE49-F238E27FC236}">
                <a16:creationId xmlns:a16="http://schemas.microsoft.com/office/drawing/2014/main" id="{AD105C1E-DC72-4BFE-F617-35ACE53ABB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>
            <a:extLst>
              <a:ext uri="{FF2B5EF4-FFF2-40B4-BE49-F238E27FC236}">
                <a16:creationId xmlns:a16="http://schemas.microsoft.com/office/drawing/2014/main" id="{AD239E84-FB9A-D6EB-75B2-BB296E8BA8C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7022A91-F6D6-4FF8-9CA4-B79C7FFC4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67" y="640080"/>
            <a:ext cx="7375373" cy="4348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E59143-5DA2-4D8B-95BA-146A7A95C15E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22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4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0CD08BD7-CBDB-CFA9-63D0-A5F67C16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B792692B-CB3C-3A50-F00D-48AF499B4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20" y="1534537"/>
            <a:ext cx="3476081" cy="1446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Mesures</a:t>
            </a:r>
            <a:r>
              <a:rPr lang="en-US" dirty="0"/>
              <a:t> </a:t>
            </a:r>
            <a:r>
              <a:rPr lang="en-US" dirty="0" err="1"/>
              <a:t>Préventives</a:t>
            </a:r>
            <a:endParaRPr lang="fr-CI" dirty="0">
              <a:effectLst/>
            </a:endParaRPr>
          </a:p>
        </p:txBody>
      </p:sp>
      <p:pic>
        <p:nvPicPr>
          <p:cNvPr id="374" name="Google Shape;374;p40">
            <a:extLst>
              <a:ext uri="{FF2B5EF4-FFF2-40B4-BE49-F238E27FC236}">
                <a16:creationId xmlns:a16="http://schemas.microsoft.com/office/drawing/2014/main" id="{D41E7F88-6832-802F-161D-F0D6696247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>
            <a:extLst>
              <a:ext uri="{FF2B5EF4-FFF2-40B4-BE49-F238E27FC236}">
                <a16:creationId xmlns:a16="http://schemas.microsoft.com/office/drawing/2014/main" id="{AD105C1E-DC72-4BFE-F617-35ACE53ABB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>
            <a:extLst>
              <a:ext uri="{FF2B5EF4-FFF2-40B4-BE49-F238E27FC236}">
                <a16:creationId xmlns:a16="http://schemas.microsoft.com/office/drawing/2014/main" id="{AD239E84-FB9A-D6EB-75B2-BB296E8BA8C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1D6A60-7E2C-4AB6-A63F-E4A6F6B4E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806" y="196900"/>
            <a:ext cx="2238375" cy="457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017966-D4D8-43D0-A090-7591DBD26106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23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1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pic>
        <p:nvPicPr>
          <p:cNvPr id="385" name="Google Shape;3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782022">
            <a:off x="7688215" y="846534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076" name="Picture 4" descr="Comprendre les bases de l'entraînement d'un modèle de machine learning">
            <a:extLst>
              <a:ext uri="{FF2B5EF4-FFF2-40B4-BE49-F238E27FC236}">
                <a16:creationId xmlns:a16="http://schemas.microsoft.com/office/drawing/2014/main" id="{E6E5F029-E945-BCE9-60CA-B4F74AE23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6" y="1692273"/>
            <a:ext cx="3391605" cy="255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'importance des intégrations (API) et ses avantages">
            <a:extLst>
              <a:ext uri="{FF2B5EF4-FFF2-40B4-BE49-F238E27FC236}">
                <a16:creationId xmlns:a16="http://schemas.microsoft.com/office/drawing/2014/main" id="{5695D37F-4ADA-95D8-C017-91A231850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1" y="2000249"/>
            <a:ext cx="2846389" cy="194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rand">
            <a:extLst>
              <a:ext uri="{FF2B5EF4-FFF2-40B4-BE49-F238E27FC236}">
                <a16:creationId xmlns:a16="http://schemas.microsoft.com/office/drawing/2014/main" id="{6C403F6F-D9CD-4201-B871-16ACA244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00" y="1230149"/>
            <a:ext cx="2246254" cy="124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ndroid SDK — Wikipédia">
            <a:extLst>
              <a:ext uri="{FF2B5EF4-FFF2-40B4-BE49-F238E27FC236}">
                <a16:creationId xmlns:a16="http://schemas.microsoft.com/office/drawing/2014/main" id="{52C2C28C-D087-7652-06E1-7AA961AC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71" y="2683653"/>
            <a:ext cx="2138783" cy="196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FA6451-6CAB-406E-B0F6-FB7AD7822512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24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>
          <a:extLst>
            <a:ext uri="{FF2B5EF4-FFF2-40B4-BE49-F238E27FC236}">
              <a16:creationId xmlns:a16="http://schemas.microsoft.com/office/drawing/2014/main" id="{5D21385F-E5A0-12C7-014C-DFF7C4AFF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>
            <a:extLst>
              <a:ext uri="{FF2B5EF4-FFF2-40B4-BE49-F238E27FC236}">
                <a16:creationId xmlns:a16="http://schemas.microsoft.com/office/drawing/2014/main" id="{BEAB990F-E651-D074-7CCD-32FC9E3D38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05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AirPur</a:t>
            </a:r>
            <a:endParaRPr dirty="0"/>
          </a:p>
        </p:txBody>
      </p:sp>
      <p:pic>
        <p:nvPicPr>
          <p:cNvPr id="385" name="Google Shape;385;p41">
            <a:extLst>
              <a:ext uri="{FF2B5EF4-FFF2-40B4-BE49-F238E27FC236}">
                <a16:creationId xmlns:a16="http://schemas.microsoft.com/office/drawing/2014/main" id="{BE12A5DB-E855-D8D1-7D08-FB936629C8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782022">
            <a:off x="7688215" y="846534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5958B52-BBE9-30A5-5AF9-3541FC304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784" y="774404"/>
            <a:ext cx="2276408" cy="412283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E8303D-0969-5326-A57E-BAC176F2E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97" y="774404"/>
            <a:ext cx="2276407" cy="41228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534D1A-8411-40D0-F6E3-68C9EE3BF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600" y="760612"/>
            <a:ext cx="2166960" cy="41466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5D01EA-409E-4254-9E78-F8BCB976B3B8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25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94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>
          <a:extLst>
            <a:ext uri="{FF2B5EF4-FFF2-40B4-BE49-F238E27FC236}">
              <a16:creationId xmlns:a16="http://schemas.microsoft.com/office/drawing/2014/main" id="{A749E6B5-7263-75F2-A754-1106BCF5E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>
            <a:extLst>
              <a:ext uri="{FF2B5EF4-FFF2-40B4-BE49-F238E27FC236}">
                <a16:creationId xmlns:a16="http://schemas.microsoft.com/office/drawing/2014/main" id="{E6916B3D-1508-145F-CD02-7750B5F8D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684" y="995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AirPur</a:t>
            </a:r>
            <a:endParaRPr dirty="0"/>
          </a:p>
        </p:txBody>
      </p:sp>
      <p:pic>
        <p:nvPicPr>
          <p:cNvPr id="385" name="Google Shape;385;p41">
            <a:extLst>
              <a:ext uri="{FF2B5EF4-FFF2-40B4-BE49-F238E27FC236}">
                <a16:creationId xmlns:a16="http://schemas.microsoft.com/office/drawing/2014/main" id="{84A6643C-F0C3-6749-FD58-55D20F3A20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782022">
            <a:off x="7688215" y="846534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972D04-DB57-B710-7E96-A0F1AAA1D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84" y="703575"/>
            <a:ext cx="2291902" cy="42432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CD394A3-EE08-7EFC-0A55-DBFD02274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778" y="703575"/>
            <a:ext cx="2291902" cy="42138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50A38F4-A41A-D73B-6E4C-13B0325A4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405" y="703575"/>
            <a:ext cx="2291902" cy="42138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2D7170-58D4-4B68-894E-60B312D81184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26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37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77C872F9-43B0-0807-AB17-4E384F9B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BB0DA224-CA52-B79B-E8E1-24A42CB84E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8587" y="1924343"/>
            <a:ext cx="4487795" cy="857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CI" dirty="0"/>
              <a:t>Conclusion</a:t>
            </a:r>
          </a:p>
        </p:txBody>
      </p:sp>
      <p:sp>
        <p:nvSpPr>
          <p:cNvPr id="372" name="Google Shape;372;p40">
            <a:extLst>
              <a:ext uri="{FF2B5EF4-FFF2-40B4-BE49-F238E27FC236}">
                <a16:creationId xmlns:a16="http://schemas.microsoft.com/office/drawing/2014/main" id="{47673A57-398D-0848-BF44-BF16F4B7B44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13275"/>
            <a:ext cx="1237388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374" name="Google Shape;374;p40">
            <a:extLst>
              <a:ext uri="{FF2B5EF4-FFF2-40B4-BE49-F238E27FC236}">
                <a16:creationId xmlns:a16="http://schemas.microsoft.com/office/drawing/2014/main" id="{C485D5A3-F3FB-6F8A-8047-FE02AD154B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>
            <a:extLst>
              <a:ext uri="{FF2B5EF4-FFF2-40B4-BE49-F238E27FC236}">
                <a16:creationId xmlns:a16="http://schemas.microsoft.com/office/drawing/2014/main" id="{F7FB2892-CE5D-331C-A37B-F4F0726BB7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>
            <a:extLst>
              <a:ext uri="{FF2B5EF4-FFF2-40B4-BE49-F238E27FC236}">
                <a16:creationId xmlns:a16="http://schemas.microsoft.com/office/drawing/2014/main" id="{452C45CD-0B73-B65E-7BB3-79647C4C0BD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178FBF-F8D7-418C-8554-0B92B058297B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27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9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77C872F9-43B0-0807-AB17-4E384F9B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BB0DA224-CA52-B79B-E8E1-24A42CB84E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048" y="1400476"/>
            <a:ext cx="2717573" cy="857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3200" dirty="0"/>
              <a:t>Remarques</a:t>
            </a:r>
            <a:r>
              <a:rPr lang="fr-CI" sz="3200" dirty="0"/>
              <a:t> </a:t>
            </a:r>
          </a:p>
        </p:txBody>
      </p:sp>
      <p:pic>
        <p:nvPicPr>
          <p:cNvPr id="374" name="Google Shape;374;p40">
            <a:extLst>
              <a:ext uri="{FF2B5EF4-FFF2-40B4-BE49-F238E27FC236}">
                <a16:creationId xmlns:a16="http://schemas.microsoft.com/office/drawing/2014/main" id="{C485D5A3-F3FB-6F8A-8047-FE02AD154B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>
            <a:extLst>
              <a:ext uri="{FF2B5EF4-FFF2-40B4-BE49-F238E27FC236}">
                <a16:creationId xmlns:a16="http://schemas.microsoft.com/office/drawing/2014/main" id="{F7FB2892-CE5D-331C-A37B-F4F0726BB7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>
            <a:extLst>
              <a:ext uri="{FF2B5EF4-FFF2-40B4-BE49-F238E27FC236}">
                <a16:creationId xmlns:a16="http://schemas.microsoft.com/office/drawing/2014/main" id="{452C45CD-0B73-B65E-7BB3-79647C4C0BD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7" name="Google Shape;371;p40">
            <a:extLst>
              <a:ext uri="{FF2B5EF4-FFF2-40B4-BE49-F238E27FC236}">
                <a16:creationId xmlns:a16="http://schemas.microsoft.com/office/drawing/2014/main" id="{A3EEAB9C-7D32-4413-9A13-FC6180FBAE52}"/>
              </a:ext>
            </a:extLst>
          </p:cNvPr>
          <p:cNvSpPr txBox="1">
            <a:spLocks/>
          </p:cNvSpPr>
          <p:nvPr/>
        </p:nvSpPr>
        <p:spPr>
          <a:xfrm>
            <a:off x="3003168" y="1400476"/>
            <a:ext cx="2717573" cy="85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45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pPr algn="ctr"/>
            <a:r>
              <a:rPr lang="fr-CI" sz="3200" dirty="0"/>
              <a:t>Questions </a:t>
            </a:r>
          </a:p>
        </p:txBody>
      </p:sp>
      <p:sp>
        <p:nvSpPr>
          <p:cNvPr id="8" name="Google Shape;371;p40">
            <a:extLst>
              <a:ext uri="{FF2B5EF4-FFF2-40B4-BE49-F238E27FC236}">
                <a16:creationId xmlns:a16="http://schemas.microsoft.com/office/drawing/2014/main" id="{4054CC43-DC4C-4AF5-8E54-62EF9BB1C5A5}"/>
              </a:ext>
            </a:extLst>
          </p:cNvPr>
          <p:cNvSpPr txBox="1">
            <a:spLocks/>
          </p:cNvSpPr>
          <p:nvPr/>
        </p:nvSpPr>
        <p:spPr>
          <a:xfrm>
            <a:off x="5878448" y="1316162"/>
            <a:ext cx="2717573" cy="85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45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"/>
              <a:buNone/>
              <a:defRPr sz="36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pPr algn="ctr"/>
            <a:r>
              <a:rPr lang="fr-FR" sz="3200" dirty="0"/>
              <a:t>Suggestions</a:t>
            </a:r>
            <a:r>
              <a:rPr lang="fr-CI" sz="32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E9C37F-A649-4207-8FCF-6A4D69443AD9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29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1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720000" y="1982625"/>
            <a:ext cx="3702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2" name="Google Shape;372;p40"/>
          <p:cNvSpPr txBox="1">
            <a:spLocks noGrp="1"/>
          </p:cNvSpPr>
          <p:nvPr>
            <p:ph type="title" idx="2"/>
          </p:nvPr>
        </p:nvSpPr>
        <p:spPr>
          <a:xfrm>
            <a:off x="720000" y="1013275"/>
            <a:ext cx="11094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74" name="Google Shape;3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838EF02-D725-E7D8-74DB-50A3F1AD9D39}"/>
              </a:ext>
            </a:extLst>
          </p:cNvPr>
          <p:cNvSpPr txBox="1"/>
          <p:nvPr/>
        </p:nvSpPr>
        <p:spPr>
          <a:xfrm>
            <a:off x="5706070" y="2295827"/>
            <a:ext cx="31593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sz="5400" dirty="0"/>
              <a:t>😷🫁🌫️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47F3AA-DB5B-4C72-9D14-89B6174FF06E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/>
          <p:nvPr/>
        </p:nvSpPr>
        <p:spPr>
          <a:xfrm>
            <a:off x="4349224" y="1173071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02" name="Google Shape;402;p43"/>
          <p:cNvSpPr/>
          <p:nvPr/>
        </p:nvSpPr>
        <p:spPr>
          <a:xfrm>
            <a:off x="1204894" y="1183189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03" name="Google Shape;40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/>
              <a:t>Introduction</a:t>
            </a:r>
            <a:endParaRPr sz="2400" u="sng"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2"/>
          </p:nvPr>
        </p:nvSpPr>
        <p:spPr>
          <a:xfrm>
            <a:off x="291296" y="2257081"/>
            <a:ext cx="2778919" cy="843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fr-FR" sz="1600" b="1" dirty="0"/>
              <a:t>9 personnes sur 10 respirent un air pollué (OMS) dans le Monde</a:t>
            </a:r>
            <a:endParaRPr sz="1600" b="1" dirty="0"/>
          </a:p>
        </p:txBody>
      </p:sp>
      <p:sp>
        <p:nvSpPr>
          <p:cNvPr id="407" name="Google Shape;407;p43"/>
          <p:cNvSpPr txBox="1">
            <a:spLocks noGrp="1"/>
          </p:cNvSpPr>
          <p:nvPr>
            <p:ph type="subTitle" idx="4"/>
          </p:nvPr>
        </p:nvSpPr>
        <p:spPr>
          <a:xfrm>
            <a:off x="3320144" y="2041102"/>
            <a:ext cx="2864645" cy="1628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fr-FR" sz="1600" dirty="0"/>
              <a:t>En 2019, les maladies respiratoires chroniques ont causé environ 4 millions de décès, représentant un peu plus de 5 % des décès mondiaux</a:t>
            </a:r>
            <a:endParaRPr sz="1600" dirty="0"/>
          </a:p>
        </p:txBody>
      </p:sp>
      <p:pic>
        <p:nvPicPr>
          <p:cNvPr id="408" name="Google Shape;4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89">
            <a:off x="8232959" y="1411515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</p:pic>
      <p:grpSp>
        <p:nvGrpSpPr>
          <p:cNvPr id="409" name="Google Shape;409;p43"/>
          <p:cNvGrpSpPr/>
          <p:nvPr/>
        </p:nvGrpSpPr>
        <p:grpSpPr>
          <a:xfrm>
            <a:off x="1308640" y="1287146"/>
            <a:ext cx="424008" cy="423584"/>
            <a:chOff x="2201806" y="1976585"/>
            <a:chExt cx="349784" cy="349434"/>
          </a:xfrm>
        </p:grpSpPr>
        <p:sp>
          <p:nvSpPr>
            <p:cNvPr id="410" name="Google Shape;410;p43"/>
            <p:cNvSpPr/>
            <p:nvPr/>
          </p:nvSpPr>
          <p:spPr>
            <a:xfrm>
              <a:off x="2231755" y="2073373"/>
              <a:ext cx="319835" cy="252647"/>
            </a:xfrm>
            <a:custGeom>
              <a:avLst/>
              <a:gdLst/>
              <a:ahLst/>
              <a:cxnLst/>
              <a:rect l="l" t="t" r="r" b="b"/>
              <a:pathLst>
                <a:path w="10049" h="7938" extrusionOk="0">
                  <a:moveTo>
                    <a:pt x="9368" y="0"/>
                  </a:moveTo>
                  <a:cubicBezTo>
                    <a:pt x="9345" y="0"/>
                    <a:pt x="9322" y="6"/>
                    <a:pt x="9299" y="20"/>
                  </a:cubicBezTo>
                  <a:cubicBezTo>
                    <a:pt x="9227" y="67"/>
                    <a:pt x="9180" y="151"/>
                    <a:pt x="9227" y="234"/>
                  </a:cubicBezTo>
                  <a:cubicBezTo>
                    <a:pt x="9561" y="925"/>
                    <a:pt x="9716" y="1675"/>
                    <a:pt x="9716" y="2449"/>
                  </a:cubicBezTo>
                  <a:cubicBezTo>
                    <a:pt x="9716" y="3830"/>
                    <a:pt x="9180" y="5127"/>
                    <a:pt x="8203" y="6104"/>
                  </a:cubicBezTo>
                  <a:cubicBezTo>
                    <a:pt x="7215" y="7092"/>
                    <a:pt x="5917" y="7628"/>
                    <a:pt x="4536" y="7628"/>
                  </a:cubicBezTo>
                  <a:cubicBezTo>
                    <a:pt x="3715" y="7628"/>
                    <a:pt x="2929" y="7449"/>
                    <a:pt x="2203" y="7080"/>
                  </a:cubicBezTo>
                  <a:cubicBezTo>
                    <a:pt x="1596" y="6759"/>
                    <a:pt x="1060" y="6342"/>
                    <a:pt x="607" y="5830"/>
                  </a:cubicBezTo>
                  <a:lnTo>
                    <a:pt x="607" y="5830"/>
                  </a:lnTo>
                  <a:lnTo>
                    <a:pt x="1250" y="6032"/>
                  </a:lnTo>
                  <a:cubicBezTo>
                    <a:pt x="1272" y="6040"/>
                    <a:pt x="1293" y="6044"/>
                    <a:pt x="1312" y="6044"/>
                  </a:cubicBezTo>
                  <a:cubicBezTo>
                    <a:pt x="1380" y="6044"/>
                    <a:pt x="1434" y="5999"/>
                    <a:pt x="1453" y="5925"/>
                  </a:cubicBezTo>
                  <a:cubicBezTo>
                    <a:pt x="1488" y="5842"/>
                    <a:pt x="1441" y="5747"/>
                    <a:pt x="1357" y="5723"/>
                  </a:cubicBezTo>
                  <a:lnTo>
                    <a:pt x="202" y="5330"/>
                  </a:lnTo>
                  <a:cubicBezTo>
                    <a:pt x="191" y="5327"/>
                    <a:pt x="179" y="5325"/>
                    <a:pt x="167" y="5325"/>
                  </a:cubicBezTo>
                  <a:cubicBezTo>
                    <a:pt x="131" y="5325"/>
                    <a:pt x="95" y="5339"/>
                    <a:pt x="60" y="5366"/>
                  </a:cubicBezTo>
                  <a:cubicBezTo>
                    <a:pt x="12" y="5389"/>
                    <a:pt x="0" y="5449"/>
                    <a:pt x="0" y="5508"/>
                  </a:cubicBezTo>
                  <a:lnTo>
                    <a:pt x="191" y="6854"/>
                  </a:lnTo>
                  <a:cubicBezTo>
                    <a:pt x="214" y="6925"/>
                    <a:pt x="274" y="6985"/>
                    <a:pt x="357" y="6985"/>
                  </a:cubicBezTo>
                  <a:lnTo>
                    <a:pt x="393" y="6985"/>
                  </a:lnTo>
                  <a:cubicBezTo>
                    <a:pt x="476" y="6973"/>
                    <a:pt x="536" y="6890"/>
                    <a:pt x="524" y="6806"/>
                  </a:cubicBezTo>
                  <a:lnTo>
                    <a:pt x="417" y="6068"/>
                  </a:lnTo>
                  <a:lnTo>
                    <a:pt x="417" y="6068"/>
                  </a:lnTo>
                  <a:cubicBezTo>
                    <a:pt x="881" y="6604"/>
                    <a:pt x="1465" y="7044"/>
                    <a:pt x="2084" y="7354"/>
                  </a:cubicBezTo>
                  <a:cubicBezTo>
                    <a:pt x="2858" y="7747"/>
                    <a:pt x="3691" y="7937"/>
                    <a:pt x="4560" y="7937"/>
                  </a:cubicBezTo>
                  <a:cubicBezTo>
                    <a:pt x="6025" y="7937"/>
                    <a:pt x="7394" y="7366"/>
                    <a:pt x="8442" y="6330"/>
                  </a:cubicBezTo>
                  <a:cubicBezTo>
                    <a:pt x="9477" y="5282"/>
                    <a:pt x="10049" y="3913"/>
                    <a:pt x="10049" y="2449"/>
                  </a:cubicBezTo>
                  <a:cubicBezTo>
                    <a:pt x="10049" y="1627"/>
                    <a:pt x="9870" y="829"/>
                    <a:pt x="9513" y="91"/>
                  </a:cubicBezTo>
                  <a:cubicBezTo>
                    <a:pt x="9479" y="40"/>
                    <a:pt x="9426" y="0"/>
                    <a:pt x="9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2201806" y="1976585"/>
              <a:ext cx="319484" cy="252424"/>
            </a:xfrm>
            <a:custGeom>
              <a:avLst/>
              <a:gdLst/>
              <a:ahLst/>
              <a:cxnLst/>
              <a:rect l="l" t="t" r="r" b="b"/>
              <a:pathLst>
                <a:path w="10038" h="7931" extrusionOk="0">
                  <a:moveTo>
                    <a:pt x="5501" y="1"/>
                  </a:moveTo>
                  <a:cubicBezTo>
                    <a:pt x="4025" y="1"/>
                    <a:pt x="2656" y="560"/>
                    <a:pt x="1608" y="1608"/>
                  </a:cubicBezTo>
                  <a:cubicBezTo>
                    <a:pt x="572" y="2644"/>
                    <a:pt x="0" y="4013"/>
                    <a:pt x="0" y="5490"/>
                  </a:cubicBezTo>
                  <a:cubicBezTo>
                    <a:pt x="0" y="6311"/>
                    <a:pt x="179" y="7109"/>
                    <a:pt x="536" y="7835"/>
                  </a:cubicBezTo>
                  <a:cubicBezTo>
                    <a:pt x="572" y="7895"/>
                    <a:pt x="632" y="7930"/>
                    <a:pt x="691" y="7930"/>
                  </a:cubicBezTo>
                  <a:cubicBezTo>
                    <a:pt x="715" y="7930"/>
                    <a:pt x="739" y="7930"/>
                    <a:pt x="762" y="7918"/>
                  </a:cubicBezTo>
                  <a:cubicBezTo>
                    <a:pt x="834" y="7871"/>
                    <a:pt x="882" y="7776"/>
                    <a:pt x="834" y="7704"/>
                  </a:cubicBezTo>
                  <a:cubicBezTo>
                    <a:pt x="512" y="7002"/>
                    <a:pt x="346" y="6263"/>
                    <a:pt x="346" y="5490"/>
                  </a:cubicBezTo>
                  <a:cubicBezTo>
                    <a:pt x="346" y="4108"/>
                    <a:pt x="882" y="2811"/>
                    <a:pt x="1870" y="1822"/>
                  </a:cubicBezTo>
                  <a:cubicBezTo>
                    <a:pt x="2846" y="846"/>
                    <a:pt x="4144" y="310"/>
                    <a:pt x="5525" y="310"/>
                  </a:cubicBezTo>
                  <a:cubicBezTo>
                    <a:pt x="7049" y="310"/>
                    <a:pt x="8454" y="965"/>
                    <a:pt x="9454" y="2108"/>
                  </a:cubicBezTo>
                  <a:lnTo>
                    <a:pt x="8811" y="1906"/>
                  </a:lnTo>
                  <a:cubicBezTo>
                    <a:pt x="8792" y="1898"/>
                    <a:pt x="8772" y="1894"/>
                    <a:pt x="8753" y="1894"/>
                  </a:cubicBezTo>
                  <a:cubicBezTo>
                    <a:pt x="8688" y="1894"/>
                    <a:pt x="8627" y="1937"/>
                    <a:pt x="8609" y="2001"/>
                  </a:cubicBezTo>
                  <a:cubicBezTo>
                    <a:pt x="8573" y="2096"/>
                    <a:pt x="8621" y="2180"/>
                    <a:pt x="8716" y="2215"/>
                  </a:cubicBezTo>
                  <a:lnTo>
                    <a:pt x="9859" y="2596"/>
                  </a:lnTo>
                  <a:cubicBezTo>
                    <a:pt x="9871" y="2596"/>
                    <a:pt x="9883" y="2620"/>
                    <a:pt x="9906" y="2620"/>
                  </a:cubicBezTo>
                  <a:cubicBezTo>
                    <a:pt x="9930" y="2620"/>
                    <a:pt x="9978" y="2596"/>
                    <a:pt x="10002" y="2572"/>
                  </a:cubicBezTo>
                  <a:cubicBezTo>
                    <a:pt x="10026" y="2525"/>
                    <a:pt x="10037" y="2465"/>
                    <a:pt x="10037" y="2418"/>
                  </a:cubicBezTo>
                  <a:lnTo>
                    <a:pt x="9847" y="1084"/>
                  </a:lnTo>
                  <a:cubicBezTo>
                    <a:pt x="9827" y="1003"/>
                    <a:pt x="9772" y="948"/>
                    <a:pt x="9705" y="948"/>
                  </a:cubicBezTo>
                  <a:cubicBezTo>
                    <a:pt x="9693" y="948"/>
                    <a:pt x="9681" y="950"/>
                    <a:pt x="9668" y="953"/>
                  </a:cubicBezTo>
                  <a:cubicBezTo>
                    <a:pt x="9573" y="965"/>
                    <a:pt x="9514" y="1037"/>
                    <a:pt x="9525" y="1132"/>
                  </a:cubicBezTo>
                  <a:lnTo>
                    <a:pt x="9633" y="1870"/>
                  </a:lnTo>
                  <a:cubicBezTo>
                    <a:pt x="8597" y="667"/>
                    <a:pt x="7085" y="1"/>
                    <a:pt x="5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2331789" y="2068662"/>
              <a:ext cx="16709" cy="27340"/>
            </a:xfrm>
            <a:custGeom>
              <a:avLst/>
              <a:gdLst/>
              <a:ahLst/>
              <a:cxnLst/>
              <a:rect l="l" t="t" r="r" b="b"/>
              <a:pathLst>
                <a:path w="525" h="859" extrusionOk="0">
                  <a:moveTo>
                    <a:pt x="358" y="1"/>
                  </a:moveTo>
                  <a:cubicBezTo>
                    <a:pt x="262" y="1"/>
                    <a:pt x="191" y="84"/>
                    <a:pt x="191" y="168"/>
                  </a:cubicBezTo>
                  <a:lnTo>
                    <a:pt x="191" y="465"/>
                  </a:lnTo>
                  <a:lnTo>
                    <a:pt x="72" y="584"/>
                  </a:lnTo>
                  <a:cubicBezTo>
                    <a:pt x="12" y="644"/>
                    <a:pt x="0" y="751"/>
                    <a:pt x="72" y="811"/>
                  </a:cubicBezTo>
                  <a:cubicBezTo>
                    <a:pt x="96" y="834"/>
                    <a:pt x="143" y="858"/>
                    <a:pt x="191" y="858"/>
                  </a:cubicBezTo>
                  <a:cubicBezTo>
                    <a:pt x="238" y="858"/>
                    <a:pt x="262" y="834"/>
                    <a:pt x="298" y="811"/>
                  </a:cubicBezTo>
                  <a:lnTo>
                    <a:pt x="453" y="644"/>
                  </a:lnTo>
                  <a:cubicBezTo>
                    <a:pt x="488" y="620"/>
                    <a:pt x="500" y="572"/>
                    <a:pt x="500" y="525"/>
                  </a:cubicBezTo>
                  <a:lnTo>
                    <a:pt x="524" y="168"/>
                  </a:lnTo>
                  <a:cubicBezTo>
                    <a:pt x="524" y="84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2243118" y="2021653"/>
              <a:ext cx="265664" cy="261908"/>
            </a:xfrm>
            <a:custGeom>
              <a:avLst/>
              <a:gdLst/>
              <a:ahLst/>
              <a:cxnLst/>
              <a:rect l="l" t="t" r="r" b="b"/>
              <a:pathLst>
                <a:path w="8347" h="8229" extrusionOk="0">
                  <a:moveTo>
                    <a:pt x="2751" y="3109"/>
                  </a:moveTo>
                  <a:lnTo>
                    <a:pt x="2977" y="3133"/>
                  </a:lnTo>
                  <a:lnTo>
                    <a:pt x="3084" y="3133"/>
                  </a:lnTo>
                  <a:lnTo>
                    <a:pt x="2917" y="3502"/>
                  </a:lnTo>
                  <a:lnTo>
                    <a:pt x="2643" y="3431"/>
                  </a:lnTo>
                  <a:lnTo>
                    <a:pt x="2751" y="3109"/>
                  </a:lnTo>
                  <a:close/>
                  <a:moveTo>
                    <a:pt x="3834" y="3026"/>
                  </a:moveTo>
                  <a:lnTo>
                    <a:pt x="4156" y="3419"/>
                  </a:lnTo>
                  <a:lnTo>
                    <a:pt x="4120" y="3526"/>
                  </a:lnTo>
                  <a:cubicBezTo>
                    <a:pt x="4096" y="3609"/>
                    <a:pt x="4144" y="3704"/>
                    <a:pt x="4227" y="3728"/>
                  </a:cubicBezTo>
                  <a:cubicBezTo>
                    <a:pt x="4239" y="3728"/>
                    <a:pt x="4263" y="3740"/>
                    <a:pt x="4275" y="3740"/>
                  </a:cubicBezTo>
                  <a:cubicBezTo>
                    <a:pt x="4346" y="3740"/>
                    <a:pt x="4406" y="3704"/>
                    <a:pt x="4417" y="3645"/>
                  </a:cubicBezTo>
                  <a:lnTo>
                    <a:pt x="4465" y="3526"/>
                  </a:lnTo>
                  <a:cubicBezTo>
                    <a:pt x="4501" y="3419"/>
                    <a:pt x="4477" y="3312"/>
                    <a:pt x="4417" y="3240"/>
                  </a:cubicBezTo>
                  <a:lnTo>
                    <a:pt x="4334" y="3133"/>
                  </a:lnTo>
                  <a:lnTo>
                    <a:pt x="4608" y="3359"/>
                  </a:lnTo>
                  <a:cubicBezTo>
                    <a:pt x="4638" y="3374"/>
                    <a:pt x="4673" y="3389"/>
                    <a:pt x="4710" y="3389"/>
                  </a:cubicBezTo>
                  <a:cubicBezTo>
                    <a:pt x="4731" y="3389"/>
                    <a:pt x="4753" y="3384"/>
                    <a:pt x="4775" y="3371"/>
                  </a:cubicBezTo>
                  <a:lnTo>
                    <a:pt x="4989" y="3288"/>
                  </a:lnTo>
                  <a:lnTo>
                    <a:pt x="5108" y="3419"/>
                  </a:lnTo>
                  <a:cubicBezTo>
                    <a:pt x="5132" y="3466"/>
                    <a:pt x="5191" y="3478"/>
                    <a:pt x="5239" y="3478"/>
                  </a:cubicBezTo>
                  <a:lnTo>
                    <a:pt x="5644" y="3442"/>
                  </a:lnTo>
                  <a:lnTo>
                    <a:pt x="5656" y="3526"/>
                  </a:lnTo>
                  <a:cubicBezTo>
                    <a:pt x="5668" y="3562"/>
                    <a:pt x="5644" y="3597"/>
                    <a:pt x="5644" y="3609"/>
                  </a:cubicBezTo>
                  <a:cubicBezTo>
                    <a:pt x="5620" y="3621"/>
                    <a:pt x="5608" y="3657"/>
                    <a:pt x="5560" y="3657"/>
                  </a:cubicBezTo>
                  <a:lnTo>
                    <a:pt x="4882" y="3716"/>
                  </a:lnTo>
                  <a:cubicBezTo>
                    <a:pt x="4787" y="3716"/>
                    <a:pt x="4715" y="3764"/>
                    <a:pt x="4668" y="3835"/>
                  </a:cubicBezTo>
                  <a:cubicBezTo>
                    <a:pt x="4644" y="3895"/>
                    <a:pt x="4608" y="3954"/>
                    <a:pt x="4632" y="4014"/>
                  </a:cubicBezTo>
                  <a:lnTo>
                    <a:pt x="4167" y="3859"/>
                  </a:lnTo>
                  <a:cubicBezTo>
                    <a:pt x="4156" y="3859"/>
                    <a:pt x="4156" y="3847"/>
                    <a:pt x="4156" y="3835"/>
                  </a:cubicBezTo>
                  <a:cubicBezTo>
                    <a:pt x="4120" y="3657"/>
                    <a:pt x="3977" y="3538"/>
                    <a:pt x="3798" y="3538"/>
                  </a:cubicBezTo>
                  <a:lnTo>
                    <a:pt x="3775" y="3538"/>
                  </a:lnTo>
                  <a:lnTo>
                    <a:pt x="3286" y="3550"/>
                  </a:lnTo>
                  <a:lnTo>
                    <a:pt x="3405" y="3204"/>
                  </a:lnTo>
                  <a:cubicBezTo>
                    <a:pt x="3429" y="3181"/>
                    <a:pt x="3453" y="3169"/>
                    <a:pt x="3489" y="3145"/>
                  </a:cubicBezTo>
                  <a:lnTo>
                    <a:pt x="3834" y="3026"/>
                  </a:lnTo>
                  <a:close/>
                  <a:moveTo>
                    <a:pt x="7561" y="3562"/>
                  </a:moveTo>
                  <a:cubicBezTo>
                    <a:pt x="7573" y="3562"/>
                    <a:pt x="7620" y="3562"/>
                    <a:pt x="7656" y="3597"/>
                  </a:cubicBezTo>
                  <a:lnTo>
                    <a:pt x="7977" y="3907"/>
                  </a:lnTo>
                  <a:cubicBezTo>
                    <a:pt x="7989" y="4026"/>
                    <a:pt x="7989" y="4133"/>
                    <a:pt x="7977" y="4216"/>
                  </a:cubicBezTo>
                  <a:cubicBezTo>
                    <a:pt x="7930" y="5169"/>
                    <a:pt x="7549" y="6086"/>
                    <a:pt x="6858" y="6752"/>
                  </a:cubicBezTo>
                  <a:cubicBezTo>
                    <a:pt x="6763" y="6860"/>
                    <a:pt x="6656" y="6943"/>
                    <a:pt x="6537" y="7050"/>
                  </a:cubicBezTo>
                  <a:cubicBezTo>
                    <a:pt x="6596" y="6955"/>
                    <a:pt x="6644" y="6871"/>
                    <a:pt x="6680" y="6776"/>
                  </a:cubicBezTo>
                  <a:lnTo>
                    <a:pt x="7430" y="5074"/>
                  </a:lnTo>
                  <a:cubicBezTo>
                    <a:pt x="7454" y="5026"/>
                    <a:pt x="7442" y="4966"/>
                    <a:pt x="7418" y="4907"/>
                  </a:cubicBezTo>
                  <a:cubicBezTo>
                    <a:pt x="7382" y="4859"/>
                    <a:pt x="7323" y="4836"/>
                    <a:pt x="7263" y="4836"/>
                  </a:cubicBezTo>
                  <a:lnTo>
                    <a:pt x="7192" y="4836"/>
                  </a:lnTo>
                  <a:lnTo>
                    <a:pt x="7596" y="4026"/>
                  </a:lnTo>
                  <a:cubicBezTo>
                    <a:pt x="7656" y="3895"/>
                    <a:pt x="7620" y="3728"/>
                    <a:pt x="7501" y="3657"/>
                  </a:cubicBezTo>
                  <a:lnTo>
                    <a:pt x="7477" y="3621"/>
                  </a:lnTo>
                  <a:lnTo>
                    <a:pt x="7489" y="3609"/>
                  </a:lnTo>
                  <a:cubicBezTo>
                    <a:pt x="7513" y="3562"/>
                    <a:pt x="7549" y="3562"/>
                    <a:pt x="7561" y="3562"/>
                  </a:cubicBezTo>
                  <a:close/>
                  <a:moveTo>
                    <a:pt x="4088" y="0"/>
                  </a:moveTo>
                  <a:cubicBezTo>
                    <a:pt x="4055" y="0"/>
                    <a:pt x="4022" y="1"/>
                    <a:pt x="3989" y="2"/>
                  </a:cubicBezTo>
                  <a:cubicBezTo>
                    <a:pt x="2953" y="49"/>
                    <a:pt x="1977" y="478"/>
                    <a:pt x="1250" y="1216"/>
                  </a:cubicBezTo>
                  <a:cubicBezTo>
                    <a:pt x="524" y="1942"/>
                    <a:pt x="96" y="2919"/>
                    <a:pt x="48" y="3954"/>
                  </a:cubicBezTo>
                  <a:cubicBezTo>
                    <a:pt x="0" y="4978"/>
                    <a:pt x="346" y="5979"/>
                    <a:pt x="1012" y="6764"/>
                  </a:cubicBezTo>
                  <a:cubicBezTo>
                    <a:pt x="1048" y="6812"/>
                    <a:pt x="1084" y="6824"/>
                    <a:pt x="1131" y="6824"/>
                  </a:cubicBezTo>
                  <a:cubicBezTo>
                    <a:pt x="1167" y="6824"/>
                    <a:pt x="1203" y="6812"/>
                    <a:pt x="1239" y="6776"/>
                  </a:cubicBezTo>
                  <a:cubicBezTo>
                    <a:pt x="1310" y="6717"/>
                    <a:pt x="1310" y="6610"/>
                    <a:pt x="1250" y="6550"/>
                  </a:cubicBezTo>
                  <a:cubicBezTo>
                    <a:pt x="643" y="5824"/>
                    <a:pt x="334" y="4907"/>
                    <a:pt x="369" y="3966"/>
                  </a:cubicBezTo>
                  <a:cubicBezTo>
                    <a:pt x="417" y="3014"/>
                    <a:pt x="810" y="2109"/>
                    <a:pt x="1489" y="1430"/>
                  </a:cubicBezTo>
                  <a:cubicBezTo>
                    <a:pt x="2155" y="764"/>
                    <a:pt x="3072" y="359"/>
                    <a:pt x="4025" y="323"/>
                  </a:cubicBezTo>
                  <a:cubicBezTo>
                    <a:pt x="4087" y="316"/>
                    <a:pt x="4150" y="313"/>
                    <a:pt x="4213" y="313"/>
                  </a:cubicBezTo>
                  <a:cubicBezTo>
                    <a:pt x="4363" y="313"/>
                    <a:pt x="4512" y="330"/>
                    <a:pt x="4656" y="347"/>
                  </a:cubicBezTo>
                  <a:lnTo>
                    <a:pt x="4882" y="621"/>
                  </a:lnTo>
                  <a:lnTo>
                    <a:pt x="4798" y="823"/>
                  </a:lnTo>
                  <a:lnTo>
                    <a:pt x="4656" y="585"/>
                  </a:lnTo>
                  <a:cubicBezTo>
                    <a:pt x="4632" y="537"/>
                    <a:pt x="4572" y="502"/>
                    <a:pt x="4525" y="502"/>
                  </a:cubicBezTo>
                  <a:lnTo>
                    <a:pt x="4025" y="502"/>
                  </a:lnTo>
                  <a:cubicBezTo>
                    <a:pt x="3965" y="502"/>
                    <a:pt x="3906" y="525"/>
                    <a:pt x="3870" y="585"/>
                  </a:cubicBezTo>
                  <a:lnTo>
                    <a:pt x="3513" y="1276"/>
                  </a:lnTo>
                  <a:cubicBezTo>
                    <a:pt x="3465" y="1359"/>
                    <a:pt x="3465" y="1478"/>
                    <a:pt x="3513" y="1573"/>
                  </a:cubicBezTo>
                  <a:cubicBezTo>
                    <a:pt x="3560" y="1657"/>
                    <a:pt x="3667" y="1716"/>
                    <a:pt x="3763" y="1728"/>
                  </a:cubicBezTo>
                  <a:lnTo>
                    <a:pt x="4048" y="1764"/>
                  </a:lnTo>
                  <a:cubicBezTo>
                    <a:pt x="4108" y="1764"/>
                    <a:pt x="4167" y="1752"/>
                    <a:pt x="4203" y="1692"/>
                  </a:cubicBezTo>
                  <a:lnTo>
                    <a:pt x="4298" y="1537"/>
                  </a:lnTo>
                  <a:lnTo>
                    <a:pt x="4358" y="1609"/>
                  </a:lnTo>
                  <a:lnTo>
                    <a:pt x="4310" y="1895"/>
                  </a:lnTo>
                  <a:lnTo>
                    <a:pt x="3822" y="1966"/>
                  </a:lnTo>
                  <a:cubicBezTo>
                    <a:pt x="3798" y="1966"/>
                    <a:pt x="3775" y="1990"/>
                    <a:pt x="3751" y="2002"/>
                  </a:cubicBezTo>
                  <a:lnTo>
                    <a:pt x="3108" y="2466"/>
                  </a:lnTo>
                  <a:cubicBezTo>
                    <a:pt x="3084" y="2490"/>
                    <a:pt x="3048" y="2526"/>
                    <a:pt x="3048" y="2550"/>
                  </a:cubicBezTo>
                  <a:lnTo>
                    <a:pt x="2977" y="2847"/>
                  </a:lnTo>
                  <a:lnTo>
                    <a:pt x="2751" y="2823"/>
                  </a:lnTo>
                  <a:cubicBezTo>
                    <a:pt x="2736" y="2821"/>
                    <a:pt x="2721" y="2819"/>
                    <a:pt x="2706" y="2819"/>
                  </a:cubicBezTo>
                  <a:cubicBezTo>
                    <a:pt x="2591" y="2819"/>
                    <a:pt x="2483" y="2898"/>
                    <a:pt x="2441" y="3014"/>
                  </a:cubicBezTo>
                  <a:lnTo>
                    <a:pt x="2310" y="3371"/>
                  </a:lnTo>
                  <a:cubicBezTo>
                    <a:pt x="2274" y="3442"/>
                    <a:pt x="2274" y="3538"/>
                    <a:pt x="2322" y="3609"/>
                  </a:cubicBezTo>
                  <a:cubicBezTo>
                    <a:pt x="2370" y="3681"/>
                    <a:pt x="2429" y="3740"/>
                    <a:pt x="2501" y="3752"/>
                  </a:cubicBezTo>
                  <a:cubicBezTo>
                    <a:pt x="2346" y="3812"/>
                    <a:pt x="2251" y="3978"/>
                    <a:pt x="2251" y="4145"/>
                  </a:cubicBezTo>
                  <a:lnTo>
                    <a:pt x="2251" y="4216"/>
                  </a:lnTo>
                  <a:lnTo>
                    <a:pt x="1798" y="4740"/>
                  </a:lnTo>
                  <a:cubicBezTo>
                    <a:pt x="1727" y="4812"/>
                    <a:pt x="1703" y="4919"/>
                    <a:pt x="1703" y="5026"/>
                  </a:cubicBezTo>
                  <a:lnTo>
                    <a:pt x="1703" y="5621"/>
                  </a:lnTo>
                  <a:cubicBezTo>
                    <a:pt x="1703" y="5764"/>
                    <a:pt x="1750" y="5919"/>
                    <a:pt x="1881" y="6038"/>
                  </a:cubicBezTo>
                  <a:lnTo>
                    <a:pt x="2310" y="6455"/>
                  </a:lnTo>
                  <a:cubicBezTo>
                    <a:pt x="2393" y="6538"/>
                    <a:pt x="2524" y="6598"/>
                    <a:pt x="2643" y="6610"/>
                  </a:cubicBezTo>
                  <a:lnTo>
                    <a:pt x="3917" y="6717"/>
                  </a:lnTo>
                  <a:lnTo>
                    <a:pt x="3917" y="6764"/>
                  </a:lnTo>
                  <a:cubicBezTo>
                    <a:pt x="3894" y="6907"/>
                    <a:pt x="3965" y="7074"/>
                    <a:pt x="4096" y="7169"/>
                  </a:cubicBezTo>
                  <a:lnTo>
                    <a:pt x="4310" y="7324"/>
                  </a:lnTo>
                  <a:lnTo>
                    <a:pt x="4298" y="7372"/>
                  </a:lnTo>
                  <a:cubicBezTo>
                    <a:pt x="4251" y="7538"/>
                    <a:pt x="4298" y="7717"/>
                    <a:pt x="4429" y="7836"/>
                  </a:cubicBezTo>
                  <a:lnTo>
                    <a:pt x="4489" y="7895"/>
                  </a:lnTo>
                  <a:cubicBezTo>
                    <a:pt x="4429" y="7895"/>
                    <a:pt x="4394" y="7907"/>
                    <a:pt x="4334" y="7907"/>
                  </a:cubicBezTo>
                  <a:cubicBezTo>
                    <a:pt x="4272" y="7910"/>
                    <a:pt x="4211" y="7912"/>
                    <a:pt x="4149" y="7912"/>
                  </a:cubicBezTo>
                  <a:cubicBezTo>
                    <a:pt x="3262" y="7912"/>
                    <a:pt x="2407" y="7593"/>
                    <a:pt x="1739" y="7014"/>
                  </a:cubicBezTo>
                  <a:cubicBezTo>
                    <a:pt x="1708" y="6989"/>
                    <a:pt x="1672" y="6976"/>
                    <a:pt x="1637" y="6976"/>
                  </a:cubicBezTo>
                  <a:cubicBezTo>
                    <a:pt x="1591" y="6976"/>
                    <a:pt x="1546" y="6998"/>
                    <a:pt x="1512" y="7038"/>
                  </a:cubicBezTo>
                  <a:cubicBezTo>
                    <a:pt x="1453" y="7110"/>
                    <a:pt x="1477" y="7193"/>
                    <a:pt x="1536" y="7252"/>
                  </a:cubicBezTo>
                  <a:cubicBezTo>
                    <a:pt x="2274" y="7883"/>
                    <a:pt x="3215" y="8229"/>
                    <a:pt x="4179" y="8229"/>
                  </a:cubicBezTo>
                  <a:lnTo>
                    <a:pt x="4346" y="8229"/>
                  </a:lnTo>
                  <a:cubicBezTo>
                    <a:pt x="5382" y="8181"/>
                    <a:pt x="6358" y="7753"/>
                    <a:pt x="7084" y="7014"/>
                  </a:cubicBezTo>
                  <a:cubicBezTo>
                    <a:pt x="7811" y="6288"/>
                    <a:pt x="8239" y="5312"/>
                    <a:pt x="8287" y="4276"/>
                  </a:cubicBezTo>
                  <a:cubicBezTo>
                    <a:pt x="8347" y="3204"/>
                    <a:pt x="8001" y="2216"/>
                    <a:pt x="7335" y="1418"/>
                  </a:cubicBezTo>
                  <a:cubicBezTo>
                    <a:pt x="7303" y="1381"/>
                    <a:pt x="7259" y="1363"/>
                    <a:pt x="7216" y="1363"/>
                  </a:cubicBezTo>
                  <a:cubicBezTo>
                    <a:pt x="7176" y="1363"/>
                    <a:pt x="7137" y="1378"/>
                    <a:pt x="7108" y="1407"/>
                  </a:cubicBezTo>
                  <a:cubicBezTo>
                    <a:pt x="7037" y="1466"/>
                    <a:pt x="7037" y="1573"/>
                    <a:pt x="7096" y="1633"/>
                  </a:cubicBezTo>
                  <a:cubicBezTo>
                    <a:pt x="7525" y="2157"/>
                    <a:pt x="7823" y="2776"/>
                    <a:pt x="7930" y="3431"/>
                  </a:cubicBezTo>
                  <a:lnTo>
                    <a:pt x="7894" y="3383"/>
                  </a:lnTo>
                  <a:cubicBezTo>
                    <a:pt x="7809" y="3308"/>
                    <a:pt x="7694" y="3262"/>
                    <a:pt x="7577" y="3262"/>
                  </a:cubicBezTo>
                  <a:cubicBezTo>
                    <a:pt x="7564" y="3262"/>
                    <a:pt x="7550" y="3263"/>
                    <a:pt x="7537" y="3264"/>
                  </a:cubicBezTo>
                  <a:cubicBezTo>
                    <a:pt x="7394" y="3288"/>
                    <a:pt x="7275" y="3359"/>
                    <a:pt x="7215" y="3466"/>
                  </a:cubicBezTo>
                  <a:lnTo>
                    <a:pt x="7192" y="3502"/>
                  </a:lnTo>
                  <a:cubicBezTo>
                    <a:pt x="7108" y="3502"/>
                    <a:pt x="7037" y="3538"/>
                    <a:pt x="6977" y="3585"/>
                  </a:cubicBezTo>
                  <a:lnTo>
                    <a:pt x="6775" y="3323"/>
                  </a:lnTo>
                  <a:cubicBezTo>
                    <a:pt x="6744" y="3286"/>
                    <a:pt x="6700" y="3268"/>
                    <a:pt x="6656" y="3268"/>
                  </a:cubicBezTo>
                  <a:cubicBezTo>
                    <a:pt x="6616" y="3268"/>
                    <a:pt x="6577" y="3283"/>
                    <a:pt x="6549" y="3312"/>
                  </a:cubicBezTo>
                  <a:cubicBezTo>
                    <a:pt x="6477" y="3371"/>
                    <a:pt x="6477" y="3478"/>
                    <a:pt x="6537" y="3538"/>
                  </a:cubicBezTo>
                  <a:lnTo>
                    <a:pt x="6858" y="3919"/>
                  </a:lnTo>
                  <a:cubicBezTo>
                    <a:pt x="6894" y="3954"/>
                    <a:pt x="6942" y="3978"/>
                    <a:pt x="6977" y="3978"/>
                  </a:cubicBezTo>
                  <a:cubicBezTo>
                    <a:pt x="7025" y="3978"/>
                    <a:pt x="7073" y="3966"/>
                    <a:pt x="7096" y="3943"/>
                  </a:cubicBezTo>
                  <a:lnTo>
                    <a:pt x="7204" y="3835"/>
                  </a:lnTo>
                  <a:lnTo>
                    <a:pt x="7335" y="3919"/>
                  </a:lnTo>
                  <a:lnTo>
                    <a:pt x="6858" y="4871"/>
                  </a:lnTo>
                  <a:lnTo>
                    <a:pt x="6834" y="4871"/>
                  </a:lnTo>
                  <a:cubicBezTo>
                    <a:pt x="6799" y="4871"/>
                    <a:pt x="6763" y="4859"/>
                    <a:pt x="6739" y="4836"/>
                  </a:cubicBezTo>
                  <a:lnTo>
                    <a:pt x="6096" y="4062"/>
                  </a:lnTo>
                  <a:cubicBezTo>
                    <a:pt x="6069" y="4014"/>
                    <a:pt x="6023" y="3994"/>
                    <a:pt x="5977" y="3994"/>
                  </a:cubicBezTo>
                  <a:cubicBezTo>
                    <a:pt x="5942" y="3994"/>
                    <a:pt x="5908" y="4005"/>
                    <a:pt x="5882" y="4026"/>
                  </a:cubicBezTo>
                  <a:cubicBezTo>
                    <a:pt x="5799" y="4085"/>
                    <a:pt x="5799" y="4193"/>
                    <a:pt x="5846" y="4252"/>
                  </a:cubicBezTo>
                  <a:lnTo>
                    <a:pt x="6489" y="5026"/>
                  </a:lnTo>
                  <a:cubicBezTo>
                    <a:pt x="6584" y="5133"/>
                    <a:pt x="6715" y="5193"/>
                    <a:pt x="6858" y="5193"/>
                  </a:cubicBezTo>
                  <a:lnTo>
                    <a:pt x="7073" y="5169"/>
                  </a:lnTo>
                  <a:lnTo>
                    <a:pt x="6430" y="6645"/>
                  </a:lnTo>
                  <a:cubicBezTo>
                    <a:pt x="6382" y="6752"/>
                    <a:pt x="6322" y="6848"/>
                    <a:pt x="6251" y="6943"/>
                  </a:cubicBezTo>
                  <a:lnTo>
                    <a:pt x="5751" y="7550"/>
                  </a:lnTo>
                  <a:cubicBezTo>
                    <a:pt x="5489" y="7657"/>
                    <a:pt x="5227" y="7753"/>
                    <a:pt x="4953" y="7812"/>
                  </a:cubicBezTo>
                  <a:lnTo>
                    <a:pt x="4679" y="7562"/>
                  </a:lnTo>
                  <a:cubicBezTo>
                    <a:pt x="4644" y="7538"/>
                    <a:pt x="4632" y="7491"/>
                    <a:pt x="4644" y="7443"/>
                  </a:cubicBezTo>
                  <a:lnTo>
                    <a:pt x="4691" y="7288"/>
                  </a:lnTo>
                  <a:cubicBezTo>
                    <a:pt x="4703" y="7229"/>
                    <a:pt x="4691" y="7145"/>
                    <a:pt x="4632" y="7110"/>
                  </a:cubicBezTo>
                  <a:lnTo>
                    <a:pt x="4322" y="6871"/>
                  </a:lnTo>
                  <a:cubicBezTo>
                    <a:pt x="4287" y="6836"/>
                    <a:pt x="4275" y="6812"/>
                    <a:pt x="4275" y="6764"/>
                  </a:cubicBezTo>
                  <a:lnTo>
                    <a:pt x="4298" y="6550"/>
                  </a:lnTo>
                  <a:cubicBezTo>
                    <a:pt x="4298" y="6514"/>
                    <a:pt x="4298" y="6467"/>
                    <a:pt x="4275" y="6431"/>
                  </a:cubicBezTo>
                  <a:cubicBezTo>
                    <a:pt x="4239" y="6407"/>
                    <a:pt x="4203" y="6371"/>
                    <a:pt x="4167" y="6371"/>
                  </a:cubicBezTo>
                  <a:lnTo>
                    <a:pt x="2679" y="6264"/>
                  </a:lnTo>
                  <a:cubicBezTo>
                    <a:pt x="2620" y="6264"/>
                    <a:pt x="2572" y="6229"/>
                    <a:pt x="2536" y="6181"/>
                  </a:cubicBezTo>
                  <a:lnTo>
                    <a:pt x="2096" y="5764"/>
                  </a:lnTo>
                  <a:cubicBezTo>
                    <a:pt x="2060" y="5728"/>
                    <a:pt x="2024" y="5645"/>
                    <a:pt x="2024" y="5586"/>
                  </a:cubicBezTo>
                  <a:lnTo>
                    <a:pt x="2024" y="4990"/>
                  </a:lnTo>
                  <a:cubicBezTo>
                    <a:pt x="2024" y="4966"/>
                    <a:pt x="2036" y="4931"/>
                    <a:pt x="2060" y="4919"/>
                  </a:cubicBezTo>
                  <a:lnTo>
                    <a:pt x="2548" y="4359"/>
                  </a:lnTo>
                  <a:cubicBezTo>
                    <a:pt x="2572" y="4324"/>
                    <a:pt x="2596" y="4300"/>
                    <a:pt x="2596" y="4252"/>
                  </a:cubicBezTo>
                  <a:lnTo>
                    <a:pt x="2596" y="4121"/>
                  </a:lnTo>
                  <a:cubicBezTo>
                    <a:pt x="2596" y="4074"/>
                    <a:pt x="2620" y="4038"/>
                    <a:pt x="2655" y="4014"/>
                  </a:cubicBezTo>
                  <a:lnTo>
                    <a:pt x="3036" y="3847"/>
                  </a:lnTo>
                  <a:lnTo>
                    <a:pt x="3751" y="3835"/>
                  </a:lnTo>
                  <a:cubicBezTo>
                    <a:pt x="3763" y="3835"/>
                    <a:pt x="3786" y="3847"/>
                    <a:pt x="3786" y="3859"/>
                  </a:cubicBezTo>
                  <a:cubicBezTo>
                    <a:pt x="3798" y="3990"/>
                    <a:pt x="3906" y="4097"/>
                    <a:pt x="4025" y="4145"/>
                  </a:cubicBezTo>
                  <a:lnTo>
                    <a:pt x="4537" y="4324"/>
                  </a:lnTo>
                  <a:cubicBezTo>
                    <a:pt x="4569" y="4331"/>
                    <a:pt x="4601" y="4335"/>
                    <a:pt x="4633" y="4335"/>
                  </a:cubicBezTo>
                  <a:cubicBezTo>
                    <a:pt x="4705" y="4335"/>
                    <a:pt x="4772" y="4314"/>
                    <a:pt x="4822" y="4264"/>
                  </a:cubicBezTo>
                  <a:cubicBezTo>
                    <a:pt x="4882" y="4204"/>
                    <a:pt x="4918" y="4121"/>
                    <a:pt x="4918" y="4026"/>
                  </a:cubicBezTo>
                  <a:lnTo>
                    <a:pt x="5549" y="3978"/>
                  </a:lnTo>
                  <a:cubicBezTo>
                    <a:pt x="5668" y="3966"/>
                    <a:pt x="5787" y="3907"/>
                    <a:pt x="5870" y="3812"/>
                  </a:cubicBezTo>
                  <a:cubicBezTo>
                    <a:pt x="5941" y="3728"/>
                    <a:pt x="5965" y="3597"/>
                    <a:pt x="5941" y="3478"/>
                  </a:cubicBezTo>
                  <a:lnTo>
                    <a:pt x="5930" y="3383"/>
                  </a:lnTo>
                  <a:cubicBezTo>
                    <a:pt x="5896" y="3247"/>
                    <a:pt x="5776" y="3144"/>
                    <a:pt x="5632" y="3144"/>
                  </a:cubicBezTo>
                  <a:cubicBezTo>
                    <a:pt x="5624" y="3144"/>
                    <a:pt x="5616" y="3144"/>
                    <a:pt x="5608" y="3145"/>
                  </a:cubicBezTo>
                  <a:lnTo>
                    <a:pt x="5275" y="3181"/>
                  </a:lnTo>
                  <a:lnTo>
                    <a:pt x="5227" y="3121"/>
                  </a:lnTo>
                  <a:lnTo>
                    <a:pt x="5668" y="2669"/>
                  </a:lnTo>
                  <a:cubicBezTo>
                    <a:pt x="5727" y="2609"/>
                    <a:pt x="5727" y="2502"/>
                    <a:pt x="5668" y="2442"/>
                  </a:cubicBezTo>
                  <a:cubicBezTo>
                    <a:pt x="5638" y="2413"/>
                    <a:pt x="5599" y="2398"/>
                    <a:pt x="5560" y="2398"/>
                  </a:cubicBezTo>
                  <a:cubicBezTo>
                    <a:pt x="5522" y="2398"/>
                    <a:pt x="5483" y="2413"/>
                    <a:pt x="5453" y="2442"/>
                  </a:cubicBezTo>
                  <a:lnTo>
                    <a:pt x="4918" y="2978"/>
                  </a:lnTo>
                  <a:lnTo>
                    <a:pt x="4739" y="3061"/>
                  </a:lnTo>
                  <a:lnTo>
                    <a:pt x="4227" y="2669"/>
                  </a:lnTo>
                  <a:cubicBezTo>
                    <a:pt x="4193" y="2652"/>
                    <a:pt x="4166" y="2635"/>
                    <a:pt x="4131" y="2635"/>
                  </a:cubicBezTo>
                  <a:cubicBezTo>
                    <a:pt x="4117" y="2635"/>
                    <a:pt x="4102" y="2638"/>
                    <a:pt x="4084" y="2645"/>
                  </a:cubicBezTo>
                  <a:lnTo>
                    <a:pt x="3382" y="2859"/>
                  </a:lnTo>
                  <a:cubicBezTo>
                    <a:pt x="3370" y="2859"/>
                    <a:pt x="3334" y="2883"/>
                    <a:pt x="3322" y="2895"/>
                  </a:cubicBezTo>
                  <a:lnTo>
                    <a:pt x="3370" y="2680"/>
                  </a:lnTo>
                  <a:lnTo>
                    <a:pt x="3917" y="2288"/>
                  </a:lnTo>
                  <a:lnTo>
                    <a:pt x="4501" y="2192"/>
                  </a:lnTo>
                  <a:cubicBezTo>
                    <a:pt x="4572" y="2180"/>
                    <a:pt x="4620" y="2133"/>
                    <a:pt x="4632" y="2061"/>
                  </a:cubicBezTo>
                  <a:lnTo>
                    <a:pt x="4691" y="1597"/>
                  </a:lnTo>
                  <a:cubicBezTo>
                    <a:pt x="4691" y="1549"/>
                    <a:pt x="4691" y="1514"/>
                    <a:pt x="4656" y="1478"/>
                  </a:cubicBezTo>
                  <a:lnTo>
                    <a:pt x="4417" y="1180"/>
                  </a:lnTo>
                  <a:cubicBezTo>
                    <a:pt x="4394" y="1133"/>
                    <a:pt x="4346" y="1121"/>
                    <a:pt x="4287" y="1121"/>
                  </a:cubicBezTo>
                  <a:cubicBezTo>
                    <a:pt x="4239" y="1121"/>
                    <a:pt x="4179" y="1156"/>
                    <a:pt x="4156" y="1192"/>
                  </a:cubicBezTo>
                  <a:lnTo>
                    <a:pt x="3977" y="1454"/>
                  </a:lnTo>
                  <a:lnTo>
                    <a:pt x="3786" y="1430"/>
                  </a:lnTo>
                  <a:lnTo>
                    <a:pt x="4096" y="835"/>
                  </a:lnTo>
                  <a:lnTo>
                    <a:pt x="4417" y="835"/>
                  </a:lnTo>
                  <a:lnTo>
                    <a:pt x="4656" y="1287"/>
                  </a:lnTo>
                  <a:cubicBezTo>
                    <a:pt x="4691" y="1347"/>
                    <a:pt x="4751" y="1371"/>
                    <a:pt x="4810" y="1371"/>
                  </a:cubicBezTo>
                  <a:cubicBezTo>
                    <a:pt x="4870" y="1371"/>
                    <a:pt x="4929" y="1335"/>
                    <a:pt x="4941" y="1276"/>
                  </a:cubicBezTo>
                  <a:lnTo>
                    <a:pt x="5168" y="740"/>
                  </a:lnTo>
                  <a:cubicBezTo>
                    <a:pt x="5215" y="645"/>
                    <a:pt x="5191" y="525"/>
                    <a:pt x="5132" y="454"/>
                  </a:cubicBezTo>
                  <a:lnTo>
                    <a:pt x="5132" y="454"/>
                  </a:lnTo>
                  <a:cubicBezTo>
                    <a:pt x="5668" y="597"/>
                    <a:pt x="6168" y="859"/>
                    <a:pt x="6596" y="1216"/>
                  </a:cubicBezTo>
                  <a:cubicBezTo>
                    <a:pt x="6625" y="1240"/>
                    <a:pt x="6658" y="1250"/>
                    <a:pt x="6691" y="1250"/>
                  </a:cubicBezTo>
                  <a:cubicBezTo>
                    <a:pt x="6739" y="1250"/>
                    <a:pt x="6787" y="1228"/>
                    <a:pt x="6823" y="1192"/>
                  </a:cubicBezTo>
                  <a:cubicBezTo>
                    <a:pt x="6882" y="1121"/>
                    <a:pt x="6858" y="1037"/>
                    <a:pt x="6799" y="978"/>
                  </a:cubicBezTo>
                  <a:cubicBezTo>
                    <a:pt x="6038" y="344"/>
                    <a:pt x="5077" y="0"/>
                    <a:pt x="4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43"/>
          <p:cNvGrpSpPr/>
          <p:nvPr/>
        </p:nvGrpSpPr>
        <p:grpSpPr>
          <a:xfrm>
            <a:off x="4475229" y="1305798"/>
            <a:ext cx="379489" cy="366046"/>
            <a:chOff x="1284212" y="1963766"/>
            <a:chExt cx="379489" cy="366046"/>
          </a:xfrm>
        </p:grpSpPr>
        <p:sp>
          <p:nvSpPr>
            <p:cNvPr id="415" name="Google Shape;415;p43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01;p43">
            <a:extLst>
              <a:ext uri="{FF2B5EF4-FFF2-40B4-BE49-F238E27FC236}">
                <a16:creationId xmlns:a16="http://schemas.microsoft.com/office/drawing/2014/main" id="{BA95E81C-5DE0-DE89-0331-7E63BFB733FF}"/>
              </a:ext>
            </a:extLst>
          </p:cNvPr>
          <p:cNvSpPr/>
          <p:nvPr/>
        </p:nvSpPr>
        <p:spPr>
          <a:xfrm>
            <a:off x="7724626" y="1168567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3" name="Google Shape;12609;p89">
            <a:extLst>
              <a:ext uri="{FF2B5EF4-FFF2-40B4-BE49-F238E27FC236}">
                <a16:creationId xmlns:a16="http://schemas.microsoft.com/office/drawing/2014/main" id="{EB4ED2A7-C798-5452-33BE-94BA6AD32C72}"/>
              </a:ext>
            </a:extLst>
          </p:cNvPr>
          <p:cNvGrpSpPr/>
          <p:nvPr/>
        </p:nvGrpSpPr>
        <p:grpSpPr>
          <a:xfrm>
            <a:off x="7935002" y="1348096"/>
            <a:ext cx="255086" cy="301685"/>
            <a:chOff x="8065100" y="2000174"/>
            <a:chExt cx="255086" cy="301685"/>
          </a:xfrm>
          <a:solidFill>
            <a:schemeClr val="tx1"/>
          </a:solidFill>
        </p:grpSpPr>
        <p:sp>
          <p:nvSpPr>
            <p:cNvPr id="4" name="Google Shape;12610;p89">
              <a:extLst>
                <a:ext uri="{FF2B5EF4-FFF2-40B4-BE49-F238E27FC236}">
                  <a16:creationId xmlns:a16="http://schemas.microsoft.com/office/drawing/2014/main" id="{FBF17749-3779-F997-EAAE-2A21A69417D0}"/>
                </a:ext>
              </a:extLst>
            </p:cNvPr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611;p89">
              <a:extLst>
                <a:ext uri="{FF2B5EF4-FFF2-40B4-BE49-F238E27FC236}">
                  <a16:creationId xmlns:a16="http://schemas.microsoft.com/office/drawing/2014/main" id="{CB94827A-6AD8-89DA-2747-DCF32E6D7E69}"/>
                </a:ext>
              </a:extLst>
            </p:cNvPr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612;p89">
              <a:extLst>
                <a:ext uri="{FF2B5EF4-FFF2-40B4-BE49-F238E27FC236}">
                  <a16:creationId xmlns:a16="http://schemas.microsoft.com/office/drawing/2014/main" id="{93491CE5-D3E0-535C-BE36-0E40B8393DC6}"/>
                </a:ext>
              </a:extLst>
            </p:cNvPr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613;p89">
              <a:extLst>
                <a:ext uri="{FF2B5EF4-FFF2-40B4-BE49-F238E27FC236}">
                  <a16:creationId xmlns:a16="http://schemas.microsoft.com/office/drawing/2014/main" id="{17F7FDA6-F341-7FB3-7411-6D3EF90B04DB}"/>
                </a:ext>
              </a:extLst>
            </p:cNvPr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7;p43">
            <a:extLst>
              <a:ext uri="{FF2B5EF4-FFF2-40B4-BE49-F238E27FC236}">
                <a16:creationId xmlns:a16="http://schemas.microsoft.com/office/drawing/2014/main" id="{AECC4039-B2E0-8BC0-CCCE-8FF232809680}"/>
              </a:ext>
            </a:extLst>
          </p:cNvPr>
          <p:cNvSpPr txBox="1">
            <a:spLocks/>
          </p:cNvSpPr>
          <p:nvPr/>
        </p:nvSpPr>
        <p:spPr>
          <a:xfrm>
            <a:off x="6245020" y="2120998"/>
            <a:ext cx="2959211" cy="111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sz="1600" dirty="0"/>
              <a:t>44 % des Maladies cardiovasculaires &amp; infections respiratoires sont liées à la pollution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A103DF-A03D-44AD-81EF-3D1F57A5656A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3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2F4DC9A7-8B7D-26F8-5D4D-02581E6A9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B7295805-D74A-43C2-8CC8-15CB9CB2E6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82625"/>
            <a:ext cx="447350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CI" dirty="0"/>
              <a:t>Problématiques </a:t>
            </a:r>
            <a:endParaRPr dirty="0"/>
          </a:p>
        </p:txBody>
      </p:sp>
      <p:sp>
        <p:nvSpPr>
          <p:cNvPr id="372" name="Google Shape;372;p40">
            <a:extLst>
              <a:ext uri="{FF2B5EF4-FFF2-40B4-BE49-F238E27FC236}">
                <a16:creationId xmlns:a16="http://schemas.microsoft.com/office/drawing/2014/main" id="{D8B3AD94-D658-09AD-9912-E3B2A0ED3C0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13275"/>
            <a:ext cx="11094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374" name="Google Shape;374;p40">
            <a:extLst>
              <a:ext uri="{FF2B5EF4-FFF2-40B4-BE49-F238E27FC236}">
                <a16:creationId xmlns:a16="http://schemas.microsoft.com/office/drawing/2014/main" id="{4EEF8815-3CD1-13CE-DF66-DB8AA4D220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>
            <a:extLst>
              <a:ext uri="{FF2B5EF4-FFF2-40B4-BE49-F238E27FC236}">
                <a16:creationId xmlns:a16="http://schemas.microsoft.com/office/drawing/2014/main" id="{09969DA3-1258-39CB-570D-49DCE458861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>
            <a:extLst>
              <a:ext uri="{FF2B5EF4-FFF2-40B4-BE49-F238E27FC236}">
                <a16:creationId xmlns:a16="http://schemas.microsoft.com/office/drawing/2014/main" id="{D2B3E8FF-380D-B669-243E-038BA80571E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D7EDB4-E385-A495-4745-2661ACCB50B2}"/>
              </a:ext>
            </a:extLst>
          </p:cNvPr>
          <p:cNvSpPr txBox="1"/>
          <p:nvPr/>
        </p:nvSpPr>
        <p:spPr>
          <a:xfrm>
            <a:off x="4741714" y="2591745"/>
            <a:ext cx="4207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CI" sz="5400" dirty="0"/>
              <a:t>🚗🏭🔥🌇</a:t>
            </a:r>
            <a:endParaRPr kumimoji="0" lang="fr-CI" sz="5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B66FE-5919-4A6E-B975-A9532E2D0C02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4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3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/>
          <p:nvPr/>
        </p:nvSpPr>
        <p:spPr>
          <a:xfrm>
            <a:off x="1101617" y="2002768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2" name="Google Shape;422;p44"/>
          <p:cNvSpPr/>
          <p:nvPr/>
        </p:nvSpPr>
        <p:spPr>
          <a:xfrm>
            <a:off x="3935385" y="1993620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3" name="Google Shape;423;p44"/>
          <p:cNvSpPr/>
          <p:nvPr/>
        </p:nvSpPr>
        <p:spPr>
          <a:xfrm>
            <a:off x="6803617" y="2107624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CI" dirty="0"/>
              <a:t>Problématiques </a:t>
            </a:r>
          </a:p>
        </p:txBody>
      </p:sp>
      <p:sp>
        <p:nvSpPr>
          <p:cNvPr id="428" name="Google Shape;428;p44"/>
          <p:cNvSpPr txBox="1">
            <a:spLocks noGrp="1"/>
          </p:cNvSpPr>
          <p:nvPr>
            <p:ph type="subTitle" idx="4"/>
          </p:nvPr>
        </p:nvSpPr>
        <p:spPr>
          <a:xfrm>
            <a:off x="564356" y="2739124"/>
            <a:ext cx="1800225" cy="1104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fr-CI" dirty="0"/>
              <a:t>Facteurs de pollution (Causes)</a:t>
            </a:r>
            <a:endParaRPr dirty="0"/>
          </a:p>
        </p:txBody>
      </p:sp>
      <p:sp>
        <p:nvSpPr>
          <p:cNvPr id="429" name="Google Shape;429;p44"/>
          <p:cNvSpPr txBox="1">
            <a:spLocks noGrp="1"/>
          </p:cNvSpPr>
          <p:nvPr>
            <p:ph type="subTitle" idx="5"/>
          </p:nvPr>
        </p:nvSpPr>
        <p:spPr>
          <a:xfrm>
            <a:off x="3255750" y="2739125"/>
            <a:ext cx="2175300" cy="825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fr-FR" dirty="0"/>
              <a:t>Impacts sur la santé humaine</a:t>
            </a:r>
            <a:endParaRPr dirty="0"/>
          </a:p>
        </p:txBody>
      </p:sp>
      <p:sp>
        <p:nvSpPr>
          <p:cNvPr id="430" name="Google Shape;430;p44"/>
          <p:cNvSpPr txBox="1">
            <a:spLocks noGrp="1"/>
          </p:cNvSpPr>
          <p:nvPr>
            <p:ph type="subTitle" idx="6"/>
          </p:nvPr>
        </p:nvSpPr>
        <p:spPr>
          <a:xfrm>
            <a:off x="5902046" y="2824130"/>
            <a:ext cx="2521953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pic>
        <p:nvPicPr>
          <p:cNvPr id="431" name="Google Shape;4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168533">
            <a:off x="324280" y="109756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grpSp>
        <p:nvGrpSpPr>
          <p:cNvPr id="432" name="Google Shape;432;p44"/>
          <p:cNvGrpSpPr/>
          <p:nvPr/>
        </p:nvGrpSpPr>
        <p:grpSpPr>
          <a:xfrm>
            <a:off x="4103595" y="2177601"/>
            <a:ext cx="332757" cy="281833"/>
            <a:chOff x="6671087" y="2009304"/>
            <a:chExt cx="332757" cy="281833"/>
          </a:xfrm>
        </p:grpSpPr>
        <p:sp>
          <p:nvSpPr>
            <p:cNvPr id="433" name="Google Shape;433;p44"/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44"/>
          <p:cNvSpPr/>
          <p:nvPr/>
        </p:nvSpPr>
        <p:spPr>
          <a:xfrm>
            <a:off x="6976942" y="2225032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6" name="Google Shape;436;p44"/>
          <p:cNvGrpSpPr/>
          <p:nvPr/>
        </p:nvGrpSpPr>
        <p:grpSpPr>
          <a:xfrm>
            <a:off x="1225988" y="2102838"/>
            <a:ext cx="382758" cy="356595"/>
            <a:chOff x="2185128" y="2427549"/>
            <a:chExt cx="382758" cy="356595"/>
          </a:xfrm>
        </p:grpSpPr>
        <p:sp>
          <p:nvSpPr>
            <p:cNvPr id="437" name="Google Shape;437;p44"/>
            <p:cNvSpPr/>
            <p:nvPr/>
          </p:nvSpPr>
          <p:spPr>
            <a:xfrm>
              <a:off x="2313584" y="2612467"/>
              <a:ext cx="119417" cy="103853"/>
            </a:xfrm>
            <a:custGeom>
              <a:avLst/>
              <a:gdLst/>
              <a:ahLst/>
              <a:cxnLst/>
              <a:rect l="l" t="t" r="r" b="b"/>
              <a:pathLst>
                <a:path w="3752" h="3263" extrusionOk="0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4"/>
            <p:cNvSpPr/>
            <p:nvPr/>
          </p:nvSpPr>
          <p:spPr>
            <a:xfrm>
              <a:off x="2311706" y="2427549"/>
              <a:ext cx="129633" cy="171327"/>
            </a:xfrm>
            <a:custGeom>
              <a:avLst/>
              <a:gdLst/>
              <a:ahLst/>
              <a:cxnLst/>
              <a:rect l="l" t="t" r="r" b="b"/>
              <a:pathLst>
                <a:path w="4073" h="5383" extrusionOk="0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4"/>
            <p:cNvSpPr/>
            <p:nvPr/>
          </p:nvSpPr>
          <p:spPr>
            <a:xfrm>
              <a:off x="2438252" y="2611703"/>
              <a:ext cx="129633" cy="172441"/>
            </a:xfrm>
            <a:custGeom>
              <a:avLst/>
              <a:gdLst/>
              <a:ahLst/>
              <a:cxnLst/>
              <a:rect l="l" t="t" r="r" b="b"/>
              <a:pathLst>
                <a:path w="4073" h="5418" extrusionOk="0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2185128" y="2611703"/>
              <a:ext cx="130015" cy="172441"/>
            </a:xfrm>
            <a:custGeom>
              <a:avLst/>
              <a:gdLst/>
              <a:ahLst/>
              <a:cxnLst/>
              <a:rect l="l" t="t" r="r" b="b"/>
              <a:pathLst>
                <a:path w="4085" h="5418" extrusionOk="0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04B3A7E4-554D-A339-82BA-BF161D47F214}"/>
              </a:ext>
            </a:extLst>
          </p:cNvPr>
          <p:cNvSpPr txBox="1"/>
          <p:nvPr/>
        </p:nvSpPr>
        <p:spPr>
          <a:xfrm>
            <a:off x="885104" y="1371160"/>
            <a:ext cx="6234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u="sng" dirty="0">
                <a:latin typeface="Aharoni" panose="02010803020104030203" pitchFamily="2" charset="-79"/>
                <a:cs typeface="Aharoni" panose="02010803020104030203" pitchFamily="2" charset="-79"/>
              </a:rPr>
              <a:t>Chaque jour, nous respirons plus de </a:t>
            </a:r>
            <a:r>
              <a:rPr lang="fr-FR" sz="18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15000</a:t>
            </a:r>
            <a:r>
              <a:rPr lang="fr-FR" b="1" u="sng" dirty="0">
                <a:latin typeface="Aharoni" panose="02010803020104030203" pitchFamily="2" charset="-79"/>
                <a:cs typeface="Aharoni" panose="02010803020104030203" pitchFamily="2" charset="-79"/>
              </a:rPr>
              <a:t> litres d'air... mais que contient réellement cet air ?</a:t>
            </a:r>
            <a:endParaRPr lang="fr-CI" b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62B9A-DCBA-4BD9-B2C5-47BDF8989BD6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5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F5F6E516-0B25-C58B-AFCE-7C2082F2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15C1C438-FC5E-FD52-45AD-56F4884B80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982624"/>
            <a:ext cx="4487795" cy="1446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CI" dirty="0"/>
              <a:t>Exploration des Données</a:t>
            </a:r>
          </a:p>
        </p:txBody>
      </p:sp>
      <p:sp>
        <p:nvSpPr>
          <p:cNvPr id="372" name="Google Shape;372;p40">
            <a:extLst>
              <a:ext uri="{FF2B5EF4-FFF2-40B4-BE49-F238E27FC236}">
                <a16:creationId xmlns:a16="http://schemas.microsoft.com/office/drawing/2014/main" id="{E739306B-8ACD-B628-B3EB-A0AF0CBD47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13275"/>
            <a:ext cx="11094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74" name="Google Shape;374;p40">
            <a:extLst>
              <a:ext uri="{FF2B5EF4-FFF2-40B4-BE49-F238E27FC236}">
                <a16:creationId xmlns:a16="http://schemas.microsoft.com/office/drawing/2014/main" id="{AA095783-AC45-8912-8168-E80132ABE6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>
            <a:extLst>
              <a:ext uri="{FF2B5EF4-FFF2-40B4-BE49-F238E27FC236}">
                <a16:creationId xmlns:a16="http://schemas.microsoft.com/office/drawing/2014/main" id="{E5F75924-8956-5285-2965-D76B1F7E619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>
            <a:extLst>
              <a:ext uri="{FF2B5EF4-FFF2-40B4-BE49-F238E27FC236}">
                <a16:creationId xmlns:a16="http://schemas.microsoft.com/office/drawing/2014/main" id="{2B1DE496-9D4E-154C-9B66-223122C00C5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3574402-29C0-0869-8020-F13DE8386229}"/>
              </a:ext>
            </a:extLst>
          </p:cNvPr>
          <p:cNvSpPr txBox="1"/>
          <p:nvPr/>
        </p:nvSpPr>
        <p:spPr>
          <a:xfrm>
            <a:off x="4741714" y="2591745"/>
            <a:ext cx="4207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CI" sz="5400" dirty="0"/>
              <a:t>📊📍🧪📉</a:t>
            </a:r>
            <a:endParaRPr kumimoji="0" lang="fr-CI" sz="5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01F225-FFA0-40F5-B80D-008F9572126E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6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1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/>
          <p:nvPr/>
        </p:nvSpPr>
        <p:spPr>
          <a:xfrm>
            <a:off x="1151289" y="1778756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6" name="Google Shape;446;p45"/>
          <p:cNvSpPr/>
          <p:nvPr/>
        </p:nvSpPr>
        <p:spPr>
          <a:xfrm>
            <a:off x="4350291" y="169867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7" name="Google Shape;447;p45"/>
          <p:cNvSpPr/>
          <p:nvPr/>
        </p:nvSpPr>
        <p:spPr>
          <a:xfrm>
            <a:off x="4504020" y="3181750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8" name="Google Shape;448;p45"/>
          <p:cNvSpPr/>
          <p:nvPr/>
        </p:nvSpPr>
        <p:spPr>
          <a:xfrm>
            <a:off x="1175366" y="32133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9" name="Google Shape;44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CI" dirty="0"/>
              <a:t>Présentation des Données</a:t>
            </a:r>
            <a:endParaRPr dirty="0"/>
          </a:p>
        </p:txBody>
      </p:sp>
      <p:sp>
        <p:nvSpPr>
          <p:cNvPr id="454" name="Google Shape;454;p45"/>
          <p:cNvSpPr txBox="1">
            <a:spLocks noGrp="1"/>
          </p:cNvSpPr>
          <p:nvPr>
            <p:ph type="subTitle" idx="5"/>
          </p:nvPr>
        </p:nvSpPr>
        <p:spPr>
          <a:xfrm>
            <a:off x="1921446" y="1889929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31 Villes</a:t>
            </a:r>
            <a:endParaRPr dirty="0"/>
          </a:p>
        </p:txBody>
      </p:sp>
      <p:sp>
        <p:nvSpPr>
          <p:cNvPr id="455" name="Google Shape;455;p45"/>
          <p:cNvSpPr txBox="1">
            <a:spLocks noGrp="1"/>
          </p:cNvSpPr>
          <p:nvPr>
            <p:ph type="subTitle" idx="6"/>
          </p:nvPr>
        </p:nvSpPr>
        <p:spPr>
          <a:xfrm>
            <a:off x="1998275" y="335642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 Polluants</a:t>
            </a:r>
            <a:endParaRPr dirty="0"/>
          </a:p>
        </p:txBody>
      </p:sp>
      <p:sp>
        <p:nvSpPr>
          <p:cNvPr id="456" name="Google Shape;456;p45"/>
          <p:cNvSpPr txBox="1">
            <a:spLocks noGrp="1"/>
          </p:cNvSpPr>
          <p:nvPr>
            <p:ph type="subTitle" idx="7"/>
          </p:nvPr>
        </p:nvSpPr>
        <p:spPr>
          <a:xfrm>
            <a:off x="5164908" y="1855537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 Pays</a:t>
            </a:r>
            <a:endParaRPr dirty="0"/>
          </a:p>
        </p:txBody>
      </p:sp>
      <p:sp>
        <p:nvSpPr>
          <p:cNvPr id="457" name="Google Shape;457;p45"/>
          <p:cNvSpPr txBox="1">
            <a:spLocks noGrp="1"/>
          </p:cNvSpPr>
          <p:nvPr>
            <p:ph type="subTitle" idx="8"/>
          </p:nvPr>
        </p:nvSpPr>
        <p:spPr>
          <a:xfrm>
            <a:off x="5326929" y="3280718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Continents</a:t>
            </a:r>
            <a:endParaRPr dirty="0"/>
          </a:p>
        </p:txBody>
      </p:sp>
      <p:pic>
        <p:nvPicPr>
          <p:cNvPr id="458" name="Google Shape;4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89">
            <a:off x="7442790" y="16188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</p:pic>
      <p:grpSp>
        <p:nvGrpSpPr>
          <p:cNvPr id="2" name="Google Shape;12604;p89">
            <a:extLst>
              <a:ext uri="{FF2B5EF4-FFF2-40B4-BE49-F238E27FC236}">
                <a16:creationId xmlns:a16="http://schemas.microsoft.com/office/drawing/2014/main" id="{CA6B58B1-9DA0-33DB-E602-5B613C4838A4}"/>
              </a:ext>
            </a:extLst>
          </p:cNvPr>
          <p:cNvGrpSpPr/>
          <p:nvPr/>
        </p:nvGrpSpPr>
        <p:grpSpPr>
          <a:xfrm>
            <a:off x="4497205" y="1843075"/>
            <a:ext cx="353631" cy="354395"/>
            <a:chOff x="2280029" y="1970604"/>
            <a:chExt cx="353631" cy="354395"/>
          </a:xfrm>
        </p:grpSpPr>
        <p:sp>
          <p:nvSpPr>
            <p:cNvPr id="3" name="Google Shape;12605;p89">
              <a:extLst>
                <a:ext uri="{FF2B5EF4-FFF2-40B4-BE49-F238E27FC236}">
                  <a16:creationId xmlns:a16="http://schemas.microsoft.com/office/drawing/2014/main" id="{39533EFE-213A-5ADB-9C8D-8D036CEDC6FD}"/>
                </a:ext>
              </a:extLst>
            </p:cNvPr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606;p89">
              <a:extLst>
                <a:ext uri="{FF2B5EF4-FFF2-40B4-BE49-F238E27FC236}">
                  <a16:creationId xmlns:a16="http://schemas.microsoft.com/office/drawing/2014/main" id="{4E5F703F-5346-1986-9209-1E68B1560268}"/>
                </a:ext>
              </a:extLst>
            </p:cNvPr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607;p89">
              <a:extLst>
                <a:ext uri="{FF2B5EF4-FFF2-40B4-BE49-F238E27FC236}">
                  <a16:creationId xmlns:a16="http://schemas.microsoft.com/office/drawing/2014/main" id="{EDF5BB89-C649-4AA7-2F15-DC7DD3806E40}"/>
                </a:ext>
              </a:extLst>
            </p:cNvPr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608;p89">
              <a:extLst>
                <a:ext uri="{FF2B5EF4-FFF2-40B4-BE49-F238E27FC236}">
                  <a16:creationId xmlns:a16="http://schemas.microsoft.com/office/drawing/2014/main" id="{3F46BD09-97FC-CBC2-0969-D484DEC4E7CD}"/>
                </a:ext>
              </a:extLst>
            </p:cNvPr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2293;p89">
            <a:extLst>
              <a:ext uri="{FF2B5EF4-FFF2-40B4-BE49-F238E27FC236}">
                <a16:creationId xmlns:a16="http://schemas.microsoft.com/office/drawing/2014/main" id="{713D25F3-EA37-1C90-9728-91C168916777}"/>
              </a:ext>
            </a:extLst>
          </p:cNvPr>
          <p:cNvSpPr/>
          <p:nvPr/>
        </p:nvSpPr>
        <p:spPr>
          <a:xfrm>
            <a:off x="1289985" y="1931995"/>
            <a:ext cx="372188" cy="309260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51;p88">
            <a:extLst>
              <a:ext uri="{FF2B5EF4-FFF2-40B4-BE49-F238E27FC236}">
                <a16:creationId xmlns:a16="http://schemas.microsoft.com/office/drawing/2014/main" id="{98078699-6A84-DD2B-06E9-7F652E997616}"/>
              </a:ext>
            </a:extLst>
          </p:cNvPr>
          <p:cNvSpPr/>
          <p:nvPr/>
        </p:nvSpPr>
        <p:spPr>
          <a:xfrm>
            <a:off x="1337611" y="3347558"/>
            <a:ext cx="331520" cy="354720"/>
          </a:xfrm>
          <a:custGeom>
            <a:avLst/>
            <a:gdLst/>
            <a:ahLst/>
            <a:cxnLst/>
            <a:rect l="l" t="t" r="r" b="b"/>
            <a:pathLst>
              <a:path w="10360" h="11085" extrusionOk="0">
                <a:moveTo>
                  <a:pt x="6395" y="5179"/>
                </a:moveTo>
                <a:cubicBezTo>
                  <a:pt x="6490" y="5179"/>
                  <a:pt x="6573" y="5251"/>
                  <a:pt x="6573" y="5358"/>
                </a:cubicBezTo>
                <a:cubicBezTo>
                  <a:pt x="6573" y="5453"/>
                  <a:pt x="6490" y="5536"/>
                  <a:pt x="6395" y="5536"/>
                </a:cubicBezTo>
                <a:lnTo>
                  <a:pt x="6216" y="5536"/>
                </a:lnTo>
                <a:cubicBezTo>
                  <a:pt x="6121" y="5536"/>
                  <a:pt x="6037" y="5441"/>
                  <a:pt x="6037" y="5358"/>
                </a:cubicBezTo>
                <a:cubicBezTo>
                  <a:pt x="6037" y="5263"/>
                  <a:pt x="6133" y="5179"/>
                  <a:pt x="6216" y="5179"/>
                </a:cubicBezTo>
                <a:close/>
                <a:moveTo>
                  <a:pt x="4132" y="5191"/>
                </a:moveTo>
                <a:cubicBezTo>
                  <a:pt x="4239" y="5191"/>
                  <a:pt x="4311" y="5274"/>
                  <a:pt x="4311" y="5370"/>
                </a:cubicBezTo>
                <a:cubicBezTo>
                  <a:pt x="4311" y="5477"/>
                  <a:pt x="4228" y="5548"/>
                  <a:pt x="4132" y="5548"/>
                </a:cubicBezTo>
                <a:lnTo>
                  <a:pt x="3954" y="5548"/>
                </a:lnTo>
                <a:cubicBezTo>
                  <a:pt x="3847" y="5548"/>
                  <a:pt x="3775" y="5453"/>
                  <a:pt x="3775" y="5370"/>
                </a:cubicBezTo>
                <a:cubicBezTo>
                  <a:pt x="3775" y="5274"/>
                  <a:pt x="3870" y="5191"/>
                  <a:pt x="3954" y="5191"/>
                </a:cubicBezTo>
                <a:close/>
                <a:moveTo>
                  <a:pt x="9776" y="4727"/>
                </a:moveTo>
                <a:lnTo>
                  <a:pt x="9776" y="4727"/>
                </a:lnTo>
                <a:cubicBezTo>
                  <a:pt x="9943" y="4917"/>
                  <a:pt x="10038" y="5179"/>
                  <a:pt x="10038" y="5453"/>
                </a:cubicBezTo>
                <a:cubicBezTo>
                  <a:pt x="10038" y="6084"/>
                  <a:pt x="9538" y="6584"/>
                  <a:pt x="8907" y="6584"/>
                </a:cubicBezTo>
                <a:lnTo>
                  <a:pt x="6633" y="6584"/>
                </a:lnTo>
                <a:cubicBezTo>
                  <a:pt x="6525" y="6441"/>
                  <a:pt x="6454" y="6263"/>
                  <a:pt x="6418" y="6072"/>
                </a:cubicBezTo>
                <a:lnTo>
                  <a:pt x="6418" y="6072"/>
                </a:lnTo>
                <a:lnTo>
                  <a:pt x="8716" y="6167"/>
                </a:lnTo>
                <a:cubicBezTo>
                  <a:pt x="8744" y="6170"/>
                  <a:pt x="8771" y="6171"/>
                  <a:pt x="8798" y="6171"/>
                </a:cubicBezTo>
                <a:cubicBezTo>
                  <a:pt x="9066" y="6171"/>
                  <a:pt x="9318" y="6064"/>
                  <a:pt x="9502" y="5870"/>
                </a:cubicBezTo>
                <a:cubicBezTo>
                  <a:pt x="9716" y="5667"/>
                  <a:pt x="9835" y="5394"/>
                  <a:pt x="9835" y="5096"/>
                </a:cubicBezTo>
                <a:cubicBezTo>
                  <a:pt x="9835" y="4965"/>
                  <a:pt x="9800" y="4846"/>
                  <a:pt x="9776" y="4727"/>
                </a:cubicBezTo>
                <a:close/>
                <a:moveTo>
                  <a:pt x="3966" y="6763"/>
                </a:moveTo>
                <a:lnTo>
                  <a:pt x="3966" y="7441"/>
                </a:lnTo>
                <a:lnTo>
                  <a:pt x="3978" y="7441"/>
                </a:lnTo>
                <a:cubicBezTo>
                  <a:pt x="3585" y="7775"/>
                  <a:pt x="3096" y="7977"/>
                  <a:pt x="2573" y="7977"/>
                </a:cubicBezTo>
                <a:lnTo>
                  <a:pt x="2049" y="7977"/>
                </a:lnTo>
                <a:cubicBezTo>
                  <a:pt x="1846" y="7977"/>
                  <a:pt x="1632" y="8037"/>
                  <a:pt x="1465" y="8156"/>
                </a:cubicBezTo>
                <a:cubicBezTo>
                  <a:pt x="1656" y="7822"/>
                  <a:pt x="1989" y="7596"/>
                  <a:pt x="2394" y="7596"/>
                </a:cubicBezTo>
                <a:cubicBezTo>
                  <a:pt x="3049" y="7596"/>
                  <a:pt x="3632" y="7275"/>
                  <a:pt x="3966" y="6763"/>
                </a:cubicBezTo>
                <a:close/>
                <a:moveTo>
                  <a:pt x="5132" y="357"/>
                </a:moveTo>
                <a:cubicBezTo>
                  <a:pt x="5621" y="357"/>
                  <a:pt x="6085" y="560"/>
                  <a:pt x="6406" y="917"/>
                </a:cubicBezTo>
                <a:cubicBezTo>
                  <a:pt x="6740" y="1274"/>
                  <a:pt x="6906" y="1762"/>
                  <a:pt x="6847" y="2238"/>
                </a:cubicBezTo>
                <a:lnTo>
                  <a:pt x="6573" y="4941"/>
                </a:lnTo>
                <a:cubicBezTo>
                  <a:pt x="6502" y="4905"/>
                  <a:pt x="6430" y="4882"/>
                  <a:pt x="6347" y="4882"/>
                </a:cubicBezTo>
                <a:lnTo>
                  <a:pt x="6168" y="4882"/>
                </a:lnTo>
                <a:cubicBezTo>
                  <a:pt x="5894" y="4882"/>
                  <a:pt x="5668" y="5096"/>
                  <a:pt x="5668" y="5382"/>
                </a:cubicBezTo>
                <a:cubicBezTo>
                  <a:pt x="5668" y="5608"/>
                  <a:pt x="5811" y="5798"/>
                  <a:pt x="6025" y="5870"/>
                </a:cubicBezTo>
                <a:cubicBezTo>
                  <a:pt x="6133" y="6822"/>
                  <a:pt x="6954" y="7596"/>
                  <a:pt x="7942" y="7596"/>
                </a:cubicBezTo>
                <a:cubicBezTo>
                  <a:pt x="8347" y="7596"/>
                  <a:pt x="8692" y="7822"/>
                  <a:pt x="8871" y="8156"/>
                </a:cubicBezTo>
                <a:cubicBezTo>
                  <a:pt x="8704" y="8049"/>
                  <a:pt x="8514" y="7977"/>
                  <a:pt x="8288" y="7977"/>
                </a:cubicBezTo>
                <a:lnTo>
                  <a:pt x="7764" y="7977"/>
                </a:lnTo>
                <a:cubicBezTo>
                  <a:pt x="7240" y="7977"/>
                  <a:pt x="6752" y="7775"/>
                  <a:pt x="6371" y="7441"/>
                </a:cubicBezTo>
                <a:lnTo>
                  <a:pt x="6371" y="7275"/>
                </a:lnTo>
                <a:cubicBezTo>
                  <a:pt x="6371" y="7179"/>
                  <a:pt x="6287" y="7108"/>
                  <a:pt x="6204" y="7108"/>
                </a:cubicBezTo>
                <a:cubicBezTo>
                  <a:pt x="6121" y="7108"/>
                  <a:pt x="6037" y="7179"/>
                  <a:pt x="6037" y="7275"/>
                </a:cubicBezTo>
                <a:lnTo>
                  <a:pt x="6037" y="9704"/>
                </a:lnTo>
                <a:cubicBezTo>
                  <a:pt x="6037" y="10180"/>
                  <a:pt x="6395" y="10573"/>
                  <a:pt x="6871" y="10632"/>
                </a:cubicBezTo>
                <a:cubicBezTo>
                  <a:pt x="6906" y="10644"/>
                  <a:pt x="6945" y="10650"/>
                  <a:pt x="6984" y="10650"/>
                </a:cubicBezTo>
                <a:cubicBezTo>
                  <a:pt x="7023" y="10650"/>
                  <a:pt x="7061" y="10644"/>
                  <a:pt x="7097" y="10632"/>
                </a:cubicBezTo>
                <a:lnTo>
                  <a:pt x="7097" y="10632"/>
                </a:lnTo>
                <a:cubicBezTo>
                  <a:pt x="6966" y="10716"/>
                  <a:pt x="6799" y="10751"/>
                  <a:pt x="6621" y="10751"/>
                </a:cubicBezTo>
                <a:cubicBezTo>
                  <a:pt x="6085" y="10751"/>
                  <a:pt x="5656" y="10323"/>
                  <a:pt x="5656" y="9787"/>
                </a:cubicBezTo>
                <a:lnTo>
                  <a:pt x="5656" y="7608"/>
                </a:lnTo>
                <a:cubicBezTo>
                  <a:pt x="5656" y="7334"/>
                  <a:pt x="5430" y="7108"/>
                  <a:pt x="5144" y="7108"/>
                </a:cubicBezTo>
                <a:cubicBezTo>
                  <a:pt x="4859" y="7108"/>
                  <a:pt x="4644" y="7334"/>
                  <a:pt x="4644" y="7608"/>
                </a:cubicBezTo>
                <a:lnTo>
                  <a:pt x="4644" y="9787"/>
                </a:lnTo>
                <a:cubicBezTo>
                  <a:pt x="4644" y="10323"/>
                  <a:pt x="4204" y="10751"/>
                  <a:pt x="3668" y="10751"/>
                </a:cubicBezTo>
                <a:cubicBezTo>
                  <a:pt x="3513" y="10751"/>
                  <a:pt x="3347" y="10716"/>
                  <a:pt x="3192" y="10632"/>
                </a:cubicBezTo>
                <a:lnTo>
                  <a:pt x="3192" y="10632"/>
                </a:lnTo>
                <a:cubicBezTo>
                  <a:pt x="3233" y="10644"/>
                  <a:pt x="3272" y="10650"/>
                  <a:pt x="3309" y="10650"/>
                </a:cubicBezTo>
                <a:cubicBezTo>
                  <a:pt x="3347" y="10650"/>
                  <a:pt x="3382" y="10644"/>
                  <a:pt x="3418" y="10632"/>
                </a:cubicBezTo>
                <a:cubicBezTo>
                  <a:pt x="3894" y="10573"/>
                  <a:pt x="4251" y="10180"/>
                  <a:pt x="4251" y="9704"/>
                </a:cubicBezTo>
                <a:lnTo>
                  <a:pt x="4251" y="5858"/>
                </a:lnTo>
                <a:cubicBezTo>
                  <a:pt x="4466" y="5786"/>
                  <a:pt x="4597" y="5608"/>
                  <a:pt x="4597" y="5382"/>
                </a:cubicBezTo>
                <a:cubicBezTo>
                  <a:pt x="4597" y="5096"/>
                  <a:pt x="4370" y="4882"/>
                  <a:pt x="4085" y="4882"/>
                </a:cubicBezTo>
                <a:lnTo>
                  <a:pt x="3906" y="4882"/>
                </a:lnTo>
                <a:cubicBezTo>
                  <a:pt x="3823" y="4882"/>
                  <a:pt x="3751" y="4893"/>
                  <a:pt x="3692" y="4941"/>
                </a:cubicBezTo>
                <a:lnTo>
                  <a:pt x="3418" y="2238"/>
                </a:lnTo>
                <a:cubicBezTo>
                  <a:pt x="3370" y="1762"/>
                  <a:pt x="3525" y="1274"/>
                  <a:pt x="3847" y="917"/>
                </a:cubicBezTo>
                <a:cubicBezTo>
                  <a:pt x="4180" y="560"/>
                  <a:pt x="4644" y="357"/>
                  <a:pt x="5132" y="357"/>
                </a:cubicBezTo>
                <a:close/>
                <a:moveTo>
                  <a:pt x="5180" y="0"/>
                </a:moveTo>
                <a:cubicBezTo>
                  <a:pt x="4597" y="0"/>
                  <a:pt x="4049" y="238"/>
                  <a:pt x="3656" y="667"/>
                </a:cubicBezTo>
                <a:cubicBezTo>
                  <a:pt x="3275" y="1095"/>
                  <a:pt x="3073" y="1667"/>
                  <a:pt x="3132" y="2238"/>
                </a:cubicBezTo>
                <a:lnTo>
                  <a:pt x="3454" y="5370"/>
                </a:lnTo>
                <a:cubicBezTo>
                  <a:pt x="3454" y="5513"/>
                  <a:pt x="3525" y="5667"/>
                  <a:pt x="3644" y="5751"/>
                </a:cubicBezTo>
                <a:lnTo>
                  <a:pt x="1620" y="5846"/>
                </a:lnTo>
                <a:cubicBezTo>
                  <a:pt x="1605" y="5847"/>
                  <a:pt x="1590" y="5847"/>
                  <a:pt x="1575" y="5847"/>
                </a:cubicBezTo>
                <a:cubicBezTo>
                  <a:pt x="1379" y="5847"/>
                  <a:pt x="1205" y="5775"/>
                  <a:pt x="1072" y="5632"/>
                </a:cubicBezTo>
                <a:cubicBezTo>
                  <a:pt x="918" y="5489"/>
                  <a:pt x="834" y="5298"/>
                  <a:pt x="834" y="5096"/>
                </a:cubicBezTo>
                <a:cubicBezTo>
                  <a:pt x="834" y="4667"/>
                  <a:pt x="1191" y="4310"/>
                  <a:pt x="1620" y="4310"/>
                </a:cubicBezTo>
                <a:lnTo>
                  <a:pt x="1703" y="4310"/>
                </a:lnTo>
                <a:cubicBezTo>
                  <a:pt x="2084" y="4310"/>
                  <a:pt x="2394" y="4001"/>
                  <a:pt x="2394" y="3631"/>
                </a:cubicBezTo>
                <a:cubicBezTo>
                  <a:pt x="2394" y="3536"/>
                  <a:pt x="2323" y="3465"/>
                  <a:pt x="2227" y="3465"/>
                </a:cubicBezTo>
                <a:cubicBezTo>
                  <a:pt x="2144" y="3465"/>
                  <a:pt x="2061" y="3536"/>
                  <a:pt x="2061" y="3631"/>
                </a:cubicBezTo>
                <a:cubicBezTo>
                  <a:pt x="2061" y="3822"/>
                  <a:pt x="1906" y="3989"/>
                  <a:pt x="1703" y="3989"/>
                </a:cubicBezTo>
                <a:lnTo>
                  <a:pt x="1453" y="3989"/>
                </a:lnTo>
                <a:cubicBezTo>
                  <a:pt x="656" y="3989"/>
                  <a:pt x="1" y="4643"/>
                  <a:pt x="1" y="5441"/>
                </a:cubicBezTo>
                <a:cubicBezTo>
                  <a:pt x="1" y="6251"/>
                  <a:pt x="656" y="6906"/>
                  <a:pt x="1453" y="6906"/>
                </a:cubicBezTo>
                <a:lnTo>
                  <a:pt x="2585" y="6906"/>
                </a:lnTo>
                <a:cubicBezTo>
                  <a:pt x="2680" y="6906"/>
                  <a:pt x="2751" y="6822"/>
                  <a:pt x="2751" y="6739"/>
                </a:cubicBezTo>
                <a:cubicBezTo>
                  <a:pt x="2751" y="6644"/>
                  <a:pt x="2680" y="6572"/>
                  <a:pt x="2585" y="6572"/>
                </a:cubicBezTo>
                <a:lnTo>
                  <a:pt x="1453" y="6572"/>
                </a:lnTo>
                <a:cubicBezTo>
                  <a:pt x="834" y="6572"/>
                  <a:pt x="322" y="6072"/>
                  <a:pt x="322" y="5441"/>
                </a:cubicBezTo>
                <a:cubicBezTo>
                  <a:pt x="322" y="5155"/>
                  <a:pt x="429" y="4917"/>
                  <a:pt x="596" y="4715"/>
                </a:cubicBezTo>
                <a:lnTo>
                  <a:pt x="596" y="4715"/>
                </a:lnTo>
                <a:cubicBezTo>
                  <a:pt x="549" y="4834"/>
                  <a:pt x="537" y="4965"/>
                  <a:pt x="537" y="5084"/>
                </a:cubicBezTo>
                <a:cubicBezTo>
                  <a:pt x="537" y="5382"/>
                  <a:pt x="656" y="5655"/>
                  <a:pt x="858" y="5858"/>
                </a:cubicBezTo>
                <a:cubicBezTo>
                  <a:pt x="1062" y="6050"/>
                  <a:pt x="1319" y="6156"/>
                  <a:pt x="1599" y="6156"/>
                </a:cubicBezTo>
                <a:cubicBezTo>
                  <a:pt x="1614" y="6156"/>
                  <a:pt x="1629" y="6156"/>
                  <a:pt x="1644" y="6156"/>
                </a:cubicBezTo>
                <a:lnTo>
                  <a:pt x="3954" y="6048"/>
                </a:lnTo>
                <a:lnTo>
                  <a:pt x="3954" y="6048"/>
                </a:lnTo>
                <a:cubicBezTo>
                  <a:pt x="3906" y="6251"/>
                  <a:pt x="3835" y="6406"/>
                  <a:pt x="3728" y="6572"/>
                </a:cubicBezTo>
                <a:lnTo>
                  <a:pt x="3299" y="6572"/>
                </a:lnTo>
                <a:cubicBezTo>
                  <a:pt x="3216" y="6572"/>
                  <a:pt x="3132" y="6644"/>
                  <a:pt x="3132" y="6739"/>
                </a:cubicBezTo>
                <a:cubicBezTo>
                  <a:pt x="3132" y="6822"/>
                  <a:pt x="3216" y="6906"/>
                  <a:pt x="3299" y="6906"/>
                </a:cubicBezTo>
                <a:lnTo>
                  <a:pt x="3454" y="6906"/>
                </a:lnTo>
                <a:cubicBezTo>
                  <a:pt x="3180" y="7120"/>
                  <a:pt x="2823" y="7275"/>
                  <a:pt x="2442" y="7275"/>
                </a:cubicBezTo>
                <a:cubicBezTo>
                  <a:pt x="1680" y="7275"/>
                  <a:pt x="1072" y="7882"/>
                  <a:pt x="1072" y="8644"/>
                </a:cubicBezTo>
                <a:lnTo>
                  <a:pt x="1072" y="8989"/>
                </a:lnTo>
                <a:cubicBezTo>
                  <a:pt x="1072" y="9180"/>
                  <a:pt x="906" y="9346"/>
                  <a:pt x="715" y="9346"/>
                </a:cubicBezTo>
                <a:cubicBezTo>
                  <a:pt x="620" y="9346"/>
                  <a:pt x="549" y="9418"/>
                  <a:pt x="549" y="9501"/>
                </a:cubicBezTo>
                <a:cubicBezTo>
                  <a:pt x="549" y="9596"/>
                  <a:pt x="620" y="9668"/>
                  <a:pt x="715" y="9668"/>
                </a:cubicBezTo>
                <a:cubicBezTo>
                  <a:pt x="1084" y="9668"/>
                  <a:pt x="1394" y="9358"/>
                  <a:pt x="1394" y="8989"/>
                </a:cubicBezTo>
                <a:cubicBezTo>
                  <a:pt x="1394" y="8596"/>
                  <a:pt x="1703" y="8287"/>
                  <a:pt x="2096" y="8287"/>
                </a:cubicBezTo>
                <a:lnTo>
                  <a:pt x="2620" y="8287"/>
                </a:lnTo>
                <a:cubicBezTo>
                  <a:pt x="3120" y="8287"/>
                  <a:pt x="3608" y="8132"/>
                  <a:pt x="4013" y="7834"/>
                </a:cubicBezTo>
                <a:lnTo>
                  <a:pt x="4013" y="9680"/>
                </a:lnTo>
                <a:cubicBezTo>
                  <a:pt x="4013" y="10001"/>
                  <a:pt x="3775" y="10263"/>
                  <a:pt x="3466" y="10299"/>
                </a:cubicBezTo>
                <a:cubicBezTo>
                  <a:pt x="3448" y="10300"/>
                  <a:pt x="3430" y="10301"/>
                  <a:pt x="3413" y="10301"/>
                </a:cubicBezTo>
                <a:cubicBezTo>
                  <a:pt x="3254" y="10301"/>
                  <a:pt x="3107" y="10251"/>
                  <a:pt x="2989" y="10144"/>
                </a:cubicBezTo>
                <a:cubicBezTo>
                  <a:pt x="2858" y="10025"/>
                  <a:pt x="2775" y="9858"/>
                  <a:pt x="2775" y="9680"/>
                </a:cubicBezTo>
                <a:lnTo>
                  <a:pt x="2775" y="9525"/>
                </a:lnTo>
                <a:cubicBezTo>
                  <a:pt x="2775" y="9049"/>
                  <a:pt x="2394" y="8668"/>
                  <a:pt x="1930" y="8668"/>
                </a:cubicBezTo>
                <a:cubicBezTo>
                  <a:pt x="1846" y="8668"/>
                  <a:pt x="1763" y="8751"/>
                  <a:pt x="1763" y="8834"/>
                </a:cubicBezTo>
                <a:cubicBezTo>
                  <a:pt x="1763" y="8930"/>
                  <a:pt x="1846" y="9001"/>
                  <a:pt x="1930" y="9001"/>
                </a:cubicBezTo>
                <a:cubicBezTo>
                  <a:pt x="2227" y="9001"/>
                  <a:pt x="2465" y="9239"/>
                  <a:pt x="2465" y="9537"/>
                </a:cubicBezTo>
                <a:lnTo>
                  <a:pt x="2465" y="9787"/>
                </a:lnTo>
                <a:cubicBezTo>
                  <a:pt x="2465" y="10501"/>
                  <a:pt x="3049" y="11085"/>
                  <a:pt x="3763" y="11085"/>
                </a:cubicBezTo>
                <a:cubicBezTo>
                  <a:pt x="4478" y="11085"/>
                  <a:pt x="5061" y="10501"/>
                  <a:pt x="5061" y="9787"/>
                </a:cubicBezTo>
                <a:lnTo>
                  <a:pt x="5061" y="7620"/>
                </a:lnTo>
                <a:cubicBezTo>
                  <a:pt x="5061" y="7513"/>
                  <a:pt x="5144" y="7441"/>
                  <a:pt x="5240" y="7441"/>
                </a:cubicBezTo>
                <a:cubicBezTo>
                  <a:pt x="5323" y="7441"/>
                  <a:pt x="5418" y="7525"/>
                  <a:pt x="5418" y="7620"/>
                </a:cubicBezTo>
                <a:lnTo>
                  <a:pt x="5418" y="9787"/>
                </a:lnTo>
                <a:cubicBezTo>
                  <a:pt x="5418" y="10501"/>
                  <a:pt x="5990" y="11085"/>
                  <a:pt x="6704" y="11085"/>
                </a:cubicBezTo>
                <a:cubicBezTo>
                  <a:pt x="7418" y="11085"/>
                  <a:pt x="8002" y="10501"/>
                  <a:pt x="8002" y="9787"/>
                </a:cubicBezTo>
                <a:lnTo>
                  <a:pt x="8002" y="9525"/>
                </a:lnTo>
                <a:cubicBezTo>
                  <a:pt x="8002" y="9227"/>
                  <a:pt x="8240" y="8989"/>
                  <a:pt x="8538" y="8989"/>
                </a:cubicBezTo>
                <a:cubicBezTo>
                  <a:pt x="8633" y="8989"/>
                  <a:pt x="8704" y="8906"/>
                  <a:pt x="8704" y="8823"/>
                </a:cubicBezTo>
                <a:cubicBezTo>
                  <a:pt x="8704" y="8727"/>
                  <a:pt x="8633" y="8656"/>
                  <a:pt x="8538" y="8656"/>
                </a:cubicBezTo>
                <a:cubicBezTo>
                  <a:pt x="8061" y="8656"/>
                  <a:pt x="7692" y="9037"/>
                  <a:pt x="7692" y="9501"/>
                </a:cubicBezTo>
                <a:lnTo>
                  <a:pt x="7692" y="9668"/>
                </a:lnTo>
                <a:cubicBezTo>
                  <a:pt x="7692" y="9846"/>
                  <a:pt x="7621" y="10013"/>
                  <a:pt x="7478" y="10132"/>
                </a:cubicBezTo>
                <a:cubicBezTo>
                  <a:pt x="7372" y="10228"/>
                  <a:pt x="7236" y="10285"/>
                  <a:pt x="7100" y="10285"/>
                </a:cubicBezTo>
                <a:cubicBezTo>
                  <a:pt x="7067" y="10285"/>
                  <a:pt x="7034" y="10282"/>
                  <a:pt x="7002" y="10275"/>
                </a:cubicBezTo>
                <a:cubicBezTo>
                  <a:pt x="6692" y="10251"/>
                  <a:pt x="6454" y="9977"/>
                  <a:pt x="6454" y="9668"/>
                </a:cubicBezTo>
                <a:lnTo>
                  <a:pt x="6454" y="7822"/>
                </a:lnTo>
                <a:cubicBezTo>
                  <a:pt x="6859" y="8108"/>
                  <a:pt x="7347" y="8275"/>
                  <a:pt x="7859" y="8275"/>
                </a:cubicBezTo>
                <a:lnTo>
                  <a:pt x="8371" y="8275"/>
                </a:lnTo>
                <a:cubicBezTo>
                  <a:pt x="8764" y="8275"/>
                  <a:pt x="9073" y="8584"/>
                  <a:pt x="9073" y="8965"/>
                </a:cubicBezTo>
                <a:cubicBezTo>
                  <a:pt x="9073" y="9334"/>
                  <a:pt x="9383" y="9656"/>
                  <a:pt x="9764" y="9656"/>
                </a:cubicBezTo>
                <a:cubicBezTo>
                  <a:pt x="9847" y="9656"/>
                  <a:pt x="9919" y="9585"/>
                  <a:pt x="9919" y="9489"/>
                </a:cubicBezTo>
                <a:cubicBezTo>
                  <a:pt x="9919" y="9394"/>
                  <a:pt x="9847" y="9323"/>
                  <a:pt x="9764" y="9323"/>
                </a:cubicBezTo>
                <a:cubicBezTo>
                  <a:pt x="9562" y="9323"/>
                  <a:pt x="9407" y="9156"/>
                  <a:pt x="9407" y="8965"/>
                </a:cubicBezTo>
                <a:lnTo>
                  <a:pt x="9407" y="8620"/>
                </a:lnTo>
                <a:cubicBezTo>
                  <a:pt x="9407" y="7870"/>
                  <a:pt x="8788" y="7251"/>
                  <a:pt x="8038" y="7251"/>
                </a:cubicBezTo>
                <a:cubicBezTo>
                  <a:pt x="7645" y="7251"/>
                  <a:pt x="7287" y="7120"/>
                  <a:pt x="7026" y="6882"/>
                </a:cubicBezTo>
                <a:lnTo>
                  <a:pt x="8990" y="6882"/>
                </a:lnTo>
                <a:cubicBezTo>
                  <a:pt x="9003" y="6882"/>
                  <a:pt x="9015" y="6882"/>
                  <a:pt x="9028" y="6882"/>
                </a:cubicBezTo>
                <a:cubicBezTo>
                  <a:pt x="9727" y="6882"/>
                  <a:pt x="10359" y="6236"/>
                  <a:pt x="10359" y="5441"/>
                </a:cubicBezTo>
                <a:cubicBezTo>
                  <a:pt x="10359" y="4643"/>
                  <a:pt x="9704" y="3989"/>
                  <a:pt x="8895" y="3989"/>
                </a:cubicBezTo>
                <a:lnTo>
                  <a:pt x="8645" y="3989"/>
                </a:lnTo>
                <a:cubicBezTo>
                  <a:pt x="8454" y="3989"/>
                  <a:pt x="8288" y="3822"/>
                  <a:pt x="8288" y="3631"/>
                </a:cubicBezTo>
                <a:cubicBezTo>
                  <a:pt x="8288" y="3536"/>
                  <a:pt x="8216" y="3465"/>
                  <a:pt x="8121" y="3465"/>
                </a:cubicBezTo>
                <a:cubicBezTo>
                  <a:pt x="8038" y="3465"/>
                  <a:pt x="7966" y="3536"/>
                  <a:pt x="7966" y="3631"/>
                </a:cubicBezTo>
                <a:cubicBezTo>
                  <a:pt x="7966" y="4001"/>
                  <a:pt x="8276" y="4310"/>
                  <a:pt x="8645" y="4310"/>
                </a:cubicBezTo>
                <a:lnTo>
                  <a:pt x="8728" y="4310"/>
                </a:lnTo>
                <a:cubicBezTo>
                  <a:pt x="9169" y="4310"/>
                  <a:pt x="9526" y="4667"/>
                  <a:pt x="9526" y="5096"/>
                </a:cubicBezTo>
                <a:cubicBezTo>
                  <a:pt x="9526" y="5310"/>
                  <a:pt x="9431" y="5501"/>
                  <a:pt x="9288" y="5632"/>
                </a:cubicBezTo>
                <a:cubicBezTo>
                  <a:pt x="9144" y="5775"/>
                  <a:pt x="8969" y="5847"/>
                  <a:pt x="8774" y="5847"/>
                </a:cubicBezTo>
                <a:cubicBezTo>
                  <a:pt x="8759" y="5847"/>
                  <a:pt x="8743" y="5847"/>
                  <a:pt x="8728" y="5846"/>
                </a:cubicBezTo>
                <a:lnTo>
                  <a:pt x="6716" y="5751"/>
                </a:lnTo>
                <a:cubicBezTo>
                  <a:pt x="6823" y="5667"/>
                  <a:pt x="6895" y="5536"/>
                  <a:pt x="6906" y="5370"/>
                </a:cubicBezTo>
                <a:lnTo>
                  <a:pt x="7216" y="2238"/>
                </a:lnTo>
                <a:cubicBezTo>
                  <a:pt x="7276" y="1667"/>
                  <a:pt x="7085" y="1095"/>
                  <a:pt x="6692" y="667"/>
                </a:cubicBezTo>
                <a:cubicBezTo>
                  <a:pt x="6311" y="238"/>
                  <a:pt x="5752" y="0"/>
                  <a:pt x="518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2609;p89">
            <a:extLst>
              <a:ext uri="{FF2B5EF4-FFF2-40B4-BE49-F238E27FC236}">
                <a16:creationId xmlns:a16="http://schemas.microsoft.com/office/drawing/2014/main" id="{C5490AC6-949F-7887-95BD-6E43AAB5A5DC}"/>
              </a:ext>
            </a:extLst>
          </p:cNvPr>
          <p:cNvGrpSpPr/>
          <p:nvPr/>
        </p:nvGrpSpPr>
        <p:grpSpPr>
          <a:xfrm>
            <a:off x="4723293" y="3346657"/>
            <a:ext cx="255086" cy="301685"/>
            <a:chOff x="8065100" y="2000174"/>
            <a:chExt cx="255086" cy="301685"/>
          </a:xfrm>
        </p:grpSpPr>
        <p:sp>
          <p:nvSpPr>
            <p:cNvPr id="10" name="Google Shape;12610;p89">
              <a:extLst>
                <a:ext uri="{FF2B5EF4-FFF2-40B4-BE49-F238E27FC236}">
                  <a16:creationId xmlns:a16="http://schemas.microsoft.com/office/drawing/2014/main" id="{F481871B-915C-421C-5F48-C1A75BAEA405}"/>
                </a:ext>
              </a:extLst>
            </p:cNvPr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11;p89">
              <a:extLst>
                <a:ext uri="{FF2B5EF4-FFF2-40B4-BE49-F238E27FC236}">
                  <a16:creationId xmlns:a16="http://schemas.microsoft.com/office/drawing/2014/main" id="{88C1AE51-B8CF-7FD3-7275-41336491D2A7}"/>
                </a:ext>
              </a:extLst>
            </p:cNvPr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612;p89">
              <a:extLst>
                <a:ext uri="{FF2B5EF4-FFF2-40B4-BE49-F238E27FC236}">
                  <a16:creationId xmlns:a16="http://schemas.microsoft.com/office/drawing/2014/main" id="{1E898574-3356-9193-DDC6-6A312B868FAE}"/>
                </a:ext>
              </a:extLst>
            </p:cNvPr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13;p89">
              <a:extLst>
                <a:ext uri="{FF2B5EF4-FFF2-40B4-BE49-F238E27FC236}">
                  <a16:creationId xmlns:a16="http://schemas.microsoft.com/office/drawing/2014/main" id="{84CF6F70-44F3-5E73-470D-853F996533DE}"/>
                </a:ext>
              </a:extLst>
            </p:cNvPr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5783A-67F4-4725-ACBE-D0A434125F4C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7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>
            <a:spLocks noGrp="1"/>
          </p:cNvSpPr>
          <p:nvPr>
            <p:ph type="subTitle" idx="2"/>
          </p:nvPr>
        </p:nvSpPr>
        <p:spPr>
          <a:xfrm>
            <a:off x="3582448" y="2054348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has extremely high temperatures</a:t>
            </a:r>
            <a:endParaRPr dirty="0"/>
          </a:p>
        </p:txBody>
      </p:sp>
      <p:sp>
        <p:nvSpPr>
          <p:cNvPr id="492" name="Google Shape;492;p46"/>
          <p:cNvSpPr txBox="1">
            <a:spLocks noGrp="1"/>
          </p:cNvSpPr>
          <p:nvPr>
            <p:ph type="subTitle" idx="5"/>
          </p:nvPr>
        </p:nvSpPr>
        <p:spPr>
          <a:xfrm>
            <a:off x="6052297" y="2054348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493" name="Google Shape;493;p46"/>
          <p:cNvSpPr txBox="1">
            <a:spLocks noGrp="1"/>
          </p:cNvSpPr>
          <p:nvPr>
            <p:ph type="title"/>
          </p:nvPr>
        </p:nvSpPr>
        <p:spPr>
          <a:xfrm>
            <a:off x="2100200" y="454679"/>
            <a:ext cx="45663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2000" u="sng" dirty="0"/>
              <a:t>Distribution des polluants</a:t>
            </a:r>
            <a:endParaRPr lang="fr-FR" sz="2000" b="0" u="sng" dirty="0"/>
          </a:p>
        </p:txBody>
      </p:sp>
      <p:sp>
        <p:nvSpPr>
          <p:cNvPr id="495" name="Google Shape;495;p46"/>
          <p:cNvSpPr txBox="1">
            <a:spLocks noGrp="1"/>
          </p:cNvSpPr>
          <p:nvPr>
            <p:ph type="subTitle" idx="3"/>
          </p:nvPr>
        </p:nvSpPr>
        <p:spPr>
          <a:xfrm>
            <a:off x="1112600" y="348452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496" name="Google Shape;496;p46"/>
          <p:cNvSpPr txBox="1">
            <a:spLocks noGrp="1"/>
          </p:cNvSpPr>
          <p:nvPr>
            <p:ph type="subTitle" idx="4"/>
          </p:nvPr>
        </p:nvSpPr>
        <p:spPr>
          <a:xfrm>
            <a:off x="3582448" y="348452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several rings</a:t>
            </a:r>
            <a:endParaRPr/>
          </a:p>
        </p:txBody>
      </p:sp>
      <p:sp>
        <p:nvSpPr>
          <p:cNvPr id="497" name="Google Shape;497;p46"/>
          <p:cNvSpPr txBox="1">
            <a:spLocks noGrp="1"/>
          </p:cNvSpPr>
          <p:nvPr>
            <p:ph type="subTitle" idx="6"/>
          </p:nvPr>
        </p:nvSpPr>
        <p:spPr>
          <a:xfrm>
            <a:off x="6052297" y="3484523"/>
            <a:ext cx="19752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499" name="Google Shape;499;p46"/>
          <p:cNvSpPr txBox="1">
            <a:spLocks noGrp="1"/>
          </p:cNvSpPr>
          <p:nvPr>
            <p:ph type="subTitle" idx="8"/>
          </p:nvPr>
        </p:nvSpPr>
        <p:spPr>
          <a:xfrm>
            <a:off x="3580948" y="1724777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500" name="Google Shape;500;p46"/>
          <p:cNvSpPr txBox="1">
            <a:spLocks noGrp="1"/>
          </p:cNvSpPr>
          <p:nvPr>
            <p:ph type="subTitle" idx="9"/>
          </p:nvPr>
        </p:nvSpPr>
        <p:spPr>
          <a:xfrm>
            <a:off x="6050797" y="1724777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501" name="Google Shape;501;p46"/>
          <p:cNvSpPr txBox="1">
            <a:spLocks noGrp="1"/>
          </p:cNvSpPr>
          <p:nvPr>
            <p:ph type="subTitle" idx="13"/>
          </p:nvPr>
        </p:nvSpPr>
        <p:spPr>
          <a:xfrm>
            <a:off x="1111100" y="315372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502" name="Google Shape;502;p46"/>
          <p:cNvSpPr txBox="1">
            <a:spLocks noGrp="1"/>
          </p:cNvSpPr>
          <p:nvPr>
            <p:ph type="subTitle" idx="14"/>
          </p:nvPr>
        </p:nvSpPr>
        <p:spPr>
          <a:xfrm>
            <a:off x="3580948" y="315372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503" name="Google Shape;503;p46"/>
          <p:cNvSpPr txBox="1">
            <a:spLocks noGrp="1"/>
          </p:cNvSpPr>
          <p:nvPr>
            <p:ph type="subTitle" idx="15"/>
          </p:nvPr>
        </p:nvSpPr>
        <p:spPr>
          <a:xfrm>
            <a:off x="6050797" y="3153725"/>
            <a:ext cx="1978200" cy="4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782022">
            <a:off x="8263966" y="981484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E3AD3CD-D5E6-CDD3-718E-A8D90385F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1028077"/>
            <a:ext cx="7379494" cy="39514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680C9A-0733-4148-BF6F-0A70CF615666}"/>
              </a:ext>
            </a:extLst>
          </p:cNvPr>
          <p:cNvSpPr/>
          <p:nvPr/>
        </p:nvSpPr>
        <p:spPr>
          <a:xfrm>
            <a:off x="8380071" y="4698552"/>
            <a:ext cx="569028" cy="444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8</a:t>
            </a:r>
            <a:endParaRPr lang="fr-CI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r Quality Index (AQI) by Slidesgo">
  <a:themeElements>
    <a:clrScheme name="Simple Light">
      <a:dk1>
        <a:srgbClr val="333333"/>
      </a:dk1>
      <a:lt1>
        <a:srgbClr val="FFFFFF"/>
      </a:lt1>
      <a:dk2>
        <a:srgbClr val="D1E4F6"/>
      </a:dk2>
      <a:lt2>
        <a:srgbClr val="8CC4FF"/>
      </a:lt2>
      <a:accent1>
        <a:srgbClr val="4F88FA"/>
      </a:accent1>
      <a:accent2>
        <a:srgbClr val="8DBE3B"/>
      </a:accent2>
      <a:accent3>
        <a:srgbClr val="668F3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514</Words>
  <Application>Microsoft Office PowerPoint</Application>
  <PresentationFormat>Affichage à l'écran (16:9)</PresentationFormat>
  <Paragraphs>145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Catamaran</vt:lpstr>
      <vt:lpstr>Kumbh Sans</vt:lpstr>
      <vt:lpstr>Arial</vt:lpstr>
      <vt:lpstr>Hind Madurai</vt:lpstr>
      <vt:lpstr>Aharoni</vt:lpstr>
      <vt:lpstr>Bebas Neue</vt:lpstr>
      <vt:lpstr>Air Quality Index (AQI) by Slidesgo</vt:lpstr>
      <vt:lpstr>Etude sur la qualité de l’air dans le monde </vt:lpstr>
      <vt:lpstr>Table des matières</vt:lpstr>
      <vt:lpstr>Introduction</vt:lpstr>
      <vt:lpstr>Introduction</vt:lpstr>
      <vt:lpstr>Problématiques </vt:lpstr>
      <vt:lpstr>Problématiques </vt:lpstr>
      <vt:lpstr>Exploration des Données</vt:lpstr>
      <vt:lpstr>Présentation des Données</vt:lpstr>
      <vt:lpstr>Distribution des polluants</vt:lpstr>
      <vt:lpstr>L’évolution de AQI dans les 4 villes les plus polluées (selon AQI moyen)</vt:lpstr>
      <vt:lpstr>Comparaison par continent </vt:lpstr>
      <vt:lpstr>Comparaison par ville</vt:lpstr>
      <vt:lpstr>Matrice de corrélation </vt:lpstr>
      <vt:lpstr>Evolution mensuelle des polluants</vt:lpstr>
      <vt:lpstr>Représentation de l’Indice Global de chaque ville</vt:lpstr>
      <vt:lpstr>Classification et Prédiction</vt:lpstr>
      <vt:lpstr>ACP ( Analyse en Composante Principe)</vt:lpstr>
      <vt:lpstr>Classification Ascendante Hiérarchique (CAH)</vt:lpstr>
      <vt:lpstr>Matrice de confusion des 4 modèles</vt:lpstr>
      <vt:lpstr>Courbe ROC et AIC</vt:lpstr>
      <vt:lpstr>Impact et Mesures Préventives</vt:lpstr>
      <vt:lpstr>Impact de la Pollution </vt:lpstr>
      <vt:lpstr>Impact de la Pollution </vt:lpstr>
      <vt:lpstr>Mesures Préventives</vt:lpstr>
      <vt:lpstr>Technologies</vt:lpstr>
      <vt:lpstr>AirPur</vt:lpstr>
      <vt:lpstr>AirPur</vt:lpstr>
      <vt:lpstr>Conclusion</vt:lpstr>
      <vt:lpstr>Remarques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sur la qualité de l’air dans le monde </dc:title>
  <cp:lastModifiedBy>mahamadou sangare</cp:lastModifiedBy>
  <cp:revision>12</cp:revision>
  <dcterms:modified xsi:type="dcterms:W3CDTF">2025-06-16T11:07:27Z</dcterms:modified>
</cp:coreProperties>
</file>