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81" r:id="rId4"/>
    <p:sldId id="282" r:id="rId5"/>
    <p:sldId id="283" r:id="rId6"/>
    <p:sldId id="285" r:id="rId7"/>
    <p:sldId id="279" r:id="rId8"/>
    <p:sldId id="284" r:id="rId9"/>
    <p:sldId id="261" r:id="rId10"/>
    <p:sldId id="262" r:id="rId11"/>
    <p:sldId id="286" r:id="rId12"/>
    <p:sldId id="265" r:id="rId13"/>
    <p:sldId id="275" r:id="rId14"/>
    <p:sldId id="276" r:id="rId15"/>
    <p:sldId id="277" r:id="rId16"/>
    <p:sldId id="266" r:id="rId17"/>
    <p:sldId id="291" r:id="rId18"/>
    <p:sldId id="294" r:id="rId19"/>
    <p:sldId id="295" r:id="rId20"/>
    <p:sldId id="268" r:id="rId21"/>
    <p:sldId id="288" r:id="rId22"/>
    <p:sldId id="290" r:id="rId23"/>
    <p:sldId id="289" r:id="rId24"/>
    <p:sldId id="269" r:id="rId25"/>
    <p:sldId id="292" r:id="rId26"/>
    <p:sldId id="293" r:id="rId27"/>
    <p:sldId id="273" r:id="rId28"/>
    <p:sldId id="271"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AD6A0-57EF-4F08-9483-A70844992BF9}" v="232" dt="2024-05-10T03:33:03.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12" autoAdjust="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0CDC4D5-ADBC-3DF9-5948-A17DD63082AC}"/>
              </a:ext>
            </a:extLst>
          </p:cNvPr>
          <p:cNvSpPr>
            <a:spLocks noGrp="1"/>
          </p:cNvSpPr>
          <p:nvPr>
            <p:ph type="dt" sz="half" idx="10"/>
          </p:nvPr>
        </p:nvSpPr>
        <p:spPr/>
        <p:txBody>
          <a:bodyPr/>
          <a:lstStyle>
            <a:lvl1pPr>
              <a:defRPr/>
            </a:lvl1pPr>
          </a:lstStyle>
          <a:p>
            <a:pPr>
              <a:defRPr/>
            </a:pPr>
            <a:fld id="{B686C42E-76B3-4E69-AF18-6DB227D811A7}" type="datetimeFigureOut">
              <a:rPr lang="en-US"/>
              <a:pPr>
                <a:defRPr/>
              </a:pPr>
              <a:t>5/10/2024</a:t>
            </a:fld>
            <a:endParaRPr lang="en-US"/>
          </a:p>
        </p:txBody>
      </p:sp>
      <p:sp>
        <p:nvSpPr>
          <p:cNvPr id="5" name="Footer Placeholder 4">
            <a:extLst>
              <a:ext uri="{FF2B5EF4-FFF2-40B4-BE49-F238E27FC236}">
                <a16:creationId xmlns:a16="http://schemas.microsoft.com/office/drawing/2014/main" id="{C5B4663E-7D87-7FBB-AD1D-66A6D8E55C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CEF982-CB7B-35B4-9B51-419774B0CF0E}"/>
              </a:ext>
            </a:extLst>
          </p:cNvPr>
          <p:cNvSpPr>
            <a:spLocks noGrp="1"/>
          </p:cNvSpPr>
          <p:nvPr>
            <p:ph type="sldNum" sz="quarter" idx="12"/>
          </p:nvPr>
        </p:nvSpPr>
        <p:spPr/>
        <p:txBody>
          <a:bodyPr/>
          <a:lstStyle>
            <a:lvl1pPr>
              <a:defRPr/>
            </a:lvl1pPr>
          </a:lstStyle>
          <a:p>
            <a:pPr>
              <a:defRPr/>
            </a:pPr>
            <a:fld id="{F232E113-E18B-43CB-A85F-0E7A30847498}" type="slidenum">
              <a:rPr lang="en-US" altLang="en-US"/>
              <a:pPr>
                <a:defRPr/>
              </a:pPr>
              <a:t>‹#›</a:t>
            </a:fld>
            <a:endParaRPr lang="en-US" altLang="en-US"/>
          </a:p>
        </p:txBody>
      </p:sp>
    </p:spTree>
    <p:extLst>
      <p:ext uri="{BB962C8B-B14F-4D97-AF65-F5344CB8AC3E}">
        <p14:creationId xmlns:p14="http://schemas.microsoft.com/office/powerpoint/2010/main" val="419133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8FAE1-3CCA-86B9-5428-E08A4EEC0A0C}"/>
              </a:ext>
            </a:extLst>
          </p:cNvPr>
          <p:cNvSpPr>
            <a:spLocks noGrp="1"/>
          </p:cNvSpPr>
          <p:nvPr>
            <p:ph type="dt" sz="half" idx="10"/>
          </p:nvPr>
        </p:nvSpPr>
        <p:spPr/>
        <p:txBody>
          <a:bodyPr/>
          <a:lstStyle>
            <a:lvl1pPr>
              <a:defRPr/>
            </a:lvl1pPr>
          </a:lstStyle>
          <a:p>
            <a:pPr>
              <a:defRPr/>
            </a:pPr>
            <a:fld id="{B0F2CD27-FFE5-4385-81FA-26BDDDB74DDD}" type="datetimeFigureOut">
              <a:rPr lang="en-US"/>
              <a:pPr>
                <a:defRPr/>
              </a:pPr>
              <a:t>5/10/2024</a:t>
            </a:fld>
            <a:endParaRPr lang="en-US"/>
          </a:p>
        </p:txBody>
      </p:sp>
      <p:sp>
        <p:nvSpPr>
          <p:cNvPr id="5" name="Footer Placeholder 4">
            <a:extLst>
              <a:ext uri="{FF2B5EF4-FFF2-40B4-BE49-F238E27FC236}">
                <a16:creationId xmlns:a16="http://schemas.microsoft.com/office/drawing/2014/main" id="{BA24DCC3-F373-D643-122B-6866A55089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E9253B-5A91-6953-22DC-909326DC063C}"/>
              </a:ext>
            </a:extLst>
          </p:cNvPr>
          <p:cNvSpPr>
            <a:spLocks noGrp="1"/>
          </p:cNvSpPr>
          <p:nvPr>
            <p:ph type="sldNum" sz="quarter" idx="12"/>
          </p:nvPr>
        </p:nvSpPr>
        <p:spPr/>
        <p:txBody>
          <a:bodyPr/>
          <a:lstStyle>
            <a:lvl1pPr>
              <a:defRPr/>
            </a:lvl1pPr>
          </a:lstStyle>
          <a:p>
            <a:pPr>
              <a:defRPr/>
            </a:pPr>
            <a:fld id="{6DB225E1-E133-4F2A-96A7-26EE7824ED4E}" type="slidenum">
              <a:rPr lang="en-US" altLang="en-US"/>
              <a:pPr>
                <a:defRPr/>
              </a:pPr>
              <a:t>‹#›</a:t>
            </a:fld>
            <a:endParaRPr lang="en-US" altLang="en-US"/>
          </a:p>
        </p:txBody>
      </p:sp>
    </p:spTree>
    <p:extLst>
      <p:ext uri="{BB962C8B-B14F-4D97-AF65-F5344CB8AC3E}">
        <p14:creationId xmlns:p14="http://schemas.microsoft.com/office/powerpoint/2010/main" val="36850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154F5-2473-0BD1-4002-F028A2B17933}"/>
              </a:ext>
            </a:extLst>
          </p:cNvPr>
          <p:cNvSpPr>
            <a:spLocks noGrp="1"/>
          </p:cNvSpPr>
          <p:nvPr>
            <p:ph type="dt" sz="half" idx="10"/>
          </p:nvPr>
        </p:nvSpPr>
        <p:spPr/>
        <p:txBody>
          <a:bodyPr/>
          <a:lstStyle>
            <a:lvl1pPr>
              <a:defRPr/>
            </a:lvl1pPr>
          </a:lstStyle>
          <a:p>
            <a:pPr>
              <a:defRPr/>
            </a:pPr>
            <a:fld id="{4240F625-4CAF-486A-AD6E-EA4257516260}" type="datetimeFigureOut">
              <a:rPr lang="en-US"/>
              <a:pPr>
                <a:defRPr/>
              </a:pPr>
              <a:t>5/10/2024</a:t>
            </a:fld>
            <a:endParaRPr lang="en-US"/>
          </a:p>
        </p:txBody>
      </p:sp>
      <p:sp>
        <p:nvSpPr>
          <p:cNvPr id="5" name="Footer Placeholder 4">
            <a:extLst>
              <a:ext uri="{FF2B5EF4-FFF2-40B4-BE49-F238E27FC236}">
                <a16:creationId xmlns:a16="http://schemas.microsoft.com/office/drawing/2014/main" id="{44790815-0CE9-9567-73F2-F40C38D129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4C5018-3AAD-29C6-A56D-F8334122EA40}"/>
              </a:ext>
            </a:extLst>
          </p:cNvPr>
          <p:cNvSpPr>
            <a:spLocks noGrp="1"/>
          </p:cNvSpPr>
          <p:nvPr>
            <p:ph type="sldNum" sz="quarter" idx="12"/>
          </p:nvPr>
        </p:nvSpPr>
        <p:spPr/>
        <p:txBody>
          <a:bodyPr/>
          <a:lstStyle>
            <a:lvl1pPr>
              <a:defRPr/>
            </a:lvl1pPr>
          </a:lstStyle>
          <a:p>
            <a:pPr>
              <a:defRPr/>
            </a:pPr>
            <a:fld id="{35B26D57-DD60-497D-B2F4-3508E88606FF}" type="slidenum">
              <a:rPr lang="en-US" altLang="en-US"/>
              <a:pPr>
                <a:defRPr/>
              </a:pPr>
              <a:t>‹#›</a:t>
            </a:fld>
            <a:endParaRPr lang="en-US" altLang="en-US"/>
          </a:p>
        </p:txBody>
      </p:sp>
    </p:spTree>
    <p:extLst>
      <p:ext uri="{BB962C8B-B14F-4D97-AF65-F5344CB8AC3E}">
        <p14:creationId xmlns:p14="http://schemas.microsoft.com/office/powerpoint/2010/main" val="51571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14E0E-653D-8228-FA34-2881774B1295}"/>
              </a:ext>
            </a:extLst>
          </p:cNvPr>
          <p:cNvSpPr>
            <a:spLocks noGrp="1"/>
          </p:cNvSpPr>
          <p:nvPr>
            <p:ph type="dt" sz="half" idx="10"/>
          </p:nvPr>
        </p:nvSpPr>
        <p:spPr/>
        <p:txBody>
          <a:bodyPr/>
          <a:lstStyle>
            <a:lvl1pPr>
              <a:defRPr/>
            </a:lvl1pPr>
          </a:lstStyle>
          <a:p>
            <a:pPr>
              <a:defRPr/>
            </a:pPr>
            <a:fld id="{7B076D24-1B15-48F6-A53B-60DB3D26FCCF}" type="datetimeFigureOut">
              <a:rPr lang="en-US"/>
              <a:pPr>
                <a:defRPr/>
              </a:pPr>
              <a:t>5/10/2024</a:t>
            </a:fld>
            <a:endParaRPr lang="en-US"/>
          </a:p>
        </p:txBody>
      </p:sp>
      <p:sp>
        <p:nvSpPr>
          <p:cNvPr id="5" name="Footer Placeholder 4">
            <a:extLst>
              <a:ext uri="{FF2B5EF4-FFF2-40B4-BE49-F238E27FC236}">
                <a16:creationId xmlns:a16="http://schemas.microsoft.com/office/drawing/2014/main" id="{E5A13C62-71F7-552E-7895-0178115354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A0437A-58DC-C4E4-75B1-71BD7885F336}"/>
              </a:ext>
            </a:extLst>
          </p:cNvPr>
          <p:cNvSpPr>
            <a:spLocks noGrp="1"/>
          </p:cNvSpPr>
          <p:nvPr>
            <p:ph type="sldNum" sz="quarter" idx="12"/>
          </p:nvPr>
        </p:nvSpPr>
        <p:spPr/>
        <p:txBody>
          <a:bodyPr/>
          <a:lstStyle>
            <a:lvl1pPr>
              <a:defRPr/>
            </a:lvl1pPr>
          </a:lstStyle>
          <a:p>
            <a:pPr>
              <a:defRPr/>
            </a:pPr>
            <a:fld id="{FA3D3155-C930-40E5-A90E-70270E8898DF}" type="slidenum">
              <a:rPr lang="en-US" altLang="en-US"/>
              <a:pPr>
                <a:defRPr/>
              </a:pPr>
              <a:t>‹#›</a:t>
            </a:fld>
            <a:endParaRPr lang="en-US" altLang="en-US"/>
          </a:p>
        </p:txBody>
      </p:sp>
    </p:spTree>
    <p:extLst>
      <p:ext uri="{BB962C8B-B14F-4D97-AF65-F5344CB8AC3E}">
        <p14:creationId xmlns:p14="http://schemas.microsoft.com/office/powerpoint/2010/main" val="132415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22B5E-4AA6-EBCF-A8AE-ADC232F678DA}"/>
              </a:ext>
            </a:extLst>
          </p:cNvPr>
          <p:cNvSpPr>
            <a:spLocks noGrp="1"/>
          </p:cNvSpPr>
          <p:nvPr>
            <p:ph type="dt" sz="half" idx="10"/>
          </p:nvPr>
        </p:nvSpPr>
        <p:spPr/>
        <p:txBody>
          <a:bodyPr/>
          <a:lstStyle>
            <a:lvl1pPr>
              <a:defRPr/>
            </a:lvl1pPr>
          </a:lstStyle>
          <a:p>
            <a:pPr>
              <a:defRPr/>
            </a:pPr>
            <a:fld id="{0781C49C-7FF8-4E5F-BB5B-0554A2660C81}" type="datetimeFigureOut">
              <a:rPr lang="en-US"/>
              <a:pPr>
                <a:defRPr/>
              </a:pPr>
              <a:t>5/10/2024</a:t>
            </a:fld>
            <a:endParaRPr lang="en-US"/>
          </a:p>
        </p:txBody>
      </p:sp>
      <p:sp>
        <p:nvSpPr>
          <p:cNvPr id="5" name="Footer Placeholder 4">
            <a:extLst>
              <a:ext uri="{FF2B5EF4-FFF2-40B4-BE49-F238E27FC236}">
                <a16:creationId xmlns:a16="http://schemas.microsoft.com/office/drawing/2014/main" id="{5CFFD6C9-3A2A-8D6F-81EF-57F425C522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7086A7-6B1A-C061-54EB-B0DDA51332B0}"/>
              </a:ext>
            </a:extLst>
          </p:cNvPr>
          <p:cNvSpPr>
            <a:spLocks noGrp="1"/>
          </p:cNvSpPr>
          <p:nvPr>
            <p:ph type="sldNum" sz="quarter" idx="12"/>
          </p:nvPr>
        </p:nvSpPr>
        <p:spPr/>
        <p:txBody>
          <a:bodyPr/>
          <a:lstStyle>
            <a:lvl1pPr>
              <a:defRPr/>
            </a:lvl1pPr>
          </a:lstStyle>
          <a:p>
            <a:pPr>
              <a:defRPr/>
            </a:pPr>
            <a:fld id="{0EB08E5A-80C5-4CA9-A7A5-86AD4D7FC01C}" type="slidenum">
              <a:rPr lang="en-US" altLang="en-US"/>
              <a:pPr>
                <a:defRPr/>
              </a:pPr>
              <a:t>‹#›</a:t>
            </a:fld>
            <a:endParaRPr lang="en-US" altLang="en-US"/>
          </a:p>
        </p:txBody>
      </p:sp>
    </p:spTree>
    <p:extLst>
      <p:ext uri="{BB962C8B-B14F-4D97-AF65-F5344CB8AC3E}">
        <p14:creationId xmlns:p14="http://schemas.microsoft.com/office/powerpoint/2010/main" val="336778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AE0BFD2-B38D-EF76-D41B-9D48E166FA13}"/>
              </a:ext>
            </a:extLst>
          </p:cNvPr>
          <p:cNvSpPr>
            <a:spLocks noGrp="1"/>
          </p:cNvSpPr>
          <p:nvPr>
            <p:ph type="dt" sz="half" idx="10"/>
          </p:nvPr>
        </p:nvSpPr>
        <p:spPr/>
        <p:txBody>
          <a:bodyPr/>
          <a:lstStyle>
            <a:lvl1pPr>
              <a:defRPr/>
            </a:lvl1pPr>
          </a:lstStyle>
          <a:p>
            <a:pPr>
              <a:defRPr/>
            </a:pPr>
            <a:fld id="{CF3C5097-3837-4842-9D0C-5E257ED4082B}" type="datetimeFigureOut">
              <a:rPr lang="en-US"/>
              <a:pPr>
                <a:defRPr/>
              </a:pPr>
              <a:t>5/10/2024</a:t>
            </a:fld>
            <a:endParaRPr lang="en-US"/>
          </a:p>
        </p:txBody>
      </p:sp>
      <p:sp>
        <p:nvSpPr>
          <p:cNvPr id="6" name="Footer Placeholder 4">
            <a:extLst>
              <a:ext uri="{FF2B5EF4-FFF2-40B4-BE49-F238E27FC236}">
                <a16:creationId xmlns:a16="http://schemas.microsoft.com/office/drawing/2014/main" id="{1FFE4900-83C0-61E4-DFDE-F7C7CEA60F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6D40A4-C7D7-4433-C789-1447E270A78B}"/>
              </a:ext>
            </a:extLst>
          </p:cNvPr>
          <p:cNvSpPr>
            <a:spLocks noGrp="1"/>
          </p:cNvSpPr>
          <p:nvPr>
            <p:ph type="sldNum" sz="quarter" idx="12"/>
          </p:nvPr>
        </p:nvSpPr>
        <p:spPr/>
        <p:txBody>
          <a:bodyPr/>
          <a:lstStyle>
            <a:lvl1pPr>
              <a:defRPr/>
            </a:lvl1pPr>
          </a:lstStyle>
          <a:p>
            <a:pPr>
              <a:defRPr/>
            </a:pPr>
            <a:fld id="{E6C2E779-1F26-4DCD-832D-EDC1A51A32D8}" type="slidenum">
              <a:rPr lang="en-US" altLang="en-US"/>
              <a:pPr>
                <a:defRPr/>
              </a:pPr>
              <a:t>‹#›</a:t>
            </a:fld>
            <a:endParaRPr lang="en-US" altLang="en-US"/>
          </a:p>
        </p:txBody>
      </p:sp>
    </p:spTree>
    <p:extLst>
      <p:ext uri="{BB962C8B-B14F-4D97-AF65-F5344CB8AC3E}">
        <p14:creationId xmlns:p14="http://schemas.microsoft.com/office/powerpoint/2010/main" val="7906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79B3D5C-84F8-E7AC-0311-FAB303564944}"/>
              </a:ext>
            </a:extLst>
          </p:cNvPr>
          <p:cNvSpPr>
            <a:spLocks noGrp="1"/>
          </p:cNvSpPr>
          <p:nvPr>
            <p:ph type="dt" sz="half" idx="10"/>
          </p:nvPr>
        </p:nvSpPr>
        <p:spPr/>
        <p:txBody>
          <a:bodyPr/>
          <a:lstStyle>
            <a:lvl1pPr>
              <a:defRPr/>
            </a:lvl1pPr>
          </a:lstStyle>
          <a:p>
            <a:pPr>
              <a:defRPr/>
            </a:pPr>
            <a:fld id="{B73CC5D1-7673-4E27-991B-7B6D0AE3D5D2}" type="datetimeFigureOut">
              <a:rPr lang="en-US"/>
              <a:pPr>
                <a:defRPr/>
              </a:pPr>
              <a:t>5/10/2024</a:t>
            </a:fld>
            <a:endParaRPr lang="en-US"/>
          </a:p>
        </p:txBody>
      </p:sp>
      <p:sp>
        <p:nvSpPr>
          <p:cNvPr id="8" name="Footer Placeholder 4">
            <a:extLst>
              <a:ext uri="{FF2B5EF4-FFF2-40B4-BE49-F238E27FC236}">
                <a16:creationId xmlns:a16="http://schemas.microsoft.com/office/drawing/2014/main" id="{7E5A6E37-343B-7F61-F9B1-364313A2385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5C8C63C-D0DC-2D3E-D4FD-88D12F99988A}"/>
              </a:ext>
            </a:extLst>
          </p:cNvPr>
          <p:cNvSpPr>
            <a:spLocks noGrp="1"/>
          </p:cNvSpPr>
          <p:nvPr>
            <p:ph type="sldNum" sz="quarter" idx="12"/>
          </p:nvPr>
        </p:nvSpPr>
        <p:spPr/>
        <p:txBody>
          <a:bodyPr/>
          <a:lstStyle>
            <a:lvl1pPr>
              <a:defRPr/>
            </a:lvl1pPr>
          </a:lstStyle>
          <a:p>
            <a:pPr>
              <a:defRPr/>
            </a:pPr>
            <a:fld id="{0C31CA38-C2D8-4D0F-9537-8D49A91CE17C}" type="slidenum">
              <a:rPr lang="en-US" altLang="en-US"/>
              <a:pPr>
                <a:defRPr/>
              </a:pPr>
              <a:t>‹#›</a:t>
            </a:fld>
            <a:endParaRPr lang="en-US" altLang="en-US"/>
          </a:p>
        </p:txBody>
      </p:sp>
    </p:spTree>
    <p:extLst>
      <p:ext uri="{BB962C8B-B14F-4D97-AF65-F5344CB8AC3E}">
        <p14:creationId xmlns:p14="http://schemas.microsoft.com/office/powerpoint/2010/main" val="280311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6A416F4-1EE7-2850-E0C4-75838ED2D9FB}"/>
              </a:ext>
            </a:extLst>
          </p:cNvPr>
          <p:cNvSpPr>
            <a:spLocks noGrp="1"/>
          </p:cNvSpPr>
          <p:nvPr>
            <p:ph type="dt" sz="half" idx="10"/>
          </p:nvPr>
        </p:nvSpPr>
        <p:spPr/>
        <p:txBody>
          <a:bodyPr/>
          <a:lstStyle>
            <a:lvl1pPr>
              <a:defRPr/>
            </a:lvl1pPr>
          </a:lstStyle>
          <a:p>
            <a:pPr>
              <a:defRPr/>
            </a:pPr>
            <a:fld id="{160D5C8E-9C7F-4C08-BE5F-AAC61FC7A084}" type="datetimeFigureOut">
              <a:rPr lang="en-US"/>
              <a:pPr>
                <a:defRPr/>
              </a:pPr>
              <a:t>5/10/2024</a:t>
            </a:fld>
            <a:endParaRPr lang="en-US"/>
          </a:p>
        </p:txBody>
      </p:sp>
      <p:sp>
        <p:nvSpPr>
          <p:cNvPr id="4" name="Footer Placeholder 4">
            <a:extLst>
              <a:ext uri="{FF2B5EF4-FFF2-40B4-BE49-F238E27FC236}">
                <a16:creationId xmlns:a16="http://schemas.microsoft.com/office/drawing/2014/main" id="{8C904D6C-7DFC-BC74-6CF1-AEF98F99007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70525C9-F565-7A92-2DD5-BBCA52E90BB6}"/>
              </a:ext>
            </a:extLst>
          </p:cNvPr>
          <p:cNvSpPr>
            <a:spLocks noGrp="1"/>
          </p:cNvSpPr>
          <p:nvPr>
            <p:ph type="sldNum" sz="quarter" idx="12"/>
          </p:nvPr>
        </p:nvSpPr>
        <p:spPr/>
        <p:txBody>
          <a:bodyPr/>
          <a:lstStyle>
            <a:lvl1pPr>
              <a:defRPr/>
            </a:lvl1pPr>
          </a:lstStyle>
          <a:p>
            <a:pPr>
              <a:defRPr/>
            </a:pPr>
            <a:fld id="{B8E973BD-EBE9-44F9-B597-855D9DEFBCD6}" type="slidenum">
              <a:rPr lang="en-US" altLang="en-US"/>
              <a:pPr>
                <a:defRPr/>
              </a:pPr>
              <a:t>‹#›</a:t>
            </a:fld>
            <a:endParaRPr lang="en-US" altLang="en-US"/>
          </a:p>
        </p:txBody>
      </p:sp>
    </p:spTree>
    <p:extLst>
      <p:ext uri="{BB962C8B-B14F-4D97-AF65-F5344CB8AC3E}">
        <p14:creationId xmlns:p14="http://schemas.microsoft.com/office/powerpoint/2010/main" val="270876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2F286F-7C36-79C1-E578-1B57D16A455D}"/>
              </a:ext>
            </a:extLst>
          </p:cNvPr>
          <p:cNvSpPr>
            <a:spLocks noGrp="1"/>
          </p:cNvSpPr>
          <p:nvPr>
            <p:ph type="dt" sz="half" idx="10"/>
          </p:nvPr>
        </p:nvSpPr>
        <p:spPr/>
        <p:txBody>
          <a:bodyPr/>
          <a:lstStyle>
            <a:lvl1pPr>
              <a:defRPr/>
            </a:lvl1pPr>
          </a:lstStyle>
          <a:p>
            <a:pPr>
              <a:defRPr/>
            </a:pPr>
            <a:fld id="{A210C5A9-B0DC-4726-BEEA-0A2B007C309F}" type="datetimeFigureOut">
              <a:rPr lang="en-US"/>
              <a:pPr>
                <a:defRPr/>
              </a:pPr>
              <a:t>5/10/2024</a:t>
            </a:fld>
            <a:endParaRPr lang="en-US"/>
          </a:p>
        </p:txBody>
      </p:sp>
      <p:sp>
        <p:nvSpPr>
          <p:cNvPr id="3" name="Footer Placeholder 4">
            <a:extLst>
              <a:ext uri="{FF2B5EF4-FFF2-40B4-BE49-F238E27FC236}">
                <a16:creationId xmlns:a16="http://schemas.microsoft.com/office/drawing/2014/main" id="{C77AA1E1-CCC6-BEDC-3F15-5CDD0181621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8616249-7D0F-8540-95C4-50CA87D259F8}"/>
              </a:ext>
            </a:extLst>
          </p:cNvPr>
          <p:cNvSpPr>
            <a:spLocks noGrp="1"/>
          </p:cNvSpPr>
          <p:nvPr>
            <p:ph type="sldNum" sz="quarter" idx="12"/>
          </p:nvPr>
        </p:nvSpPr>
        <p:spPr/>
        <p:txBody>
          <a:bodyPr/>
          <a:lstStyle>
            <a:lvl1pPr>
              <a:defRPr/>
            </a:lvl1pPr>
          </a:lstStyle>
          <a:p>
            <a:pPr>
              <a:defRPr/>
            </a:pPr>
            <a:fld id="{533BE846-F3FB-494E-97CE-DFA3742C2CDC}" type="slidenum">
              <a:rPr lang="en-US" altLang="en-US"/>
              <a:pPr>
                <a:defRPr/>
              </a:pPr>
              <a:t>‹#›</a:t>
            </a:fld>
            <a:endParaRPr lang="en-US" altLang="en-US"/>
          </a:p>
        </p:txBody>
      </p:sp>
    </p:spTree>
    <p:extLst>
      <p:ext uri="{BB962C8B-B14F-4D97-AF65-F5344CB8AC3E}">
        <p14:creationId xmlns:p14="http://schemas.microsoft.com/office/powerpoint/2010/main" val="145858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1A3CEE-E244-6103-EADB-EF16FE4EDCF1}"/>
              </a:ext>
            </a:extLst>
          </p:cNvPr>
          <p:cNvSpPr>
            <a:spLocks noGrp="1"/>
          </p:cNvSpPr>
          <p:nvPr>
            <p:ph type="dt" sz="half" idx="10"/>
          </p:nvPr>
        </p:nvSpPr>
        <p:spPr/>
        <p:txBody>
          <a:bodyPr/>
          <a:lstStyle>
            <a:lvl1pPr>
              <a:defRPr/>
            </a:lvl1pPr>
          </a:lstStyle>
          <a:p>
            <a:pPr>
              <a:defRPr/>
            </a:pPr>
            <a:fld id="{87D5CE9C-30B4-49BA-BF9E-CBE0D8FCBE2A}" type="datetimeFigureOut">
              <a:rPr lang="en-US"/>
              <a:pPr>
                <a:defRPr/>
              </a:pPr>
              <a:t>5/10/2024</a:t>
            </a:fld>
            <a:endParaRPr lang="en-US"/>
          </a:p>
        </p:txBody>
      </p:sp>
      <p:sp>
        <p:nvSpPr>
          <p:cNvPr id="6" name="Footer Placeholder 4">
            <a:extLst>
              <a:ext uri="{FF2B5EF4-FFF2-40B4-BE49-F238E27FC236}">
                <a16:creationId xmlns:a16="http://schemas.microsoft.com/office/drawing/2014/main" id="{05E575D7-5E12-D26E-D10C-3E62DB1F4E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30E7BC9-7F44-D0D8-E0D4-61C9A04254EE}"/>
              </a:ext>
            </a:extLst>
          </p:cNvPr>
          <p:cNvSpPr>
            <a:spLocks noGrp="1"/>
          </p:cNvSpPr>
          <p:nvPr>
            <p:ph type="sldNum" sz="quarter" idx="12"/>
          </p:nvPr>
        </p:nvSpPr>
        <p:spPr/>
        <p:txBody>
          <a:bodyPr/>
          <a:lstStyle>
            <a:lvl1pPr>
              <a:defRPr/>
            </a:lvl1pPr>
          </a:lstStyle>
          <a:p>
            <a:pPr>
              <a:defRPr/>
            </a:pPr>
            <a:fld id="{E10F7B6F-7A0F-4616-BB4E-752F15C556A4}" type="slidenum">
              <a:rPr lang="en-US" altLang="en-US"/>
              <a:pPr>
                <a:defRPr/>
              </a:pPr>
              <a:t>‹#›</a:t>
            </a:fld>
            <a:endParaRPr lang="en-US" altLang="en-US"/>
          </a:p>
        </p:txBody>
      </p:sp>
    </p:spTree>
    <p:extLst>
      <p:ext uri="{BB962C8B-B14F-4D97-AF65-F5344CB8AC3E}">
        <p14:creationId xmlns:p14="http://schemas.microsoft.com/office/powerpoint/2010/main" val="266991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493FD46-7F9E-E89C-92F8-0AB802FCC9D6}"/>
              </a:ext>
            </a:extLst>
          </p:cNvPr>
          <p:cNvSpPr>
            <a:spLocks noGrp="1"/>
          </p:cNvSpPr>
          <p:nvPr>
            <p:ph type="dt" sz="half" idx="10"/>
          </p:nvPr>
        </p:nvSpPr>
        <p:spPr/>
        <p:txBody>
          <a:bodyPr/>
          <a:lstStyle>
            <a:lvl1pPr>
              <a:defRPr/>
            </a:lvl1pPr>
          </a:lstStyle>
          <a:p>
            <a:pPr>
              <a:defRPr/>
            </a:pPr>
            <a:fld id="{20681765-6A9D-48F3-AE3B-800DB66FFA0E}" type="datetimeFigureOut">
              <a:rPr lang="en-US"/>
              <a:pPr>
                <a:defRPr/>
              </a:pPr>
              <a:t>5/10/2024</a:t>
            </a:fld>
            <a:endParaRPr lang="en-US"/>
          </a:p>
        </p:txBody>
      </p:sp>
      <p:sp>
        <p:nvSpPr>
          <p:cNvPr id="6" name="Footer Placeholder 4">
            <a:extLst>
              <a:ext uri="{FF2B5EF4-FFF2-40B4-BE49-F238E27FC236}">
                <a16:creationId xmlns:a16="http://schemas.microsoft.com/office/drawing/2014/main" id="{B08AC593-0017-0E05-4EFB-E6FEC2AE4B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9EBD45C-80AA-48BC-0895-B19C63EA2426}"/>
              </a:ext>
            </a:extLst>
          </p:cNvPr>
          <p:cNvSpPr>
            <a:spLocks noGrp="1"/>
          </p:cNvSpPr>
          <p:nvPr>
            <p:ph type="sldNum" sz="quarter" idx="12"/>
          </p:nvPr>
        </p:nvSpPr>
        <p:spPr/>
        <p:txBody>
          <a:bodyPr/>
          <a:lstStyle>
            <a:lvl1pPr>
              <a:defRPr/>
            </a:lvl1pPr>
          </a:lstStyle>
          <a:p>
            <a:pPr>
              <a:defRPr/>
            </a:pPr>
            <a:fld id="{673F2D92-B252-488A-9A47-5E36070AA4B7}" type="slidenum">
              <a:rPr lang="en-US" altLang="en-US"/>
              <a:pPr>
                <a:defRPr/>
              </a:pPr>
              <a:t>‹#›</a:t>
            </a:fld>
            <a:endParaRPr lang="en-US" altLang="en-US"/>
          </a:p>
        </p:txBody>
      </p:sp>
    </p:spTree>
    <p:extLst>
      <p:ext uri="{BB962C8B-B14F-4D97-AF65-F5344CB8AC3E}">
        <p14:creationId xmlns:p14="http://schemas.microsoft.com/office/powerpoint/2010/main" val="351810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93D7F-CFB0-4787-2B8C-3C26BD80AC4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94135C9-8141-416B-07AB-3BF7A6EA712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3750B18-8076-8643-028C-B601089A2D7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660CB84-25BE-45DA-9027-36621DB26A65}" type="datetimeFigureOut">
              <a:rPr lang="en-US"/>
              <a:pPr>
                <a:defRPr/>
              </a:pPr>
              <a:t>5/10/2024</a:t>
            </a:fld>
            <a:endParaRPr lang="en-US"/>
          </a:p>
        </p:txBody>
      </p:sp>
      <p:sp>
        <p:nvSpPr>
          <p:cNvPr id="5" name="Footer Placeholder 4">
            <a:extLst>
              <a:ext uri="{FF2B5EF4-FFF2-40B4-BE49-F238E27FC236}">
                <a16:creationId xmlns:a16="http://schemas.microsoft.com/office/drawing/2014/main" id="{AA0E6FB5-0C52-1540-9B36-16AF0B86AEC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D7A43E3-A132-2DD9-8376-B2EF88112D6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6DBB465-F45F-463C-9E4A-B50855096A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DFDD-6A66-AFD4-0CA6-F7820D98612F}"/>
              </a:ext>
            </a:extLst>
          </p:cNvPr>
          <p:cNvSpPr>
            <a:spLocks noGrp="1"/>
          </p:cNvSpPr>
          <p:nvPr>
            <p:ph type="title"/>
          </p:nvPr>
        </p:nvSpPr>
        <p:spPr/>
        <p:txBody>
          <a:bodyPr rtlCol="0">
            <a:noAutofit/>
          </a:bodyPr>
          <a:lstStyle/>
          <a:p>
            <a:pPr eaLnBrk="1" fontAlgn="auto" hangingPunct="1">
              <a:spcAft>
                <a:spcPts val="0"/>
              </a:spcAft>
              <a:defRPr/>
            </a:pPr>
            <a:r>
              <a:rPr lang="en-US" sz="2200" b="1" dirty="0">
                <a:solidFill>
                  <a:schemeClr val="accent5">
                    <a:lumMod val="50000"/>
                  </a:schemeClr>
                </a:solidFill>
                <a:latin typeface="Times New Roman" pitchFamily="18" charset="0"/>
                <a:cs typeface="Times New Roman" pitchFamily="18" charset="0"/>
              </a:rPr>
              <a:t>PERFORMANCE ENHANCEMENT OF  IEEE802.11ah BASED IOT NETWORKS  USING COOPERATIVE NOMA </a:t>
            </a:r>
          </a:p>
        </p:txBody>
      </p:sp>
      <p:sp>
        <p:nvSpPr>
          <p:cNvPr id="2051" name="Content Placeholder 2">
            <a:extLst>
              <a:ext uri="{FF2B5EF4-FFF2-40B4-BE49-F238E27FC236}">
                <a16:creationId xmlns:a16="http://schemas.microsoft.com/office/drawing/2014/main" id="{68953E00-453C-E2D7-F07D-0D27813A235B}"/>
              </a:ext>
            </a:extLst>
          </p:cNvPr>
          <p:cNvSpPr>
            <a:spLocks noGrp="1"/>
          </p:cNvSpPr>
          <p:nvPr>
            <p:ph idx="1"/>
          </p:nvPr>
        </p:nvSpPr>
        <p:spPr/>
        <p:txBody>
          <a:bodyPr/>
          <a:lstStyle/>
          <a:p>
            <a:pPr algn="ctr" eaLnBrk="1" hangingPunct="1">
              <a:buFont typeface="Arial" panose="020B0604020202020204" pitchFamily="34" charset="0"/>
              <a:buNone/>
            </a:pPr>
            <a:endParaRPr lang="en-US" altLang="en-US"/>
          </a:p>
          <a:p>
            <a:pPr algn="ctr" eaLnBrk="1" hangingPunct="1">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BATCH MEMBERS </a:t>
            </a:r>
          </a:p>
          <a:p>
            <a:pPr algn="ctr" eaLnBrk="1" hangingPunct="1">
              <a:buFont typeface="Arial" panose="020B0604020202020204" pitchFamily="34" charset="0"/>
              <a:buNone/>
            </a:pPr>
            <a:endParaRPr lang="en-US" altLang="en-US" sz="1800" b="1">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en-US" altLang="en-US" sz="1800" b="1">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en-US" altLang="en-US" sz="180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en-US" altLang="en-US" sz="180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en-US" altLang="en-US" sz="180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PROJECT GUIDE</a:t>
            </a:r>
          </a:p>
          <a:p>
            <a:pPr algn="ctr" eaLnBrk="1" hangingPunct="1">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K. Ragupathi</a:t>
            </a:r>
          </a:p>
          <a:p>
            <a:pPr algn="ctr"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Assistant Professor, Department of  ECE,</a:t>
            </a:r>
          </a:p>
          <a:p>
            <a:pPr algn="ctr"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Velammal Institute of Technology </a:t>
            </a:r>
          </a:p>
          <a:p>
            <a:pPr algn="ctr" eaLnBrk="1" hangingPunct="1">
              <a:buFont typeface="Arial" panose="020B0604020202020204" pitchFamily="34" charset="0"/>
              <a:buNone/>
            </a:pPr>
            <a:endParaRPr lang="en-US" altLang="en-US" sz="1800">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Date : 10</a:t>
            </a:r>
            <a:r>
              <a:rPr lang="en-US" altLang="en-US" sz="1800" baseline="30000">
                <a:latin typeface="Times New Roman" panose="02020603050405020304" pitchFamily="18" charset="0"/>
                <a:cs typeface="Times New Roman" panose="02020603050405020304" pitchFamily="18" charset="0"/>
              </a:rPr>
              <a:t>th</a:t>
            </a:r>
            <a:r>
              <a:rPr lang="en-US" altLang="en-US" sz="1800">
                <a:latin typeface="Times New Roman" panose="02020603050405020304" pitchFamily="18" charset="0"/>
                <a:cs typeface="Times New Roman" panose="02020603050405020304" pitchFamily="18" charset="0"/>
              </a:rPr>
              <a:t> MAY 2024</a:t>
            </a:r>
          </a:p>
        </p:txBody>
      </p:sp>
      <p:graphicFrame>
        <p:nvGraphicFramePr>
          <p:cNvPr id="4" name="Table 3">
            <a:extLst>
              <a:ext uri="{FF2B5EF4-FFF2-40B4-BE49-F238E27FC236}">
                <a16:creationId xmlns:a16="http://schemas.microsoft.com/office/drawing/2014/main" id="{21C53713-671D-9262-1C11-228246F5B185}"/>
              </a:ext>
            </a:extLst>
          </p:cNvPr>
          <p:cNvGraphicFramePr>
            <a:graphicFrameLocks noGrp="1"/>
          </p:cNvGraphicFramePr>
          <p:nvPr/>
        </p:nvGraphicFramePr>
        <p:xfrm>
          <a:off x="2171700" y="2590800"/>
          <a:ext cx="4800600" cy="1462536"/>
        </p:xfrm>
        <a:graphic>
          <a:graphicData uri="http://schemas.openxmlformats.org/drawingml/2006/table">
            <a:tbl>
              <a:tblPr firstRow="1" bandRow="1">
                <a:tableStyleId>{5940675A-B579-460E-94D1-54222C63F5DA}</a:tableStyleId>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tblGrid>
              <a:tr h="365522">
                <a:tc>
                  <a:txBody>
                    <a:bodyPr/>
                    <a:lstStyle/>
                    <a:p>
                      <a:pPr algn="l"/>
                      <a:r>
                        <a:rPr lang="en-US" sz="1800" b="0" dirty="0">
                          <a:latin typeface="Times New Roman" pitchFamily="18" charset="0"/>
                          <a:cs typeface="Times New Roman" pitchFamily="18" charset="0"/>
                        </a:rPr>
                        <a:t>NIVETHA N</a:t>
                      </a:r>
                    </a:p>
                  </a:txBody>
                  <a:tcPr marT="45657" marB="45657"/>
                </a:tc>
                <a:tc>
                  <a:txBody>
                    <a:bodyPr/>
                    <a:lstStyle/>
                    <a:p>
                      <a:pPr algn="ctr"/>
                      <a:r>
                        <a:rPr lang="en-US" sz="1800" b="0" dirty="0">
                          <a:latin typeface="Times New Roman" pitchFamily="18" charset="0"/>
                          <a:cs typeface="Times New Roman" pitchFamily="18" charset="0"/>
                        </a:rPr>
                        <a:t>(113320106029)</a:t>
                      </a:r>
                    </a:p>
                  </a:txBody>
                  <a:tcPr marT="45657" marB="45657"/>
                </a:tc>
                <a:extLst>
                  <a:ext uri="{0D108BD9-81ED-4DB2-BD59-A6C34878D82A}">
                    <a16:rowId xmlns:a16="http://schemas.microsoft.com/office/drawing/2014/main" val="10000"/>
                  </a:ext>
                </a:extLst>
              </a:tr>
              <a:tr h="365522">
                <a:tc>
                  <a:txBody>
                    <a:bodyPr/>
                    <a:lstStyle/>
                    <a:p>
                      <a:pPr algn="l"/>
                      <a:r>
                        <a:rPr lang="en-US" sz="1800" b="0" dirty="0">
                          <a:latin typeface="Times New Roman" pitchFamily="18" charset="0"/>
                          <a:cs typeface="Times New Roman" pitchFamily="18" charset="0"/>
                        </a:rPr>
                        <a:t>MEERA JASMIN J</a:t>
                      </a:r>
                    </a:p>
                  </a:txBody>
                  <a:tcPr marT="45657" marB="45657"/>
                </a:tc>
                <a:tc>
                  <a:txBody>
                    <a:bodyPr/>
                    <a:lstStyle/>
                    <a:p>
                      <a:pPr algn="ctr"/>
                      <a:r>
                        <a:rPr lang="en-US" sz="1800" b="0" dirty="0">
                          <a:latin typeface="Times New Roman" pitchFamily="18" charset="0"/>
                          <a:cs typeface="Times New Roman" pitchFamily="18" charset="0"/>
                        </a:rPr>
                        <a:t>(113320106025)</a:t>
                      </a:r>
                    </a:p>
                  </a:txBody>
                  <a:tcPr marT="45657" marB="45657"/>
                </a:tc>
                <a:extLst>
                  <a:ext uri="{0D108BD9-81ED-4DB2-BD59-A6C34878D82A}">
                    <a16:rowId xmlns:a16="http://schemas.microsoft.com/office/drawing/2014/main" val="10001"/>
                  </a:ext>
                </a:extLst>
              </a:tr>
              <a:tr h="365522">
                <a:tc>
                  <a:txBody>
                    <a:bodyPr/>
                    <a:lstStyle/>
                    <a:p>
                      <a:pPr algn="l"/>
                      <a:r>
                        <a:rPr lang="en-US" sz="1800" b="0" dirty="0">
                          <a:latin typeface="Times New Roman" pitchFamily="18" charset="0"/>
                          <a:cs typeface="Times New Roman" pitchFamily="18" charset="0"/>
                        </a:rPr>
                        <a:t>SANGAVI S</a:t>
                      </a:r>
                    </a:p>
                  </a:txBody>
                  <a:tcPr marT="45657" marB="45657"/>
                </a:tc>
                <a:tc>
                  <a:txBody>
                    <a:bodyPr/>
                    <a:lstStyle/>
                    <a:p>
                      <a:pPr algn="ctr"/>
                      <a:r>
                        <a:rPr lang="en-US" sz="1800" b="0" dirty="0">
                          <a:latin typeface="Times New Roman" pitchFamily="18" charset="0"/>
                          <a:cs typeface="Times New Roman" pitchFamily="18" charset="0"/>
                        </a:rPr>
                        <a:t>(113320106035)</a:t>
                      </a:r>
                    </a:p>
                  </a:txBody>
                  <a:tcPr marT="45657" marB="45657"/>
                </a:tc>
                <a:extLst>
                  <a:ext uri="{0D108BD9-81ED-4DB2-BD59-A6C34878D82A}">
                    <a16:rowId xmlns:a16="http://schemas.microsoft.com/office/drawing/2014/main" val="10002"/>
                  </a:ext>
                </a:extLst>
              </a:tr>
              <a:tr h="365522">
                <a:tc>
                  <a:txBody>
                    <a:bodyPr/>
                    <a:lstStyle/>
                    <a:p>
                      <a:pPr algn="l"/>
                      <a:r>
                        <a:rPr lang="en-US" sz="1800" b="0" dirty="0">
                          <a:latin typeface="Times New Roman" pitchFamily="18" charset="0"/>
                          <a:cs typeface="Times New Roman" pitchFamily="18" charset="0"/>
                        </a:rPr>
                        <a:t>SOWMIYA J</a:t>
                      </a:r>
                    </a:p>
                  </a:txBody>
                  <a:tcPr marT="45657" marB="45657"/>
                </a:tc>
                <a:tc>
                  <a:txBody>
                    <a:bodyPr/>
                    <a:lstStyle/>
                    <a:p>
                      <a:pPr algn="ctr"/>
                      <a:r>
                        <a:rPr lang="en-US" sz="1800" b="0" dirty="0">
                          <a:latin typeface="Times New Roman" pitchFamily="18" charset="0"/>
                          <a:cs typeface="Times New Roman" pitchFamily="18" charset="0"/>
                        </a:rPr>
                        <a:t>(113320106042)</a:t>
                      </a:r>
                    </a:p>
                  </a:txBody>
                  <a:tcPr marT="45657" marB="45657"/>
                </a:tc>
                <a:extLst>
                  <a:ext uri="{0D108BD9-81ED-4DB2-BD59-A6C34878D82A}">
                    <a16:rowId xmlns:a16="http://schemas.microsoft.com/office/drawing/2014/main" val="10003"/>
                  </a:ext>
                </a:extLst>
              </a:tr>
            </a:tbl>
          </a:graphicData>
        </a:graphic>
      </p:graphicFrame>
      <p:pic>
        <p:nvPicPr>
          <p:cNvPr id="2069" name="Picture 2">
            <a:extLst>
              <a:ext uri="{FF2B5EF4-FFF2-40B4-BE49-F238E27FC236}">
                <a16:creationId xmlns:a16="http://schemas.microsoft.com/office/drawing/2014/main" id="{9A28738C-DDD5-2862-837B-3E8289A1B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9667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53CB-0227-FB4E-7B9B-C707B644915D}"/>
              </a:ext>
            </a:extLst>
          </p:cNvPr>
          <p:cNvSpPr>
            <a:spLocks noGrp="1"/>
          </p:cNvSpPr>
          <p:nvPr>
            <p:ph type="title"/>
          </p:nvPr>
        </p:nvSpPr>
        <p:spPr>
          <a:xfrm>
            <a:off x="457200" y="0"/>
            <a:ext cx="8229600" cy="685800"/>
          </a:xfrm>
        </p:spPr>
        <p:txBody>
          <a:bodyPr rtlCol="0">
            <a:normAutofit/>
          </a:bodyPr>
          <a:lstStyle/>
          <a:p>
            <a:pPr eaLnBrk="1" fontAlgn="auto" hangingPunct="1">
              <a:spcAft>
                <a:spcPts val="0"/>
              </a:spcAft>
              <a:defRPr/>
            </a:pPr>
            <a:r>
              <a:rPr lang="en-US" sz="2800" b="1" dirty="0">
                <a:solidFill>
                  <a:schemeClr val="accent5">
                    <a:lumMod val="75000"/>
                  </a:schemeClr>
                </a:solidFill>
                <a:latin typeface="Times New Roman" pitchFamily="18" charset="0"/>
                <a:cs typeface="Times New Roman" pitchFamily="18" charset="0"/>
              </a:rPr>
              <a:t>EXISTING METHOD</a:t>
            </a:r>
            <a:endParaRPr lang="en-US" sz="2800" dirty="0">
              <a:solidFill>
                <a:schemeClr val="accent5">
                  <a:lumMod val="75000"/>
                </a:schemeClr>
              </a:solidFill>
            </a:endParaRPr>
          </a:p>
        </p:txBody>
      </p:sp>
      <p:sp>
        <p:nvSpPr>
          <p:cNvPr id="11267" name="Content Placeholder 2">
            <a:extLst>
              <a:ext uri="{FF2B5EF4-FFF2-40B4-BE49-F238E27FC236}">
                <a16:creationId xmlns:a16="http://schemas.microsoft.com/office/drawing/2014/main" id="{57675AA1-1249-340B-32CE-124565448952}"/>
              </a:ext>
            </a:extLst>
          </p:cNvPr>
          <p:cNvSpPr>
            <a:spLocks noGrp="1"/>
          </p:cNvSpPr>
          <p:nvPr>
            <p:ph idx="1"/>
          </p:nvPr>
        </p:nvSpPr>
        <p:spPr>
          <a:xfrm>
            <a:off x="304800" y="685800"/>
            <a:ext cx="8610600" cy="5943600"/>
          </a:xfrm>
        </p:spPr>
        <p:txBody>
          <a:bodyPr/>
          <a:lstStyle/>
          <a:p>
            <a:pPr algn="just" eaLnBrk="1" hangingPunct="1">
              <a:lnSpc>
                <a:spcPct val="150000"/>
              </a:lnSpc>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Different from conventional point to point and point to multipoint communications, cooperative communication allows multiple users or stations in a wireless network to coordinate their packet transmissions and share each other’s resources, thus achieving cooperative diversity or user cooperative diversity </a:t>
            </a:r>
          </a:p>
          <a:p>
            <a:pPr algn="just" eaLnBrk="1" hangingPunct="1">
              <a:lnSpc>
                <a:spcPct val="150000"/>
              </a:lnSpc>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At present a MAC protocol to provide Cooperative communication in distributed manner. In order to select the relay node among its neighbors, the proposed protocol employs a relay selection with relay collision avoidance and three way handshaking mechanism. The MAC performance metrics such as throughput, energy efficiency, and service delay are not considered in the analysis.</a:t>
            </a:r>
          </a:p>
          <a:p>
            <a:pPr algn="just" eaLnBrk="1" hangingPunct="1">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p:txBody>
      </p:sp>
      <p:pic>
        <p:nvPicPr>
          <p:cNvPr id="11268" name="Picture 2">
            <a:extLst>
              <a:ext uri="{FF2B5EF4-FFF2-40B4-BE49-F238E27FC236}">
                <a16:creationId xmlns:a16="http://schemas.microsoft.com/office/drawing/2014/main" id="{A1F82DAD-8B48-2D62-11C2-873FC0C3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41FA-610A-319A-F4F5-C06747A3E21D}"/>
              </a:ext>
            </a:extLst>
          </p:cNvPr>
          <p:cNvSpPr>
            <a:spLocks noGrp="1"/>
          </p:cNvSpPr>
          <p:nvPr>
            <p:ph type="title"/>
          </p:nvPr>
        </p:nvSpPr>
        <p:spPr>
          <a:xfrm>
            <a:off x="457200" y="0"/>
            <a:ext cx="8229600" cy="685800"/>
          </a:xfrm>
        </p:spPr>
        <p:txBody>
          <a:bodyPr rtlCol="0">
            <a:normAutofit/>
          </a:bodyPr>
          <a:lstStyle/>
          <a:p>
            <a:pPr eaLnBrk="1" fontAlgn="auto" hangingPunct="1">
              <a:spcAft>
                <a:spcPts val="0"/>
              </a:spcAft>
              <a:defRPr/>
            </a:pPr>
            <a:r>
              <a:rPr lang="en-US" sz="2800" b="1" dirty="0">
                <a:solidFill>
                  <a:schemeClr val="accent5">
                    <a:lumMod val="75000"/>
                  </a:schemeClr>
                </a:solidFill>
                <a:latin typeface="Times New Roman" pitchFamily="18" charset="0"/>
                <a:cs typeface="Times New Roman" pitchFamily="18" charset="0"/>
              </a:rPr>
              <a:t>EXISTING METHOD</a:t>
            </a:r>
            <a:endParaRPr lang="en-US" sz="2800" dirty="0">
              <a:solidFill>
                <a:schemeClr val="accent5">
                  <a:lumMod val="75000"/>
                </a:schemeClr>
              </a:solidFill>
            </a:endParaRPr>
          </a:p>
        </p:txBody>
      </p:sp>
      <p:sp>
        <p:nvSpPr>
          <p:cNvPr id="12291" name="Content Placeholder 2">
            <a:extLst>
              <a:ext uri="{FF2B5EF4-FFF2-40B4-BE49-F238E27FC236}">
                <a16:creationId xmlns:a16="http://schemas.microsoft.com/office/drawing/2014/main" id="{49EE1AC5-5E1D-D95A-1FCF-434751EECB57}"/>
              </a:ext>
            </a:extLst>
          </p:cNvPr>
          <p:cNvSpPr>
            <a:spLocks noGrp="1"/>
          </p:cNvSpPr>
          <p:nvPr>
            <p:ph idx="1"/>
          </p:nvPr>
        </p:nvSpPr>
        <p:spPr>
          <a:xfrm>
            <a:off x="304800" y="685800"/>
            <a:ext cx="8610600" cy="5943600"/>
          </a:xfrm>
        </p:spPr>
        <p:txBody>
          <a:bodyPr/>
          <a:lstStyle/>
          <a:p>
            <a:pPr algn="just" eaLnBrk="1" hangingPunct="1">
              <a:lnSpc>
                <a:spcPct val="150000"/>
              </a:lnSpc>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As NOMA facilitates multiple transmissions simultaneously, its inclusion in the 802.11ah brings forth the opportunity to utilize the spectrum efficiently, reduce the channel contention, and improve the scalability of IoT networks.</a:t>
            </a:r>
          </a:p>
          <a:p>
            <a:pPr algn="just" eaLnBrk="1" hangingPunct="1">
              <a:lnSpc>
                <a:spcPct val="150000"/>
              </a:lnSpc>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 A few works have been published to examine NOMA for WLANs. </a:t>
            </a:r>
          </a:p>
          <a:p>
            <a:pPr algn="just" eaLnBrk="1" hangingPunct="1">
              <a:lnSpc>
                <a:spcPct val="150000"/>
              </a:lnSpc>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The authors in  used NOMA and proposed a smart antennae based beam allocation system to improve the average user throughput by serving two users simultaneously. </a:t>
            </a:r>
          </a:p>
          <a:p>
            <a:pPr algn="just" eaLnBrk="1" hangingPunct="1">
              <a:lnSpc>
                <a:spcPct val="150000"/>
              </a:lnSpc>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Targeting the multi-channel ALOHA based WLANs, the authors in  proposed a NOMA aware MAC protocol to improve the uplink throughput and scalability by exploiting different transmission power levels based on the channel gains.</a:t>
            </a:r>
          </a:p>
        </p:txBody>
      </p:sp>
      <p:pic>
        <p:nvPicPr>
          <p:cNvPr id="12292" name="Picture 2">
            <a:extLst>
              <a:ext uri="{FF2B5EF4-FFF2-40B4-BE49-F238E27FC236}">
                <a16:creationId xmlns:a16="http://schemas.microsoft.com/office/drawing/2014/main" id="{4C5F236E-50FB-D24F-F446-B9F5997BB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FBB0-826E-0933-A2C6-64A33071E67E}"/>
              </a:ext>
            </a:extLst>
          </p:cNvPr>
          <p:cNvSpPr>
            <a:spLocks noGrp="1"/>
          </p:cNvSpPr>
          <p:nvPr>
            <p:ph type="title"/>
          </p:nvPr>
        </p:nvSpPr>
        <p:spPr/>
        <p:txBody>
          <a:bodyPr rtlCol="0">
            <a:normAutofit/>
          </a:bodyPr>
          <a:lstStyle/>
          <a:p>
            <a:pPr eaLnBrk="1" fontAlgn="auto" hangingPunct="1">
              <a:spcAft>
                <a:spcPts val="0"/>
              </a:spcAft>
              <a:defRPr/>
            </a:pPr>
            <a:r>
              <a:rPr lang="en-US" sz="2800" b="1" dirty="0">
                <a:solidFill>
                  <a:schemeClr val="accent5">
                    <a:lumMod val="75000"/>
                  </a:schemeClr>
                </a:solidFill>
                <a:latin typeface="Times New Roman" pitchFamily="18" charset="0"/>
                <a:cs typeface="Times New Roman" pitchFamily="18" charset="0"/>
              </a:rPr>
              <a:t>OBJECTIVE</a:t>
            </a:r>
            <a:endParaRPr lang="en-US" sz="2800" dirty="0">
              <a:solidFill>
                <a:schemeClr val="accent5">
                  <a:lumMod val="75000"/>
                </a:schemeClr>
              </a:solidFill>
            </a:endParaRPr>
          </a:p>
        </p:txBody>
      </p:sp>
      <p:sp>
        <p:nvSpPr>
          <p:cNvPr id="3" name="Content Placeholder 2">
            <a:extLst>
              <a:ext uri="{FF2B5EF4-FFF2-40B4-BE49-F238E27FC236}">
                <a16:creationId xmlns:a16="http://schemas.microsoft.com/office/drawing/2014/main" id="{C8479F00-C59A-6DAC-C6F1-C64947867374}"/>
              </a:ext>
            </a:extLst>
          </p:cNvPr>
          <p:cNvSpPr>
            <a:spLocks noGrp="1"/>
          </p:cNvSpPr>
          <p:nvPr>
            <p:ph idx="1"/>
          </p:nvPr>
        </p:nvSpPr>
        <p:spPr>
          <a:xfrm>
            <a:off x="457200" y="1295400"/>
            <a:ext cx="8229600" cy="4525963"/>
          </a:xfrm>
        </p:spPr>
        <p:txBody>
          <a:bodyPr rtlCol="0">
            <a:normAutofit lnSpcReduction="10000"/>
          </a:bodyPr>
          <a:lstStyle/>
          <a:p>
            <a:pPr algn="just">
              <a:lnSpc>
                <a:spcPct val="150000"/>
              </a:lnSpc>
              <a:spcBef>
                <a:spcPct val="0"/>
              </a:spcBef>
              <a:buFont typeface="Wingdings" panose="05000000000000000000" pitchFamily="2" charset="2"/>
              <a:buChar char="Ø"/>
              <a:tabLst>
                <a:tab pos="187325" algn="l"/>
              </a:tabLst>
              <a:defRPr/>
            </a:pPr>
            <a:r>
              <a:rPr lang="en-GB" sz="2000" dirty="0">
                <a:solidFill>
                  <a:schemeClr val="bg2">
                    <a:lumMod val="10000"/>
                  </a:schemeClr>
                </a:solidFill>
                <a:latin typeface="Times New Roman" panose="02020603050405020304" pitchFamily="18" charset="0"/>
                <a:cs typeface="Times New Roman" panose="02020603050405020304" pitchFamily="18" charset="0"/>
              </a:rPr>
              <a:t>Understanding Cooperative  </a:t>
            </a:r>
            <a:r>
              <a:rPr lang="en-GB" altLang="en-US" sz="20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NOMA  </a:t>
            </a:r>
            <a:r>
              <a:rPr lang="en-GB" sz="2000" dirty="0">
                <a:solidFill>
                  <a:schemeClr val="bg2">
                    <a:lumMod val="10000"/>
                  </a:schemeClr>
                </a:solidFill>
                <a:latin typeface="Times New Roman" panose="02020603050405020304" pitchFamily="18" charset="0"/>
                <a:cs typeface="Times New Roman" panose="02020603050405020304" pitchFamily="18" charset="0"/>
              </a:rPr>
              <a:t>Protocol for Wireless Local Area Networks.</a:t>
            </a:r>
            <a:endParaRPr lang="en-GB" altLang="en-US" sz="2000" dirty="0">
              <a:solidFill>
                <a:schemeClr val="bg2">
                  <a:lumMod val="10000"/>
                </a:schemeClr>
              </a:solidFill>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ct val="0"/>
              </a:spcBef>
              <a:buFont typeface="Wingdings" panose="05000000000000000000" pitchFamily="2" charset="2"/>
              <a:buChar char="Ø"/>
              <a:tabLst>
                <a:tab pos="187325" algn="l"/>
              </a:tabLst>
              <a:defRPr/>
            </a:pPr>
            <a:r>
              <a:rPr lang="en-GB" altLang="en-US" sz="20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To implement </a:t>
            </a:r>
            <a:r>
              <a:rPr lang="en-GB" sz="2000" dirty="0">
                <a:solidFill>
                  <a:schemeClr val="bg2">
                    <a:lumMod val="10000"/>
                  </a:schemeClr>
                </a:solidFill>
                <a:latin typeface="Times New Roman" panose="02020603050405020304" pitchFamily="18" charset="0"/>
                <a:cs typeface="Times New Roman" panose="02020603050405020304" pitchFamily="18" charset="0"/>
              </a:rPr>
              <a:t>Cooperative NOMA  Protocol for enhancing the performance </a:t>
            </a:r>
            <a:r>
              <a:rPr lang="en-IN" sz="2000" dirty="0">
                <a:solidFill>
                  <a:schemeClr val="bg2">
                    <a:lumMod val="10000"/>
                  </a:schemeClr>
                </a:solidFill>
                <a:latin typeface="Times New Roman" panose="02020603050405020304" pitchFamily="18" charset="0"/>
                <a:cs typeface="Times New Roman" panose="02020603050405020304" pitchFamily="18" charset="0"/>
              </a:rPr>
              <a:t>of IEEE802.11ah </a:t>
            </a:r>
            <a:r>
              <a:rPr lang="en-IN" sz="2000" dirty="0" err="1">
                <a:solidFill>
                  <a:schemeClr val="bg2">
                    <a:lumMod val="10000"/>
                  </a:schemeClr>
                </a:solidFill>
                <a:latin typeface="Times New Roman" panose="02020603050405020304" pitchFamily="18" charset="0"/>
                <a:cs typeface="Times New Roman" panose="02020603050405020304" pitchFamily="18" charset="0"/>
              </a:rPr>
              <a:t>IoT</a:t>
            </a:r>
            <a:r>
              <a:rPr lang="en-IN" sz="2000" dirty="0">
                <a:solidFill>
                  <a:schemeClr val="bg2">
                    <a:lumMod val="10000"/>
                  </a:schemeClr>
                </a:solidFill>
                <a:latin typeface="Times New Roman" panose="02020603050405020304" pitchFamily="18" charset="0"/>
                <a:cs typeface="Times New Roman" panose="02020603050405020304" pitchFamily="18" charset="0"/>
              </a:rPr>
              <a:t>  Networks  to attain  Throughput, Energy Efficiency ,Scalability , Delay. </a:t>
            </a:r>
          </a:p>
          <a:p>
            <a:pPr algn="just">
              <a:lnSpc>
                <a:spcPct val="150000"/>
              </a:lnSpc>
              <a:spcBef>
                <a:spcPct val="0"/>
              </a:spcBef>
              <a:buFont typeface="Wingdings" panose="05000000000000000000" pitchFamily="2" charset="2"/>
              <a:buChar char="Ø"/>
              <a:tabLst>
                <a:tab pos="187325" algn="l"/>
              </a:tabLst>
              <a:defRPr/>
            </a:pPr>
            <a:r>
              <a:rPr lang="en-GB" altLang="en-US" sz="20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To compare the performance of COOPERATIVE NOMA protocol with IEEE 802.11ah  </a:t>
            </a:r>
            <a:r>
              <a:rPr lang="en-GB" altLang="en-US" sz="2000" dirty="0" err="1">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IoT</a:t>
            </a:r>
            <a:r>
              <a:rPr lang="en-GB" altLang="en-US" sz="20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  Networks.</a:t>
            </a:r>
            <a:endParaRPr lang="en-IN" sz="2000" dirty="0">
              <a:solidFill>
                <a:schemeClr val="bg2">
                  <a:lumMod val="10000"/>
                </a:schemeClr>
              </a:solidFill>
              <a:latin typeface="Times New Roman" panose="02020603050405020304" pitchFamily="18" charset="0"/>
              <a:cs typeface="Times New Roman" panose="02020603050405020304" pitchFamily="18" charset="0"/>
            </a:endParaRPr>
          </a:p>
          <a:p>
            <a:pPr algn="just">
              <a:lnSpc>
                <a:spcPct val="150000"/>
              </a:lnSpc>
              <a:spcBef>
                <a:spcPct val="0"/>
              </a:spcBef>
              <a:buFont typeface="Wingdings" panose="05000000000000000000" pitchFamily="2" charset="2"/>
              <a:buChar char="Ø"/>
              <a:tabLst>
                <a:tab pos="187325" algn="l"/>
              </a:tabLst>
              <a:defRPr/>
            </a:pPr>
            <a:r>
              <a:rPr lang="en-GB" altLang="en-US" sz="2000"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Develop a scheme to implement Cooperative technique to previously implemented channel access mechanism for NOMA  based IEEE 802.11ah  and analyse its saturation throughput.</a:t>
            </a:r>
          </a:p>
          <a:p>
            <a:pPr marL="0" indent="0" eaLnBrk="1" fontAlgn="auto" hangingPunct="1">
              <a:spcAft>
                <a:spcPts val="0"/>
              </a:spcAft>
              <a:buFont typeface="Arial" panose="020B0604020202020204" pitchFamily="34" charset="0"/>
              <a:buNone/>
              <a:defRPr/>
            </a:pPr>
            <a:endParaRPr lang="en-US" dirty="0"/>
          </a:p>
        </p:txBody>
      </p:sp>
      <p:pic>
        <p:nvPicPr>
          <p:cNvPr id="13316" name="Picture 2">
            <a:extLst>
              <a:ext uri="{FF2B5EF4-FFF2-40B4-BE49-F238E27FC236}">
                <a16:creationId xmlns:a16="http://schemas.microsoft.com/office/drawing/2014/main" id="{23052757-4104-03A5-0C9A-E2164E602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1722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61551A1D-64FF-2485-5815-54E8435C6751}"/>
              </a:ext>
            </a:extLst>
          </p:cNvPr>
          <p:cNvSpPr>
            <a:spLocks noGrp="1"/>
          </p:cNvSpPr>
          <p:nvPr>
            <p:ph type="title"/>
          </p:nvPr>
        </p:nvSpPr>
        <p:spPr/>
        <p:txBody>
          <a:bodyPr/>
          <a:lstStyle/>
          <a:p>
            <a:pPr eaLnBrk="1" hangingPunct="1"/>
            <a:r>
              <a:rPr lang="en-US" altLang="en-US" sz="2800">
                <a:latin typeface="Times New Roman" panose="02020603050405020304" pitchFamily="18" charset="0"/>
                <a:cs typeface="Times New Roman" panose="02020603050405020304" pitchFamily="18" charset="0"/>
              </a:rPr>
              <a:t>COOPMAC PROTOCOL</a:t>
            </a:r>
          </a:p>
        </p:txBody>
      </p:sp>
      <p:sp>
        <p:nvSpPr>
          <p:cNvPr id="6" name="Content Placeholder 5">
            <a:extLst>
              <a:ext uri="{FF2B5EF4-FFF2-40B4-BE49-F238E27FC236}">
                <a16:creationId xmlns:a16="http://schemas.microsoft.com/office/drawing/2014/main" id="{46514BCA-4204-EDD7-9D5B-EDD2330AE3D5}"/>
              </a:ext>
            </a:extLst>
          </p:cNvPr>
          <p:cNvSpPr>
            <a:spLocks noGrp="1"/>
          </p:cNvSpPr>
          <p:nvPr>
            <p:ph idx="1"/>
          </p:nvPr>
        </p:nvSpPr>
        <p:spPr>
          <a:xfrm>
            <a:off x="457200" y="1447800"/>
            <a:ext cx="5105400" cy="4419600"/>
          </a:xfrm>
        </p:spPr>
        <p:txBody>
          <a:bodyPr rtlCol="0">
            <a:noAutofit/>
          </a:bodyPr>
          <a:lstStyle/>
          <a:p>
            <a:pPr algn="just" eaLnBrk="1" fontAlgn="auto" hangingPunct="1">
              <a:spcBef>
                <a:spcPts val="0"/>
              </a:spcBef>
              <a:spcAft>
                <a:spcPts val="0"/>
              </a:spcAft>
              <a:buClr>
                <a:srgbClr val="000000"/>
              </a:buClr>
              <a:buFont typeface="Arial" panose="020B0604020202020204" pitchFamily="34" charset="0"/>
              <a:buNone/>
              <a:defRPr/>
            </a:pPr>
            <a:r>
              <a:rPr lang="en-US" sz="2000" kern="0" dirty="0">
                <a:solidFill>
                  <a:srgbClr val="000000"/>
                </a:solidFill>
                <a:latin typeface="Times New Roman" pitchFamily="18" charset="0"/>
                <a:ea typeface="Arial" panose="020B0604020202020204"/>
                <a:cs typeface="Times New Roman" pitchFamily="18" charset="0"/>
                <a:sym typeface="+mn-ea"/>
              </a:rPr>
              <a:t>In the legacy 802.11 system, source station</a:t>
            </a:r>
          </a:p>
          <a:p>
            <a:pPr algn="just" eaLnBrk="1" fontAlgn="auto" hangingPunct="1">
              <a:spcBef>
                <a:spcPts val="0"/>
              </a:spcBef>
              <a:spcAft>
                <a:spcPts val="0"/>
              </a:spcAft>
              <a:buClr>
                <a:srgbClr val="000000"/>
              </a:buClr>
              <a:buFont typeface="Arial" panose="020B0604020202020204" pitchFamily="34" charset="0"/>
              <a:buNone/>
              <a:defRPr/>
            </a:pPr>
            <a:r>
              <a:rPr lang="en-US" sz="2000" kern="0" dirty="0">
                <a:solidFill>
                  <a:srgbClr val="000000"/>
                </a:solidFill>
                <a:latin typeface="Times New Roman" pitchFamily="18" charset="0"/>
                <a:ea typeface="Arial" panose="020B0604020202020204"/>
                <a:cs typeface="Times New Roman" pitchFamily="18" charset="0"/>
                <a:sym typeface="+mn-ea"/>
              </a:rPr>
              <a:t>transmits to the receiver directly and</a:t>
            </a:r>
          </a:p>
          <a:p>
            <a:pPr algn="just" eaLnBrk="1" fontAlgn="auto" hangingPunct="1">
              <a:spcBef>
                <a:spcPts val="0"/>
              </a:spcBef>
              <a:spcAft>
                <a:spcPts val="0"/>
              </a:spcAft>
              <a:buClr>
                <a:srgbClr val="000000"/>
              </a:buClr>
              <a:buFont typeface="Arial" panose="020B0604020202020204" pitchFamily="34" charset="0"/>
              <a:buNone/>
              <a:defRPr/>
            </a:pPr>
            <a:r>
              <a:rPr lang="en-US" sz="2000" kern="0" dirty="0">
                <a:solidFill>
                  <a:srgbClr val="000000"/>
                </a:solidFill>
                <a:latin typeface="Times New Roman" pitchFamily="18" charset="0"/>
                <a:ea typeface="Arial" panose="020B0604020202020204"/>
                <a:cs typeface="Times New Roman" pitchFamily="18" charset="0"/>
                <a:sym typeface="+mn-ea"/>
              </a:rPr>
              <a:t>Transmissions from the other stations will be</a:t>
            </a:r>
          </a:p>
          <a:p>
            <a:pPr algn="just" eaLnBrk="1" fontAlgn="auto" hangingPunct="1">
              <a:spcBef>
                <a:spcPts val="0"/>
              </a:spcBef>
              <a:spcAft>
                <a:spcPts val="0"/>
              </a:spcAft>
              <a:buClr>
                <a:srgbClr val="000000"/>
              </a:buClr>
              <a:buFont typeface="Arial" panose="020B0604020202020204" pitchFamily="34" charset="0"/>
              <a:buNone/>
              <a:defRPr/>
            </a:pPr>
            <a:r>
              <a:rPr lang="en-US" sz="2000" kern="0" dirty="0">
                <a:solidFill>
                  <a:srgbClr val="000000"/>
                </a:solidFill>
                <a:latin typeface="Times New Roman" pitchFamily="18" charset="0"/>
                <a:ea typeface="Arial" panose="020B0604020202020204"/>
                <a:cs typeface="Times New Roman" pitchFamily="18" charset="0"/>
                <a:sym typeface="+mn-ea"/>
              </a:rPr>
              <a:t>discarded.</a:t>
            </a:r>
          </a:p>
          <a:p>
            <a:pPr algn="just" eaLnBrk="1" fontAlgn="auto" hangingPunct="1">
              <a:spcBef>
                <a:spcPts val="0"/>
              </a:spcBef>
              <a:spcAft>
                <a:spcPts val="0"/>
              </a:spcAft>
              <a:buClr>
                <a:srgbClr val="000000"/>
              </a:buClr>
              <a:buFont typeface="Arial" panose="020B0604020202020204" pitchFamily="34" charset="0"/>
              <a:buNone/>
              <a:defRPr/>
            </a:pPr>
            <a:endParaRPr lang="en-US" sz="2000" kern="0" dirty="0">
              <a:solidFill>
                <a:srgbClr val="000000"/>
              </a:solidFill>
              <a:latin typeface="Times New Roman" pitchFamily="18" charset="0"/>
              <a:ea typeface="Arial" panose="020B0604020202020204"/>
              <a:cs typeface="Times New Roman" pitchFamily="18" charset="0"/>
              <a:sym typeface="+mn-ea"/>
            </a:endParaRPr>
          </a:p>
          <a:p>
            <a:pPr algn="just" eaLnBrk="1" fontAlgn="auto" hangingPunct="1">
              <a:spcBef>
                <a:spcPts val="0"/>
              </a:spcBef>
              <a:spcAft>
                <a:spcPts val="0"/>
              </a:spcAft>
              <a:buClr>
                <a:srgbClr val="000000"/>
              </a:buClr>
              <a:buFont typeface="Arial" panose="020B0604020202020204" pitchFamily="34" charset="0"/>
              <a:buNone/>
              <a:defRPr/>
            </a:pPr>
            <a:r>
              <a:rPr lang="en-US" sz="2000" kern="0" dirty="0">
                <a:solidFill>
                  <a:srgbClr val="000000"/>
                </a:solidFill>
                <a:latin typeface="Times New Roman" pitchFamily="18" charset="0"/>
                <a:ea typeface="Arial" panose="020B0604020202020204"/>
                <a:cs typeface="Times New Roman" pitchFamily="18" charset="0"/>
                <a:sym typeface="+mn-ea"/>
              </a:rPr>
              <a:t>However, we can achieve better performance if</a:t>
            </a:r>
          </a:p>
          <a:p>
            <a:pPr algn="just" eaLnBrk="1" fontAlgn="auto" hangingPunct="1">
              <a:spcBef>
                <a:spcPts val="0"/>
              </a:spcBef>
              <a:spcAft>
                <a:spcPts val="0"/>
              </a:spcAft>
              <a:buClr>
                <a:srgbClr val="000000"/>
              </a:buClr>
              <a:buFont typeface="Arial" panose="020B0604020202020204" pitchFamily="34" charset="0"/>
              <a:buNone/>
              <a:defRPr/>
            </a:pPr>
            <a:r>
              <a:rPr lang="en-US" sz="2000" kern="0" dirty="0">
                <a:solidFill>
                  <a:srgbClr val="000000"/>
                </a:solidFill>
                <a:latin typeface="Times New Roman" pitchFamily="18" charset="0"/>
                <a:ea typeface="Arial" panose="020B0604020202020204"/>
                <a:cs typeface="Times New Roman" pitchFamily="18" charset="0"/>
                <a:sym typeface="+mn-ea"/>
              </a:rPr>
              <a:t>user cooperation is allowed.</a:t>
            </a:r>
            <a:endParaRPr lang="en-US" sz="2000" kern="0" dirty="0">
              <a:solidFill>
                <a:srgbClr val="000000"/>
              </a:solidFill>
              <a:latin typeface="Times New Roman" pitchFamily="18" charset="0"/>
              <a:ea typeface="Arial" panose="020B0604020202020204"/>
              <a:cs typeface="Times New Roman" pitchFamily="18" charset="0"/>
              <a:sym typeface="Arial" panose="020B0604020202020204"/>
            </a:endParaRPr>
          </a:p>
          <a:p>
            <a:pPr eaLnBrk="1" fontAlgn="auto" hangingPunct="1">
              <a:spcBef>
                <a:spcPts val="0"/>
              </a:spcBef>
              <a:spcAft>
                <a:spcPts val="0"/>
              </a:spcAft>
              <a:buClr>
                <a:srgbClr val="000000"/>
              </a:buClr>
              <a:buFont typeface="Arial" panose="020B0604020202020204" pitchFamily="34" charset="0"/>
              <a:buNone/>
              <a:defRPr/>
            </a:pPr>
            <a:endParaRPr lang="en-US" sz="2000" kern="0" dirty="0">
              <a:solidFill>
                <a:srgbClr val="000000"/>
              </a:solidFill>
              <a:latin typeface="Times New Roman" pitchFamily="18" charset="0"/>
              <a:ea typeface="Arial" panose="020B0604020202020204"/>
              <a:cs typeface="Times New Roman" pitchFamily="18" charset="0"/>
              <a:sym typeface="Arial" panose="020B0604020202020204"/>
            </a:endParaRPr>
          </a:p>
          <a:p>
            <a:pPr eaLnBrk="1" fontAlgn="auto" hangingPunct="1">
              <a:spcBef>
                <a:spcPts val="0"/>
              </a:spcBef>
              <a:spcAft>
                <a:spcPts val="0"/>
              </a:spcAft>
              <a:buClr>
                <a:srgbClr val="000000"/>
              </a:buClr>
              <a:buFont typeface="Arial" panose="020B0604020202020204" pitchFamily="34" charset="0"/>
              <a:buNone/>
              <a:defRPr/>
            </a:pPr>
            <a:r>
              <a:rPr lang="en-US" sz="2000" b="1" kern="0" dirty="0">
                <a:solidFill>
                  <a:schemeClr val="accent6">
                    <a:lumMod val="75000"/>
                  </a:schemeClr>
                </a:solidFill>
                <a:latin typeface="Times New Roman" pitchFamily="18" charset="0"/>
                <a:ea typeface="Arial" panose="020B0604020202020204"/>
                <a:cs typeface="Times New Roman" pitchFamily="18" charset="0"/>
                <a:sym typeface="+mn-ea"/>
              </a:rPr>
              <a:t>Protocol features:</a:t>
            </a:r>
            <a:endParaRPr lang="en-US" sz="2000" b="1" kern="0" dirty="0">
              <a:solidFill>
                <a:schemeClr val="accent6">
                  <a:lumMod val="75000"/>
                </a:schemeClr>
              </a:solidFill>
              <a:latin typeface="Times New Roman" pitchFamily="18" charset="0"/>
              <a:ea typeface="Arial" panose="020B0604020202020204"/>
              <a:cs typeface="Times New Roman" pitchFamily="18" charset="0"/>
              <a:sym typeface="Arial" panose="020B0604020202020204"/>
            </a:endParaRPr>
          </a:p>
          <a:p>
            <a:pPr marL="285750" indent="-285750" eaLnBrk="1" fontAlgn="auto" hangingPunct="1">
              <a:spcBef>
                <a:spcPts val="0"/>
              </a:spcBef>
              <a:spcAft>
                <a:spcPts val="0"/>
              </a:spcAft>
              <a:buClr>
                <a:srgbClr val="000000"/>
              </a:buClr>
              <a:defRPr/>
            </a:pPr>
            <a:r>
              <a:rPr lang="en-US" sz="2000" kern="0" dirty="0">
                <a:solidFill>
                  <a:srgbClr val="000000"/>
                </a:solidFill>
                <a:latin typeface="Times New Roman" pitchFamily="18" charset="0"/>
                <a:ea typeface="Arial" panose="020B0604020202020204"/>
                <a:cs typeface="Times New Roman" pitchFamily="18" charset="0"/>
                <a:sym typeface="+mn-ea"/>
              </a:rPr>
              <a:t>Backward compatible.(Both uplink and downlink)</a:t>
            </a:r>
            <a:endParaRPr lang="en-US" sz="2000" kern="0" dirty="0">
              <a:solidFill>
                <a:srgbClr val="000000"/>
              </a:solidFill>
              <a:latin typeface="Times New Roman" pitchFamily="18" charset="0"/>
              <a:ea typeface="Arial" panose="020B0604020202020204"/>
              <a:cs typeface="Times New Roman" pitchFamily="18" charset="0"/>
              <a:sym typeface="Arial" panose="020B0604020202020204"/>
            </a:endParaRPr>
          </a:p>
          <a:p>
            <a:pPr marL="285750" indent="-285750" eaLnBrk="1" fontAlgn="auto" hangingPunct="1">
              <a:spcBef>
                <a:spcPts val="0"/>
              </a:spcBef>
              <a:spcAft>
                <a:spcPts val="0"/>
              </a:spcAft>
              <a:buClr>
                <a:srgbClr val="000000"/>
              </a:buClr>
              <a:defRPr/>
            </a:pPr>
            <a:r>
              <a:rPr lang="en-US" sz="2000" kern="0" dirty="0">
                <a:solidFill>
                  <a:srgbClr val="000000"/>
                </a:solidFill>
                <a:latin typeface="Times New Roman" pitchFamily="18" charset="0"/>
                <a:ea typeface="Arial" panose="020B0604020202020204"/>
                <a:cs typeface="Times New Roman" pitchFamily="18" charset="0"/>
                <a:sym typeface="+mn-ea"/>
              </a:rPr>
              <a:t>Improve the throughput and delay performance of the legacy 802.11 network.</a:t>
            </a:r>
            <a:endParaRPr lang="en-US" sz="2000" kern="0" dirty="0">
              <a:solidFill>
                <a:srgbClr val="000000"/>
              </a:solidFill>
              <a:latin typeface="Times New Roman" pitchFamily="18" charset="0"/>
              <a:ea typeface="Arial" panose="020B0604020202020204"/>
              <a:cs typeface="Times New Roman" pitchFamily="18" charset="0"/>
              <a:sym typeface="Arial" panose="020B0604020202020204"/>
            </a:endParaRPr>
          </a:p>
        </p:txBody>
      </p:sp>
      <p:pic>
        <p:nvPicPr>
          <p:cNvPr id="14340" name="Picture 8">
            <a:extLst>
              <a:ext uri="{FF2B5EF4-FFF2-40B4-BE49-F238E27FC236}">
                <a16:creationId xmlns:a16="http://schemas.microsoft.com/office/drawing/2014/main" id="{AEB73F76-0807-D43F-20A8-F3C2B66C30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057400"/>
            <a:ext cx="3309938"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id="{F51A7CB6-4F18-55CD-4E41-3C1FA1480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6F849486-41E3-337F-E06B-0AA8AC3BA20B}"/>
              </a:ext>
            </a:extLst>
          </p:cNvPr>
          <p:cNvSpPr/>
          <p:nvPr/>
        </p:nvSpPr>
        <p:spPr>
          <a:xfrm>
            <a:off x="5267325" y="5257800"/>
            <a:ext cx="3876675" cy="369888"/>
          </a:xfrm>
          <a:prstGeom prst="rect">
            <a:avLst/>
          </a:prstGeom>
        </p:spPr>
        <p:txBody>
          <a:bodyPr wrap="none">
            <a:spAutoFit/>
          </a:bodyPr>
          <a:lstStyle/>
          <a:p>
            <a:pPr eaLnBrk="1" fontAlgn="auto" hangingPunct="1">
              <a:spcBef>
                <a:spcPts val="0"/>
              </a:spcBef>
              <a:spcAft>
                <a:spcPts val="0"/>
              </a:spcAft>
              <a:buClr>
                <a:srgbClr val="000000"/>
              </a:buClr>
              <a:defRPr/>
            </a:pPr>
            <a:r>
              <a:rPr lang="en-US" b="1" kern="0" dirty="0">
                <a:solidFill>
                  <a:schemeClr val="tx2">
                    <a:lumMod val="10000"/>
                  </a:schemeClr>
                </a:solidFill>
                <a:latin typeface="Bookman Old Style" panose="02050604050505020204" pitchFamily="18" charset="0"/>
                <a:ea typeface="Arial" panose="020B0604020202020204"/>
                <a:cs typeface="Bookman Old Style" panose="02050604050505020204" pitchFamily="18" charset="0"/>
                <a:sym typeface="+mn-ea"/>
              </a:rPr>
              <a:t>Fig.1: </a:t>
            </a:r>
            <a:r>
              <a:rPr lang="en-US" kern="0" dirty="0">
                <a:solidFill>
                  <a:schemeClr val="tx2">
                    <a:lumMod val="10000"/>
                  </a:schemeClr>
                </a:solidFill>
                <a:latin typeface="Bookman Old Style" panose="02050604050505020204" pitchFamily="18" charset="0"/>
                <a:ea typeface="Arial" panose="020B0604020202020204"/>
                <a:cs typeface="Bookman Old Style" panose="02050604050505020204" pitchFamily="18" charset="0"/>
                <a:sym typeface="+mn-ea"/>
              </a:rPr>
              <a:t>Cooperative Transmission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81EF3-F371-066A-77DC-1727CD24C61A}"/>
              </a:ext>
            </a:extLst>
          </p:cNvPr>
          <p:cNvSpPr>
            <a:spLocks noGrp="1"/>
          </p:cNvSpPr>
          <p:nvPr>
            <p:ph idx="1"/>
          </p:nvPr>
        </p:nvSpPr>
        <p:spPr>
          <a:xfrm>
            <a:off x="457200" y="381000"/>
            <a:ext cx="8229600" cy="5791200"/>
          </a:xfrm>
        </p:spPr>
        <p:txBody>
          <a:bodyPr rtlCol="0">
            <a:normAutofit fontScale="25000" lnSpcReduction="20000"/>
          </a:bodyPr>
          <a:lstStyle/>
          <a:p>
            <a:pPr eaLnBrk="1" fontAlgn="auto" hangingPunct="1">
              <a:lnSpc>
                <a:spcPct val="120000"/>
              </a:lnSpc>
              <a:spcAft>
                <a:spcPts val="0"/>
              </a:spcAft>
              <a:buFont typeface="Wingdings" pitchFamily="2" charset="2"/>
              <a:buChar char="Ø"/>
              <a:defRPr/>
            </a:pPr>
            <a:endParaRPr lang="en-US" sz="8000" dirty="0">
              <a:latin typeface="Times New Roman" panose="02020603050405020304" pitchFamily="18" charset="0"/>
              <a:cs typeface="Times New Roman" panose="02020603050405020304" pitchFamily="18" charset="0"/>
            </a:endParaRPr>
          </a:p>
          <a:p>
            <a:pPr eaLnBrk="1" fontAlgn="auto" hangingPunct="1">
              <a:lnSpc>
                <a:spcPct val="120000"/>
              </a:lnSpc>
              <a:spcAft>
                <a:spcPts val="0"/>
              </a:spcAft>
              <a:buFont typeface="Wingdings" pitchFamily="2" charset="2"/>
              <a:buChar char="Ø"/>
              <a:defRPr/>
            </a:pPr>
            <a:r>
              <a:rPr lang="en-US" sz="8000" dirty="0">
                <a:latin typeface="Times New Roman" panose="02020603050405020304" pitchFamily="18" charset="0"/>
                <a:cs typeface="Times New Roman" panose="02020603050405020304" pitchFamily="18" charset="0"/>
              </a:rPr>
              <a:t>In the legacy 802.11 system, source station transmits to the receiver directly and transmissions from the other stations will be discarded. However, we can achieve better performance if user cooperation is allowed.</a:t>
            </a:r>
          </a:p>
          <a:p>
            <a:pPr algn="just" eaLnBrk="1" fontAlgn="auto" hangingPunct="1">
              <a:lnSpc>
                <a:spcPct val="120000"/>
              </a:lnSpc>
              <a:spcAft>
                <a:spcPts val="0"/>
              </a:spcAft>
              <a:buFont typeface="Wingdings" pitchFamily="2" charset="2"/>
              <a:buChar char="Ø"/>
              <a:defRPr/>
            </a:pPr>
            <a:r>
              <a:rPr lang="en-US" sz="8000" dirty="0">
                <a:solidFill>
                  <a:schemeClr val="tx2">
                    <a:lumMod val="10000"/>
                  </a:schemeClr>
                </a:solidFill>
                <a:latin typeface="Times New Roman" panose="02020603050405020304" pitchFamily="18" charset="0"/>
                <a:cs typeface="Times New Roman" panose="02020603050405020304" pitchFamily="18" charset="0"/>
              </a:rPr>
              <a:t>The basic idea is to allow nodes to choose a transmission scheme (direct or relayed) and a data rate based upon real-time link measurements.</a:t>
            </a:r>
          </a:p>
          <a:p>
            <a:pPr algn="just" eaLnBrk="1" fontAlgn="auto" hangingPunct="1">
              <a:lnSpc>
                <a:spcPct val="120000"/>
              </a:lnSpc>
              <a:spcAft>
                <a:spcPts val="0"/>
              </a:spcAft>
              <a:buFont typeface="Wingdings" pitchFamily="2" charset="2"/>
              <a:buChar char="Ø"/>
              <a:defRPr/>
            </a:pPr>
            <a:r>
              <a:rPr lang="en-US" sz="8000" dirty="0">
                <a:solidFill>
                  <a:schemeClr val="tx2">
                    <a:lumMod val="10000"/>
                  </a:schemeClr>
                </a:solidFill>
                <a:latin typeface="Times New Roman" panose="02020603050405020304" pitchFamily="18" charset="0"/>
                <a:cs typeface="Times New Roman" panose="02020603050405020304" pitchFamily="18" charset="0"/>
              </a:rPr>
              <a:t>Once a source node S has a data packet to transmit, it sends an RTS (Request-To-Send) frame to the destination node D. When D receives the RTS frame it chooses the transmission scheme (direct, relayed) based on the SNR (Signal to Interference and Noise Ratio) value measured from the RTS frame signal. </a:t>
            </a:r>
          </a:p>
          <a:p>
            <a:pPr algn="just" eaLnBrk="1" fontAlgn="auto" hangingPunct="1">
              <a:lnSpc>
                <a:spcPct val="120000"/>
              </a:lnSpc>
              <a:spcAft>
                <a:spcPts val="0"/>
              </a:spcAft>
              <a:buFont typeface="Wingdings" pitchFamily="2" charset="2"/>
              <a:buChar char="Ø"/>
              <a:defRPr/>
            </a:pPr>
            <a:r>
              <a:rPr lang="en-US" sz="8000" dirty="0">
                <a:solidFill>
                  <a:schemeClr val="tx2">
                    <a:lumMod val="10000"/>
                  </a:schemeClr>
                </a:solidFill>
                <a:latin typeface="Times New Roman" panose="02020603050405020304" pitchFamily="18" charset="0"/>
                <a:cs typeface="Times New Roman" panose="02020603050405020304" pitchFamily="18" charset="0"/>
              </a:rPr>
              <a:t>D compares this SNR value with a predefined SNR threshold, denoted by </a:t>
            </a:r>
            <a:r>
              <a:rPr lang="en-US" sz="8000" dirty="0" err="1">
                <a:solidFill>
                  <a:schemeClr val="tx2">
                    <a:lumMod val="10000"/>
                  </a:schemeClr>
                </a:solidFill>
                <a:latin typeface="Times New Roman" panose="02020603050405020304" pitchFamily="18" charset="0"/>
                <a:cs typeface="Times New Roman" panose="02020603050405020304" pitchFamily="18" charset="0"/>
              </a:rPr>
              <a:t>SNRcoop</a:t>
            </a:r>
            <a:r>
              <a:rPr lang="en-US" sz="8000" dirty="0">
                <a:solidFill>
                  <a:schemeClr val="tx2">
                    <a:lumMod val="10000"/>
                  </a:schemeClr>
                </a:solidFill>
                <a:latin typeface="Times New Roman" panose="02020603050405020304" pitchFamily="18" charset="0"/>
                <a:cs typeface="Times New Roman" panose="02020603050405020304" pitchFamily="18" charset="0"/>
              </a:rPr>
              <a:t>. </a:t>
            </a:r>
          </a:p>
          <a:p>
            <a:pPr algn="just" eaLnBrk="1" fontAlgn="auto" hangingPunct="1">
              <a:lnSpc>
                <a:spcPct val="120000"/>
              </a:lnSpc>
              <a:spcAft>
                <a:spcPts val="0"/>
              </a:spcAft>
              <a:buFont typeface="Wingdings" pitchFamily="2" charset="2"/>
              <a:buChar char="Ø"/>
              <a:defRPr/>
            </a:pPr>
            <a:r>
              <a:rPr lang="en-US" sz="8000" dirty="0">
                <a:solidFill>
                  <a:schemeClr val="tx2">
                    <a:lumMod val="10000"/>
                  </a:schemeClr>
                </a:solidFill>
                <a:latin typeface="Times New Roman" panose="02020603050405020304" pitchFamily="18" charset="0"/>
                <a:cs typeface="Times New Roman" panose="02020603050405020304" pitchFamily="18" charset="0"/>
              </a:rPr>
              <a:t>when the SNR value is greater than </a:t>
            </a:r>
            <a:r>
              <a:rPr lang="en-US" sz="8000" dirty="0" err="1">
                <a:solidFill>
                  <a:schemeClr val="tx2">
                    <a:lumMod val="10000"/>
                  </a:schemeClr>
                </a:solidFill>
                <a:latin typeface="Times New Roman" panose="02020603050405020304" pitchFamily="18" charset="0"/>
                <a:cs typeface="Times New Roman" panose="02020603050405020304" pitchFamily="18" charset="0"/>
              </a:rPr>
              <a:t>SNRcoop</a:t>
            </a:r>
            <a:r>
              <a:rPr lang="en-US" sz="8000" dirty="0">
                <a:solidFill>
                  <a:schemeClr val="tx2">
                    <a:lumMod val="10000"/>
                  </a:schemeClr>
                </a:solidFill>
                <a:latin typeface="Times New Roman" panose="02020603050405020304" pitchFamily="18" charset="0"/>
                <a:cs typeface="Times New Roman" panose="02020603050405020304" pitchFamily="18" charset="0"/>
              </a:rPr>
              <a:t>, a direct transmission is implemented, if not rely transmission is implemented.</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A2CF-FE01-79C7-1BF0-0B9112174BB1}"/>
              </a:ext>
            </a:extLst>
          </p:cNvPr>
          <p:cNvSpPr>
            <a:spLocks noGrp="1"/>
          </p:cNvSpPr>
          <p:nvPr>
            <p:ph type="title"/>
          </p:nvPr>
        </p:nvSpPr>
        <p:spPr>
          <a:xfrm>
            <a:off x="457200" y="274638"/>
            <a:ext cx="8229600" cy="639762"/>
          </a:xfrm>
        </p:spPr>
        <p:txBody>
          <a:bodyPr rtlCol="0">
            <a:normAutofit fontScale="90000"/>
          </a:bodyPr>
          <a:lstStyle/>
          <a:p>
            <a:pPr eaLnBrk="1" fontAlgn="auto" hangingPunct="1">
              <a:spcAft>
                <a:spcPts val="0"/>
              </a:spcAft>
              <a:defRPr/>
            </a:pPr>
            <a:br>
              <a:rPr lang="en-US" sz="3100" dirty="0">
                <a:solidFill>
                  <a:schemeClr val="tx2">
                    <a:lumMod val="10000"/>
                  </a:schemeClr>
                </a:solidFill>
                <a:latin typeface="Times New Roman" panose="02020603050405020304" pitchFamily="18" charset="0"/>
                <a:cs typeface="Times New Roman" panose="02020603050405020304" pitchFamily="18" charset="0"/>
              </a:rPr>
            </a:br>
            <a:r>
              <a:rPr lang="en-US" sz="3100" dirty="0">
                <a:solidFill>
                  <a:schemeClr val="tx2">
                    <a:lumMod val="10000"/>
                  </a:schemeClr>
                </a:solidFill>
                <a:latin typeface="Times New Roman" panose="02020603050405020304" pitchFamily="18" charset="0"/>
                <a:cs typeface="Times New Roman" panose="02020603050405020304" pitchFamily="18" charset="0"/>
              </a:rPr>
              <a:t>RELAY DISTRIBUTION</a:t>
            </a:r>
            <a:br>
              <a:rPr lang="en-US" dirty="0">
                <a:solidFill>
                  <a:schemeClr val="tx2">
                    <a:lumMod val="10000"/>
                  </a:schemeClr>
                </a:solidFill>
                <a:latin typeface="Times New Roman" panose="02020603050405020304" pitchFamily="18" charset="0"/>
                <a:cs typeface="Times New Roman" panose="02020603050405020304" pitchFamily="18" charset="0"/>
              </a:rPr>
            </a:br>
            <a:endParaRPr lang="en-US" dirty="0"/>
          </a:p>
        </p:txBody>
      </p:sp>
      <p:sp>
        <p:nvSpPr>
          <p:cNvPr id="16387" name="Content Placeholder 4">
            <a:extLst>
              <a:ext uri="{FF2B5EF4-FFF2-40B4-BE49-F238E27FC236}">
                <a16:creationId xmlns:a16="http://schemas.microsoft.com/office/drawing/2014/main" id="{EC2720FD-83C2-FC1E-24CB-BD1BECB23D58}"/>
              </a:ext>
            </a:extLst>
          </p:cNvPr>
          <p:cNvSpPr>
            <a:spLocks noGrp="1"/>
          </p:cNvSpPr>
          <p:nvPr>
            <p:ph idx="1"/>
          </p:nvPr>
        </p:nvSpPr>
        <p:spPr>
          <a:xfrm>
            <a:off x="457200" y="914400"/>
            <a:ext cx="8229600" cy="5211763"/>
          </a:xfrm>
        </p:spPr>
        <p:txBody>
          <a:bodyPr/>
          <a:lstStyle/>
          <a:p>
            <a:pPr eaLnBrk="1" hangingPunct="1"/>
            <a:r>
              <a:rPr lang="en-US" altLang="en-US" sz="2000">
                <a:latin typeface="Times New Roman" panose="02020603050405020304" pitchFamily="18" charset="0"/>
                <a:cs typeface="Times New Roman" panose="02020603050405020304" pitchFamily="18" charset="0"/>
              </a:rPr>
              <a:t>Consider a one cell (BSS) wireless local area network (WLAN) consisting of an access point (AP) and N nodes. The nodes are uniformly distributed in the coverage area. The network supports different data rates, denoted by R</a:t>
            </a:r>
            <a:r>
              <a:rPr lang="en-US" altLang="en-US" sz="2000" baseline="-25000">
                <a:latin typeface="Times New Roman" panose="02020603050405020304" pitchFamily="18" charset="0"/>
                <a:cs typeface="Times New Roman" panose="02020603050405020304" pitchFamily="18" charset="0"/>
              </a:rPr>
              <a:t>m</a:t>
            </a:r>
            <a:r>
              <a:rPr lang="en-US" altLang="en-US" sz="2000">
                <a:latin typeface="Times New Roman" panose="02020603050405020304" pitchFamily="18" charset="0"/>
                <a:cs typeface="Times New Roman" panose="02020603050405020304" pitchFamily="18" charset="0"/>
              </a:rPr>
              <a:t>, where R</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&gt; R</a:t>
            </a:r>
            <a:r>
              <a:rPr lang="en-US" altLang="en-US" sz="2000" baseline="-25000">
                <a:latin typeface="Times New Roman" panose="02020603050405020304" pitchFamily="18" charset="0"/>
                <a:cs typeface="Times New Roman" panose="02020603050405020304" pitchFamily="18" charset="0"/>
              </a:rPr>
              <a:t>2</a:t>
            </a:r>
            <a:r>
              <a:rPr lang="en-US" altLang="en-US" sz="2000">
                <a:latin typeface="Times New Roman" panose="02020603050405020304" pitchFamily="18" charset="0"/>
                <a:cs typeface="Times New Roman" panose="02020603050405020304" pitchFamily="18" charset="0"/>
              </a:rPr>
              <a:t> &gt; R</a:t>
            </a:r>
            <a:r>
              <a:rPr lang="en-US" altLang="en-US" sz="2000" baseline="-25000">
                <a:latin typeface="Times New Roman" panose="02020603050405020304" pitchFamily="18" charset="0"/>
                <a:cs typeface="Times New Roman" panose="02020603050405020304" pitchFamily="18" charset="0"/>
              </a:rPr>
              <a:t>3</a:t>
            </a:r>
            <a:r>
              <a:rPr lang="en-US" altLang="en-US" sz="2000">
                <a:latin typeface="Times New Roman" panose="02020603050405020304" pitchFamily="18" charset="0"/>
                <a:cs typeface="Times New Roman" panose="02020603050405020304" pitchFamily="18" charset="0"/>
              </a:rPr>
              <a:t> &gt; ... . and the maximum transmission radius of a node at data rate R</a:t>
            </a:r>
            <a:r>
              <a:rPr lang="en-US" altLang="en-US" sz="2000" baseline="-25000">
                <a:latin typeface="Times New Roman" panose="02020603050405020304" pitchFamily="18" charset="0"/>
                <a:cs typeface="Times New Roman" panose="02020603050405020304" pitchFamily="18" charset="0"/>
              </a:rPr>
              <a:t>m</a:t>
            </a:r>
            <a:r>
              <a:rPr lang="en-US" altLang="en-US" sz="2000">
                <a:latin typeface="Times New Roman" panose="02020603050405020304" pitchFamily="18" charset="0"/>
                <a:cs typeface="Times New Roman" panose="02020603050405020304" pitchFamily="18" charset="0"/>
              </a:rPr>
              <a:t>  is r</a:t>
            </a:r>
            <a:r>
              <a:rPr lang="en-US" altLang="en-US" sz="2000" baseline="-25000">
                <a:latin typeface="Times New Roman" panose="02020603050405020304" pitchFamily="18" charset="0"/>
                <a:cs typeface="Times New Roman" panose="02020603050405020304" pitchFamily="18" charset="0"/>
              </a:rPr>
              <a:t>m</a:t>
            </a:r>
            <a:r>
              <a:rPr lang="en-US" altLang="en-US" sz="2000">
                <a:latin typeface="Times New Roman" panose="02020603050405020304" pitchFamily="18" charset="0"/>
                <a:cs typeface="Times New Roman" panose="02020603050405020304" pitchFamily="18" charset="0"/>
              </a:rPr>
              <a:t>, where r</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&lt; r</a:t>
            </a:r>
            <a:r>
              <a:rPr lang="en-US" altLang="en-US" sz="2000" baseline="-25000">
                <a:latin typeface="Times New Roman" panose="02020603050405020304" pitchFamily="18" charset="0"/>
                <a:cs typeface="Times New Roman" panose="02020603050405020304" pitchFamily="18" charset="0"/>
              </a:rPr>
              <a:t>2</a:t>
            </a:r>
            <a:r>
              <a:rPr lang="en-US" altLang="en-US" sz="2000">
                <a:latin typeface="Times New Roman" panose="02020603050405020304" pitchFamily="18" charset="0"/>
                <a:cs typeface="Times New Roman" panose="02020603050405020304" pitchFamily="18" charset="0"/>
              </a:rPr>
              <a:t> &lt; r</a:t>
            </a:r>
            <a:r>
              <a:rPr lang="en-US" altLang="en-US" sz="2000" baseline="-25000">
                <a:latin typeface="Times New Roman" panose="02020603050405020304" pitchFamily="18" charset="0"/>
                <a:cs typeface="Times New Roman" panose="02020603050405020304" pitchFamily="18" charset="0"/>
              </a:rPr>
              <a:t>3</a:t>
            </a:r>
            <a:r>
              <a:rPr lang="en-US" altLang="en-US" sz="2000">
                <a:latin typeface="Times New Roman" panose="02020603050405020304" pitchFamily="18" charset="0"/>
                <a:cs typeface="Times New Roman" panose="02020603050405020304" pitchFamily="18" charset="0"/>
              </a:rPr>
              <a:t> &lt; ...</a:t>
            </a:r>
          </a:p>
          <a:p>
            <a:pPr eaLnBrk="1" hangingPunct="1"/>
            <a:r>
              <a:rPr lang="en-US" altLang="en-US" sz="2000">
                <a:latin typeface="Times New Roman" panose="02020603050405020304" pitchFamily="18" charset="0"/>
                <a:cs typeface="Times New Roman" panose="02020603050405020304" pitchFamily="18" charset="0"/>
              </a:rPr>
              <a:t>We define S</a:t>
            </a:r>
            <a:r>
              <a:rPr lang="en-US" altLang="en-US" sz="2000" baseline="-25000">
                <a:latin typeface="Times New Roman" panose="02020603050405020304" pitchFamily="18" charset="0"/>
                <a:cs typeface="Times New Roman" panose="02020603050405020304" pitchFamily="18" charset="0"/>
              </a:rPr>
              <a:t>x,y</a:t>
            </a:r>
            <a:r>
              <a:rPr lang="en-US" altLang="en-US" sz="2000">
                <a:latin typeface="Times New Roman" panose="02020603050405020304" pitchFamily="18" charset="0"/>
                <a:cs typeface="Times New Roman" panose="02020603050405020304" pitchFamily="18" charset="0"/>
              </a:rPr>
              <a:t> as the region in which the helper node can be available, where the data rate of the first hop (source to helper) is x Mbps and of the second hop (helper to AP) is y Mbps.</a:t>
            </a:r>
          </a:p>
          <a:p>
            <a:pPr eaLnBrk="1" hangingPunct="1"/>
            <a:endParaRPr lang="en-US" altLang="en-US"/>
          </a:p>
        </p:txBody>
      </p:sp>
      <p:pic>
        <p:nvPicPr>
          <p:cNvPr id="16388" name="Picture 5">
            <a:extLst>
              <a:ext uri="{FF2B5EF4-FFF2-40B4-BE49-F238E27FC236}">
                <a16:creationId xmlns:a16="http://schemas.microsoft.com/office/drawing/2014/main" id="{8DE411F0-2482-6B78-2F1C-F320B7134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51800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F904991-C258-E623-8428-F1CFE6451096}"/>
              </a:ext>
            </a:extLst>
          </p:cNvPr>
          <p:cNvSpPr/>
          <p:nvPr/>
        </p:nvSpPr>
        <p:spPr>
          <a:xfrm>
            <a:off x="2895600" y="6324600"/>
            <a:ext cx="2965450" cy="369888"/>
          </a:xfrm>
          <a:prstGeom prst="rect">
            <a:avLst/>
          </a:prstGeom>
        </p:spPr>
        <p:txBody>
          <a:bodyPr wrap="none">
            <a:spAutoFit/>
          </a:bodyPr>
          <a:lstStyle/>
          <a:p>
            <a:pPr eaLnBrk="1" fontAlgn="auto" hangingPunct="1">
              <a:spcBef>
                <a:spcPts val="0"/>
              </a:spcBef>
              <a:spcAft>
                <a:spcPts val="0"/>
              </a:spcAft>
              <a:buClr>
                <a:srgbClr val="000000"/>
              </a:buClr>
              <a:defRPr/>
            </a:pPr>
            <a:r>
              <a:rPr lang="en-US" b="1" kern="0" dirty="0">
                <a:solidFill>
                  <a:schemeClr val="tx2">
                    <a:lumMod val="10000"/>
                  </a:schemeClr>
                </a:solidFill>
                <a:latin typeface="Bookman Old Style" panose="02050604050505020204" pitchFamily="18" charset="0"/>
                <a:ea typeface="Arial" panose="020B0604020202020204"/>
                <a:cs typeface="Bookman Old Style" panose="02050604050505020204" pitchFamily="18" charset="0"/>
                <a:sym typeface="+mn-ea"/>
              </a:rPr>
              <a:t>Fig.2: </a:t>
            </a:r>
            <a:r>
              <a:rPr lang="en-US" kern="0" dirty="0">
                <a:solidFill>
                  <a:schemeClr val="tx2">
                    <a:lumMod val="10000"/>
                  </a:schemeClr>
                </a:solidFill>
                <a:latin typeface="Bookman Old Style" panose="02050604050505020204" pitchFamily="18" charset="0"/>
                <a:ea typeface="Arial" panose="020B0604020202020204"/>
                <a:cs typeface="Bookman Old Style" panose="02050604050505020204" pitchFamily="18" charset="0"/>
                <a:sym typeface="+mn-ea"/>
              </a:rPr>
              <a:t>Relay distribution</a:t>
            </a:r>
            <a:endParaRPr lang="en-US" kern="0" dirty="0">
              <a:solidFill>
                <a:srgbClr val="000000"/>
              </a:solidFill>
              <a:latin typeface="Bookman Old Style" panose="02050604050505020204" pitchFamily="18" charset="0"/>
              <a:ea typeface="Arial" panose="020B0604020202020204"/>
              <a:cs typeface="Bookman Old Style" panose="02050604050505020204" pitchFamily="18" charset="0"/>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8C1B-4E3F-8349-6D98-74421BB6E21D}"/>
              </a:ext>
            </a:extLst>
          </p:cNvPr>
          <p:cNvSpPr>
            <a:spLocks noGrp="1"/>
          </p:cNvSpPr>
          <p:nvPr>
            <p:ph type="title"/>
          </p:nvPr>
        </p:nvSpPr>
        <p:spPr/>
        <p:txBody>
          <a:bodyPr rtlCol="0">
            <a:normAutofit/>
          </a:bodyPr>
          <a:lstStyle/>
          <a:p>
            <a:pPr eaLnBrk="1" fontAlgn="auto" hangingPunct="1">
              <a:spcAft>
                <a:spcPts val="0"/>
              </a:spcAft>
              <a:defRPr/>
            </a:pPr>
            <a:r>
              <a:rPr lang="en-US" sz="2400" b="1" dirty="0">
                <a:solidFill>
                  <a:schemeClr val="tx2">
                    <a:lumMod val="10000"/>
                  </a:schemeClr>
                </a:solidFill>
                <a:latin typeface="Times New Roman" panose="02020603050405020304" pitchFamily="18" charset="0"/>
                <a:cs typeface="Times New Roman" panose="02020603050405020304" pitchFamily="18" charset="0"/>
              </a:rPr>
              <a:t>COOPERATIVE NOMA BASED WLAN</a:t>
            </a:r>
            <a:br>
              <a:rPr lang="en-US" sz="2400" b="1" dirty="0"/>
            </a:br>
            <a:endParaRPr lang="en-US" sz="2400" b="1" dirty="0"/>
          </a:p>
        </p:txBody>
      </p:sp>
      <p:sp>
        <p:nvSpPr>
          <p:cNvPr id="11" name="Content Placeholder 10">
            <a:extLst>
              <a:ext uri="{FF2B5EF4-FFF2-40B4-BE49-F238E27FC236}">
                <a16:creationId xmlns:a16="http://schemas.microsoft.com/office/drawing/2014/main" id="{8AA73B08-AEB0-9E10-FFD2-10B8B69B2897}"/>
              </a:ext>
            </a:extLst>
          </p:cNvPr>
          <p:cNvSpPr>
            <a:spLocks noGrp="1"/>
          </p:cNvSpPr>
          <p:nvPr>
            <p:ph idx="1"/>
          </p:nvPr>
        </p:nvSpPr>
        <p:spPr>
          <a:xfrm>
            <a:off x="381000" y="1219200"/>
            <a:ext cx="8229600" cy="4983163"/>
          </a:xfrm>
        </p:spPr>
        <p:txBody>
          <a:bodyPr rtlCol="0">
            <a:normAutofit/>
          </a:bodyPr>
          <a:lstStyle/>
          <a:p>
            <a:pPr eaLnBrk="1" fontAlgn="auto" hangingPunct="1">
              <a:spcAft>
                <a:spcPts val="0"/>
              </a:spcAft>
              <a:defRPr/>
            </a:pPr>
            <a:r>
              <a:rPr lang="en-US" sz="2000" dirty="0">
                <a:solidFill>
                  <a:schemeClr val="tx2">
                    <a:lumMod val="10000"/>
                  </a:schemeClr>
                </a:solidFill>
                <a:latin typeface="Times New Roman" panose="02020603050405020304" pitchFamily="18" charset="0"/>
                <a:cs typeface="Times New Roman" panose="02020603050405020304" pitchFamily="18" charset="0"/>
              </a:rPr>
              <a:t>Here, In the transmitting cluster the lower transmission node (at data rate 1Mbps) will transmit to the base station by using cooperative transmission with the help of adjacent clusters</a:t>
            </a:r>
            <a:r>
              <a:rPr lang="en-US" dirty="0">
                <a:solidFill>
                  <a:schemeClr val="tx2">
                    <a:lumMod val="10000"/>
                  </a:schemeClr>
                </a:solidFill>
                <a:latin typeface="Times New Roman" panose="02020603050405020304" pitchFamily="18" charset="0"/>
                <a:cs typeface="Times New Roman" panose="02020603050405020304" pitchFamily="18" charset="0"/>
              </a:rPr>
              <a:t>.</a:t>
            </a:r>
          </a:p>
          <a:p>
            <a:pPr eaLnBrk="1" fontAlgn="auto" hangingPunct="1">
              <a:spcAft>
                <a:spcPts val="0"/>
              </a:spcAft>
              <a:defRPr/>
            </a:pPr>
            <a:endParaRPr lang="en-US" dirty="0"/>
          </a:p>
        </p:txBody>
      </p:sp>
      <p:pic>
        <p:nvPicPr>
          <p:cNvPr id="17412" name="Picture 11">
            <a:extLst>
              <a:ext uri="{FF2B5EF4-FFF2-40B4-BE49-F238E27FC236}">
                <a16:creationId xmlns:a16="http://schemas.microsoft.com/office/drawing/2014/main" id="{6E514BC5-8B0B-B5E6-DE20-028D5B5A8E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4621213"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13">
            <a:extLst>
              <a:ext uri="{FF2B5EF4-FFF2-40B4-BE49-F238E27FC236}">
                <a16:creationId xmlns:a16="http://schemas.microsoft.com/office/drawing/2014/main" id="{DC5D959E-DEB5-255A-3FC0-4A2F54FD315D}"/>
              </a:ext>
            </a:extLst>
          </p:cNvPr>
          <p:cNvSpPr>
            <a:spLocks noChangeArrowheads="1"/>
          </p:cNvSpPr>
          <p:nvPr/>
        </p:nvSpPr>
        <p:spPr bwMode="auto">
          <a:xfrm>
            <a:off x="6324600" y="3429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414" name="Rectangle 15">
            <a:extLst>
              <a:ext uri="{FF2B5EF4-FFF2-40B4-BE49-F238E27FC236}">
                <a16:creationId xmlns:a16="http://schemas.microsoft.com/office/drawing/2014/main" id="{614B1CEC-5A8F-1283-7878-4D42C9CEF2AC}"/>
              </a:ext>
            </a:extLst>
          </p:cNvPr>
          <p:cNvSpPr>
            <a:spLocks noChangeArrowheads="1"/>
          </p:cNvSpPr>
          <p:nvPr/>
        </p:nvSpPr>
        <p:spPr bwMode="auto">
          <a:xfrm>
            <a:off x="6351588" y="41227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7" name="Oval 16">
            <a:extLst>
              <a:ext uri="{FF2B5EF4-FFF2-40B4-BE49-F238E27FC236}">
                <a16:creationId xmlns:a16="http://schemas.microsoft.com/office/drawing/2014/main" id="{29D730CC-8E12-376B-AF11-952DECC3E846}"/>
              </a:ext>
            </a:extLst>
          </p:cNvPr>
          <p:cNvSpPr/>
          <p:nvPr/>
        </p:nvSpPr>
        <p:spPr>
          <a:xfrm>
            <a:off x="5367338" y="4929188"/>
            <a:ext cx="466725" cy="190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Rectangle 17">
            <a:extLst>
              <a:ext uri="{FF2B5EF4-FFF2-40B4-BE49-F238E27FC236}">
                <a16:creationId xmlns:a16="http://schemas.microsoft.com/office/drawing/2014/main" id="{54071348-8326-3FFD-D2DE-A6F7EC8CCAC4}"/>
              </a:ext>
            </a:extLst>
          </p:cNvPr>
          <p:cNvSpPr/>
          <p:nvPr/>
        </p:nvSpPr>
        <p:spPr>
          <a:xfrm>
            <a:off x="6096000" y="4800600"/>
            <a:ext cx="1966913" cy="369888"/>
          </a:xfrm>
          <a:prstGeom prst="rect">
            <a:avLst/>
          </a:prstGeom>
        </p:spPr>
        <p:txBody>
          <a:bodyPr wrap="none">
            <a:spAutoFit/>
          </a:bodyPr>
          <a:lstStyle/>
          <a:p>
            <a:pPr eaLnBrk="1" fontAlgn="auto" hangingPunct="1">
              <a:spcBef>
                <a:spcPts val="0"/>
              </a:spcBef>
              <a:spcAft>
                <a:spcPts val="0"/>
              </a:spcAft>
              <a:defRPr/>
            </a:pPr>
            <a:r>
              <a:rPr lang="en-US" dirty="0">
                <a:solidFill>
                  <a:schemeClr val="tx2">
                    <a:lumMod val="10000"/>
                  </a:schemeClr>
                </a:solidFill>
                <a:latin typeface="Times New Roman" panose="02020603050405020304" pitchFamily="18" charset="0"/>
                <a:cs typeface="Times New Roman" panose="02020603050405020304" pitchFamily="18" charset="0"/>
              </a:rPr>
              <a:t>-       Helper cluster</a:t>
            </a:r>
            <a:endParaRPr lang="en-US" dirty="0">
              <a:latin typeface="+mn-lt"/>
              <a:cs typeface="+mn-cs"/>
            </a:endParaRPr>
          </a:p>
        </p:txBody>
      </p:sp>
      <p:sp>
        <p:nvSpPr>
          <p:cNvPr id="19" name="Oval 18">
            <a:extLst>
              <a:ext uri="{FF2B5EF4-FFF2-40B4-BE49-F238E27FC236}">
                <a16:creationId xmlns:a16="http://schemas.microsoft.com/office/drawing/2014/main" id="{8650825F-1D19-F2C3-5159-C7D5B18A9C83}"/>
              </a:ext>
            </a:extLst>
          </p:cNvPr>
          <p:cNvSpPr/>
          <p:nvPr/>
        </p:nvSpPr>
        <p:spPr>
          <a:xfrm>
            <a:off x="5372100" y="5592763"/>
            <a:ext cx="466725" cy="142875"/>
          </a:xfrm>
          <a:prstGeom prst="ellipse">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E1EDE924-0DAE-F41E-9407-55D0253A05B7}"/>
              </a:ext>
            </a:extLst>
          </p:cNvPr>
          <p:cNvSpPr/>
          <p:nvPr/>
        </p:nvSpPr>
        <p:spPr>
          <a:xfrm>
            <a:off x="6122988" y="5494338"/>
            <a:ext cx="2460625" cy="368300"/>
          </a:xfrm>
          <a:prstGeom prst="rect">
            <a:avLst/>
          </a:prstGeom>
        </p:spPr>
        <p:txBody>
          <a:bodyPr wrap="none">
            <a:spAutoFit/>
          </a:bodyPr>
          <a:lstStyle/>
          <a:p>
            <a:pPr eaLnBrk="1" fontAlgn="auto" hangingPunct="1">
              <a:spcBef>
                <a:spcPts val="0"/>
              </a:spcBef>
              <a:spcAft>
                <a:spcPts val="0"/>
              </a:spcAft>
              <a:defRPr/>
            </a:pPr>
            <a:r>
              <a:rPr lang="en-US" dirty="0">
                <a:solidFill>
                  <a:schemeClr val="tx2">
                    <a:lumMod val="10000"/>
                  </a:schemeClr>
                </a:solidFill>
                <a:latin typeface="Times New Roman" panose="02020603050405020304" pitchFamily="18" charset="0"/>
                <a:cs typeface="Times New Roman" panose="02020603050405020304" pitchFamily="18" charset="0"/>
              </a:rPr>
              <a:t>-      Transmitting cluster</a:t>
            </a:r>
            <a:endParaRPr lang="en-US" dirty="0">
              <a:latin typeface="+mn-lt"/>
              <a:cs typeface="+mn-cs"/>
            </a:endParaRPr>
          </a:p>
        </p:txBody>
      </p:sp>
      <p:sp>
        <p:nvSpPr>
          <p:cNvPr id="13" name="Rectangle 12">
            <a:extLst>
              <a:ext uri="{FF2B5EF4-FFF2-40B4-BE49-F238E27FC236}">
                <a16:creationId xmlns:a16="http://schemas.microsoft.com/office/drawing/2014/main" id="{806A6496-4FAC-51B9-DDBB-31B1A0B7D93A}"/>
              </a:ext>
            </a:extLst>
          </p:cNvPr>
          <p:cNvSpPr/>
          <p:nvPr/>
        </p:nvSpPr>
        <p:spPr>
          <a:xfrm>
            <a:off x="1066800" y="6172200"/>
            <a:ext cx="4568825" cy="369888"/>
          </a:xfrm>
          <a:prstGeom prst="rect">
            <a:avLst/>
          </a:prstGeom>
        </p:spPr>
        <p:txBody>
          <a:bodyPr wrap="none">
            <a:spAutoFit/>
          </a:bodyPr>
          <a:lstStyle/>
          <a:p>
            <a:pPr eaLnBrk="1" fontAlgn="auto" hangingPunct="1">
              <a:spcBef>
                <a:spcPts val="0"/>
              </a:spcBef>
              <a:spcAft>
                <a:spcPts val="0"/>
              </a:spcAft>
              <a:buClr>
                <a:srgbClr val="000000"/>
              </a:buClr>
              <a:defRPr/>
            </a:pPr>
            <a:r>
              <a:rPr lang="en-US" b="1" kern="0" dirty="0">
                <a:solidFill>
                  <a:schemeClr val="tx2">
                    <a:lumMod val="10000"/>
                  </a:schemeClr>
                </a:solidFill>
                <a:latin typeface="Bookman Old Style" panose="02050604050505020204" pitchFamily="18" charset="0"/>
                <a:ea typeface="Arial" panose="020B0604020202020204"/>
                <a:cs typeface="Bookman Old Style" panose="02050604050505020204" pitchFamily="18" charset="0"/>
                <a:sym typeface="+mn-ea"/>
              </a:rPr>
              <a:t>Fig.3: </a:t>
            </a:r>
            <a:r>
              <a:rPr lang="en-US" kern="0" dirty="0">
                <a:solidFill>
                  <a:schemeClr val="tx2">
                    <a:lumMod val="10000"/>
                  </a:schemeClr>
                </a:solidFill>
                <a:latin typeface="Bookman Old Style" panose="02050604050505020204" pitchFamily="18" charset="0"/>
                <a:ea typeface="Arial" panose="020B0604020202020204"/>
                <a:cs typeface="Bookman Old Style" panose="02050604050505020204" pitchFamily="18" charset="0"/>
                <a:sym typeface="+mn-ea"/>
              </a:rPr>
              <a:t>Cooperative NOMA based WLAN</a:t>
            </a:r>
            <a:endParaRPr lang="en-US" kern="0" dirty="0">
              <a:solidFill>
                <a:srgbClr val="000000"/>
              </a:solidFill>
              <a:latin typeface="Bookman Old Style" panose="02050604050505020204" pitchFamily="18" charset="0"/>
              <a:ea typeface="Arial" panose="020B0604020202020204"/>
              <a:cs typeface="Bookman Old Style" panose="02050604050505020204" pitchFamily="18" charset="0"/>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3EF8CC9-FB1D-16FC-0CDB-942C84C4B7D7}"/>
              </a:ext>
            </a:extLst>
          </p:cNvPr>
          <p:cNvSpPr>
            <a:spLocks noGrp="1"/>
          </p:cNvSpPr>
          <p:nvPr>
            <p:ph type="title"/>
          </p:nvPr>
        </p:nvSpPr>
        <p:spPr>
          <a:xfrm>
            <a:off x="457200" y="274638"/>
            <a:ext cx="8229600" cy="639762"/>
          </a:xfrm>
        </p:spPr>
        <p:txBody>
          <a:bodyPr/>
          <a:lstStyle/>
          <a:p>
            <a:pPr eaLnBrk="1" hangingPunct="1"/>
            <a:r>
              <a:rPr lang="en-GB" altLang="en-US"/>
              <a:t>ALGORITHM/DESIGN EQUATION</a:t>
            </a:r>
            <a:endParaRPr lang="en-IN" altLang="en-US"/>
          </a:p>
        </p:txBody>
      </p:sp>
      <mc:AlternateContent xmlns:mc="http://schemas.openxmlformats.org/markup-compatibility/2006" xmlns:a14="http://schemas.microsoft.com/office/drawing/2010/main">
        <mc:Choice Requires="a14">
          <p:sp>
            <p:nvSpPr>
              <p:cNvPr id="18435" name="Content Placeholder 2">
                <a:extLst>
                  <a:ext uri="{FF2B5EF4-FFF2-40B4-BE49-F238E27FC236}">
                    <a16:creationId xmlns:a16="http://schemas.microsoft.com/office/drawing/2014/main" id="{A7DBC26F-3FFA-3785-1061-485C3BED38C1}"/>
                  </a:ext>
                </a:extLst>
              </p:cNvPr>
              <p:cNvSpPr>
                <a:spLocks noGrp="1"/>
              </p:cNvSpPr>
              <p:nvPr>
                <p:ph idx="1"/>
              </p:nvPr>
            </p:nvSpPr>
            <p:spPr>
              <a:xfrm>
                <a:off x="457200" y="1143000"/>
                <a:ext cx="8229600" cy="4983163"/>
              </a:xfrm>
            </p:spPr>
            <p:txBody>
              <a:bodyPr/>
              <a:lstStyle/>
              <a:p>
                <a:pPr marL="0" indent="0" algn="just">
                  <a:lnSpc>
                    <a:spcPct val="150000"/>
                  </a:lnSpc>
                  <a:spcAft>
                    <a:spcPts val="0"/>
                  </a:spcAft>
                  <a:buNone/>
                </a:pPr>
                <a:r>
                  <a:rPr lang="en-US" sz="2800" b="1" dirty="0">
                    <a:latin typeface="Times New Roman" panose="02020603050405020304" pitchFamily="18" charset="0"/>
                    <a:ea typeface="Times New Roman" panose="02020603050405020304" pitchFamily="18" charset="0"/>
                  </a:rPr>
                  <a:t>SATURATED THROUGHPUT ANALYSIS:</a:t>
                </a:r>
                <a:endParaRPr lang="en-US" sz="2800" b="1" dirty="0">
                  <a:effectLst/>
                  <a:latin typeface="Times New Roman" panose="02020603050405020304" pitchFamily="18" charset="0"/>
                  <a:ea typeface="Times New Roman" panose="02020603050405020304" pitchFamily="18" charset="0"/>
                </a:endParaRPr>
              </a:p>
              <a:p>
                <a:pPr marL="0"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The overall throughput of the conventional IEEE 802.11ah WLAN is provided by,</a:t>
                </a:r>
                <a:endParaRPr lang="en-IN" sz="2000" dirty="0">
                  <a:effectLst/>
                  <a:latin typeface="Times New Roman" panose="02020603050405020304" pitchFamily="18" charset="0"/>
                  <a:ea typeface="Times New Roman" panose="02020603050405020304" pitchFamily="18" charset="0"/>
                </a:endParaRPr>
              </a:p>
              <a:p>
                <a:pPr marL="0" indent="0" algn="ctr">
                  <a:buNone/>
                </a:pPr>
                <a14:m>
                  <m:oMath xmlns:m="http://schemas.openxmlformats.org/officeDocument/2006/math">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rPr>
                        </m:ctrlPr>
                      </m:fPr>
                      <m:num>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𝑡𝑟</m:t>
                            </m:r>
                          </m:sub>
                        </m:sSub>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𝑠𝑙𝑜𝑡</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2000" kern="0" dirty="0">
                    <a:effectLst/>
                    <a:latin typeface="Times New Roman" panose="02020603050405020304" pitchFamily="18" charset="0"/>
                    <a:ea typeface="Times New Roman" panose="02020603050405020304" pitchFamily="18" charset="0"/>
                  </a:rPr>
                  <a:t> </a:t>
                </a:r>
              </a:p>
              <a:p>
                <a:pPr marL="0" indent="0" algn="ctr">
                  <a:buNone/>
                </a:pPr>
                <a:endParaRPr lang="en-US" sz="2000" kern="0" dirty="0">
                  <a:effectLst/>
                  <a:latin typeface="Times New Roman" panose="02020603050405020304" pitchFamily="18" charset="0"/>
                  <a:ea typeface="Times New Roman" panose="02020603050405020304" pitchFamily="18" charset="0"/>
                </a:endParaRPr>
              </a:p>
              <a:p>
                <a:pPr marL="0" indent="0" algn="just">
                  <a:buNone/>
                </a:pPr>
                <a14:m>
                  <m:oMath xmlns:m="http://schemas.openxmlformats.org/officeDocument/2006/math">
                    <m:sSub>
                      <m:sSubPr>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𝑡𝑟</m:t>
                        </m:r>
                      </m:sub>
                    </m:sSub>
                  </m:oMath>
                </a14:m>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GB" sz="2000" kern="0" dirty="0">
                    <a:latin typeface="Times New Roman" panose="02020603050405020304" pitchFamily="18" charset="0"/>
                    <a:ea typeface="Times New Roman" panose="02020603050405020304" pitchFamily="18" charset="0"/>
                    <a:cs typeface="Times New Roman" panose="02020603050405020304" pitchFamily="18" charset="0"/>
                  </a:rPr>
                  <a:t>At least one station transmits during particular period</a:t>
                </a:r>
              </a:p>
              <a:p>
                <a:pPr marL="0" indent="0" algn="just">
                  <a:buNone/>
                </a:pPr>
                <a14:m>
                  <m:oMath xmlns:m="http://schemas.openxmlformats.org/officeDocument/2006/math">
                    <m:sSub>
                      <m:sSubPr>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𝑠</m:t>
                        </m:r>
                      </m:sub>
                    </m:sSub>
                  </m:oMath>
                </a14:m>
                <a:r>
                  <a:rPr lang="en-GB" sz="20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Success probability</a:t>
                </a:r>
              </a:p>
              <a:p>
                <a:pPr marL="0" indent="0" algn="just">
                  <a:buNone/>
                </a:pPr>
                <a14:m>
                  <m:oMath xmlns:m="http://schemas.openxmlformats.org/officeDocument/2006/math">
                    <m:r>
                      <a:rPr lang="en-US" sz="2000" i="1" kern="0" smtClean="0">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kern="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smtClean="0">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2000" i="1" kern="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latin typeface="Times New Roman" panose="02020603050405020304" pitchFamily="18" charset="0"/>
                    <a:cs typeface="Times New Roman" panose="02020603050405020304" pitchFamily="18" charset="0"/>
                  </a:rPr>
                  <a:t> – Error probability</a:t>
                </a:r>
              </a:p>
              <a:p>
                <a:pPr marL="0" indent="0" algn="just">
                  <a:buNone/>
                </a:pPr>
                <a:endParaRPr lang="en-US" sz="2000" kern="0" dirty="0">
                  <a:effectLst/>
                  <a:latin typeface="Times New Roman" panose="02020603050405020304" pitchFamily="18" charset="0"/>
                  <a:ea typeface="Times New Roman" panose="02020603050405020304" pitchFamily="18" charset="0"/>
                </a:endParaRPr>
              </a:p>
            </p:txBody>
          </p:sp>
        </mc:Choice>
        <mc:Fallback xmlns="">
          <p:sp>
            <p:nvSpPr>
              <p:cNvPr id="18435" name="Content Placeholder 2">
                <a:extLst>
                  <a:ext uri="{FF2B5EF4-FFF2-40B4-BE49-F238E27FC236}">
                    <a16:creationId xmlns:a16="http://schemas.microsoft.com/office/drawing/2014/main" id="{A7DBC26F-3FFA-3785-1061-485C3BED38C1}"/>
                  </a:ext>
                </a:extLst>
              </p:cNvPr>
              <p:cNvSpPr>
                <a:spLocks noGrp="1" noRot="1" noChangeAspect="1" noMove="1" noResize="1" noEditPoints="1" noAdjustHandles="1" noChangeArrowheads="1" noChangeShapeType="1" noTextEdit="1"/>
              </p:cNvSpPr>
              <p:nvPr>
                <p:ph idx="1"/>
              </p:nvPr>
            </p:nvSpPr>
            <p:spPr>
              <a:xfrm>
                <a:off x="457200" y="1143000"/>
                <a:ext cx="8229600" cy="4983163"/>
              </a:xfrm>
              <a:blipFill>
                <a:blip r:embed="rId2"/>
                <a:stretch>
                  <a:fillRect l="-1481" r="-741"/>
                </a:stretch>
              </a:blipFill>
            </p:spPr>
            <p:txBody>
              <a:bodyPr/>
              <a:lstStyle/>
              <a:p>
                <a:r>
                  <a:rPr lang="en-IN">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57D3FAE-6677-E375-39D0-9137A98490D1}"/>
                  </a:ext>
                </a:extLst>
              </p:cNvPr>
              <p:cNvSpPr>
                <a:spLocks noGrp="1"/>
              </p:cNvSpPr>
              <p:nvPr>
                <p:ph idx="1"/>
              </p:nvPr>
            </p:nvSpPr>
            <p:spPr>
              <a:xfrm>
                <a:off x="457200" y="381000"/>
                <a:ext cx="8229600" cy="5745163"/>
              </a:xfrm>
            </p:spPr>
            <p:txBody>
              <a:bodyPr/>
              <a:lstStyle/>
              <a:p>
                <a:pPr marL="0" indent="0">
                  <a:buNone/>
                </a:pPr>
                <a:r>
                  <a:rPr lang="en-IN" dirty="0"/>
                  <a:t>ENERGY CONSUMPTION ANALYSIS:</a:t>
                </a:r>
              </a:p>
              <a:p>
                <a:pPr marL="0" indent="0">
                  <a:buNone/>
                </a:pPr>
                <a:endParaRPr lang="en-IN" sz="1800" dirty="0"/>
              </a:p>
              <a:p>
                <a:pPr marL="0" indent="0" algn="just">
                  <a:lnSpc>
                    <a:spcPct val="150000"/>
                  </a:lnSpc>
                  <a:spcAft>
                    <a:spcPts val="0"/>
                  </a:spcAft>
                  <a:buNone/>
                </a:pPr>
                <a:r>
                  <a:rPr lang="en-US" sz="2000" dirty="0">
                    <a:latin typeface="Times New Roman" panose="02020603050405020304" pitchFamily="18" charset="0"/>
                    <a:ea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rPr>
                  <a:t>he energy consumption per bit is given by,</a:t>
                </a:r>
                <a:endParaRPr lang="en-IN" sz="2000" dirty="0">
                  <a:effectLst/>
                  <a:latin typeface="Times New Roman" panose="02020603050405020304" pitchFamily="18" charset="0"/>
                  <a:ea typeface="Times New Roman" panose="02020603050405020304" pitchFamily="18" charset="0"/>
                </a:endParaRPr>
              </a:p>
              <a:p>
                <a:pPr marL="0" indent="0" algn="ctr">
                  <a:buNone/>
                </a:pPr>
                <a14:m>
                  <m:oMath xmlns:m="http://schemas.openxmlformats.org/officeDocument/2006/math">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rPr>
                        </m:ctrlPr>
                      </m:fPr>
                      <m:num>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𝑇</m:t>
                            </m:r>
                          </m:sub>
                        </m:sSub>
                      </m:num>
                      <m:den>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𝑃𝑎𝑦𝑙𝑜𝑎𝑑</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2000" kern="0" dirty="0">
                    <a:effectLst/>
                    <a:latin typeface="Times New Roman" panose="02020603050405020304" pitchFamily="18" charset="0"/>
                    <a:ea typeface="Times New Roman" panose="02020603050405020304" pitchFamily="18" charset="0"/>
                  </a:rPr>
                  <a:t> </a:t>
                </a:r>
              </a:p>
              <a:p>
                <a:pPr marL="0" indent="0" algn="ctr">
                  <a:buNone/>
                </a:pPr>
                <a:endParaRPr lang="en-US" sz="2000" kern="0" dirty="0">
                  <a:latin typeface="Times New Roman" panose="02020603050405020304" pitchFamily="18" charset="0"/>
                  <a:ea typeface="Times New Roman" panose="02020603050405020304" pitchFamily="18" charset="0"/>
                </a:endParaRPr>
              </a:p>
              <a:p>
                <a:pPr marL="0" indent="0">
                  <a:buNone/>
                </a:pPr>
                <a:r>
                  <a:rPr lang="en-US" sz="2000" kern="0" dirty="0">
                    <a:effectLst/>
                    <a:latin typeface="Times New Roman" panose="02020603050405020304" pitchFamily="18" charset="0"/>
                    <a:ea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𝑏</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m:oMathPara>
                </a14:m>
                <a:endParaRPr lang="en-US" sz="2000" kern="0" dirty="0">
                  <a:effectLst/>
                  <a:latin typeface="Times New Roman" panose="02020603050405020304" pitchFamily="18" charset="0"/>
                  <a:ea typeface="Times New Roman" panose="02020603050405020304" pitchFamily="18" charset="0"/>
                </a:endParaRPr>
              </a:p>
              <a:p>
                <a:pPr marL="0" indent="0">
                  <a:buNone/>
                </a:pPr>
                <a:endParaRPr lang="en-IN" sz="2000" dirty="0"/>
              </a:p>
              <a:p>
                <a:pPr marL="0" indent="0">
                  <a:buNone/>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IN" sz="2000" dirty="0"/>
                  <a:t> - </a:t>
                </a:r>
                <a:r>
                  <a:rPr lang="en-IN" sz="2000" dirty="0">
                    <a:latin typeface="Times New Roman" panose="02020603050405020304" pitchFamily="18" charset="0"/>
                    <a:cs typeface="Times New Roman" panose="02020603050405020304" pitchFamily="18" charset="0"/>
                  </a:rPr>
                  <a:t>Energy Consumption per bit</a:t>
                </a:r>
              </a:p>
              <a:p>
                <a:pPr marL="0" indent="0">
                  <a:buNone/>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en-IN" sz="2000" dirty="0"/>
                  <a:t> - </a:t>
                </a:r>
                <a:r>
                  <a:rPr lang="en-GB" sz="2000" dirty="0">
                    <a:latin typeface="Times New Roman" panose="02020603050405020304" pitchFamily="18" charset="0"/>
                    <a:cs typeface="Times New Roman" panose="02020603050405020304" pitchFamily="18" charset="0"/>
                  </a:rPr>
                  <a:t>The average energy required during packet transmission </a:t>
                </a:r>
              </a:p>
              <a:p>
                <a:pPr marL="0" indent="0">
                  <a:buNone/>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𝑏</m:t>
                        </m:r>
                      </m:sub>
                    </m:sSub>
                  </m:oMath>
                </a14:m>
                <a:r>
                  <a:rPr lang="en-GB"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Energy required during the back-off procedure</a:t>
                </a:r>
              </a:p>
              <a:p>
                <a:pPr marL="0" indent="0">
                  <a:buNone/>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𝑓</m:t>
                        </m:r>
                      </m:sub>
                    </m:sSub>
                  </m:oMath>
                </a14:m>
                <a:r>
                  <a:rPr lang="en-IN" sz="2000" dirty="0">
                    <a:latin typeface="Times New Roman" panose="02020603050405020304" pitchFamily="18" charset="0"/>
                    <a:cs typeface="Times New Roman" panose="02020603050405020304" pitchFamily="18" charset="0"/>
                  </a:rPr>
                  <a:t> - Energy used when a device stalls its back-off timer</a:t>
                </a:r>
              </a:p>
              <a:p>
                <a:pPr marL="0" indent="0">
                  <a:buNone/>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𝑠</m:t>
                        </m:r>
                      </m:sub>
                    </m:sSub>
                  </m:oMath>
                </a14:m>
                <a:r>
                  <a:rPr lang="en-IN" sz="2000" dirty="0">
                    <a:latin typeface="Times New Roman" panose="02020603050405020304" pitchFamily="18" charset="0"/>
                    <a:cs typeface="Times New Roman" panose="02020603050405020304" pitchFamily="18" charset="0"/>
                  </a:rPr>
                  <a:t> - Energy used for gearbox</a:t>
                </a:r>
              </a:p>
              <a:p>
                <a:pPr marL="0" indent="0">
                  <a:buNone/>
                </a:pP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IN" sz="2000" dirty="0">
                    <a:latin typeface="Times New Roman" panose="02020603050405020304" pitchFamily="18" charset="0"/>
                    <a:cs typeface="Times New Roman" panose="02020603050405020304" pitchFamily="18" charset="0"/>
                  </a:rPr>
                  <a:t> - Energy used for collision</a:t>
                </a:r>
                <a:endParaRPr lang="en-GB" sz="2000" dirty="0">
                  <a:latin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B57D3FAE-6677-E375-39D0-9137A98490D1}"/>
                  </a:ext>
                </a:extLst>
              </p:cNvPr>
              <p:cNvSpPr>
                <a:spLocks noGrp="1" noRot="1" noChangeAspect="1" noMove="1" noResize="1" noEditPoints="1" noAdjustHandles="1" noChangeArrowheads="1" noChangeShapeType="1" noTextEdit="1"/>
              </p:cNvSpPr>
              <p:nvPr>
                <p:ph idx="1"/>
              </p:nvPr>
            </p:nvSpPr>
            <p:spPr>
              <a:xfrm>
                <a:off x="457200" y="381000"/>
                <a:ext cx="8229600" cy="5745163"/>
              </a:xfrm>
              <a:blipFill>
                <a:blip r:embed="rId2"/>
                <a:stretch>
                  <a:fillRect l="-1852" t="-1380"/>
                </a:stretch>
              </a:blipFill>
            </p:spPr>
            <p:txBody>
              <a:bodyPr/>
              <a:lstStyle/>
              <a:p>
                <a:r>
                  <a:rPr lang="en-IN">
                    <a:noFill/>
                  </a:rPr>
                  <a:t> </a:t>
                </a:r>
              </a:p>
            </p:txBody>
          </p:sp>
        </mc:Fallback>
      </mc:AlternateContent>
    </p:spTree>
    <p:extLst>
      <p:ext uri="{BB962C8B-B14F-4D97-AF65-F5344CB8AC3E}">
        <p14:creationId xmlns:p14="http://schemas.microsoft.com/office/powerpoint/2010/main" val="1594822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51F9B-0AC8-9A30-8046-4C3A38192E73}"/>
                  </a:ext>
                </a:extLst>
              </p:cNvPr>
              <p:cNvSpPr>
                <a:spLocks noGrp="1"/>
              </p:cNvSpPr>
              <p:nvPr>
                <p:ph idx="1"/>
              </p:nvPr>
            </p:nvSpPr>
            <p:spPr>
              <a:xfrm>
                <a:off x="457200" y="457200"/>
                <a:ext cx="8229600" cy="5668963"/>
              </a:xfrm>
            </p:spPr>
            <p:txBody>
              <a:bodyPr/>
              <a:lstStyle/>
              <a:p>
                <a:pPr marL="0" indent="0">
                  <a:buNone/>
                </a:pPr>
                <a:r>
                  <a:rPr lang="en-IN" dirty="0"/>
                  <a:t>DELAY ANALYSIS:</a:t>
                </a:r>
              </a:p>
              <a:p>
                <a:pPr marL="0" indent="0">
                  <a:buNone/>
                </a:pPr>
                <a:endParaRPr lang="en-IN" dirty="0"/>
              </a:p>
              <a:p>
                <a:pPr marL="0" indent="0">
                  <a:buNone/>
                </a:pPr>
                <a:r>
                  <a:rPr lang="en-US" sz="2000" dirty="0">
                    <a:effectLst/>
                    <a:latin typeface="Times New Roman" panose="02020603050405020304" pitchFamily="18" charset="0"/>
                    <a:ea typeface="Times New Roman" panose="02020603050405020304" pitchFamily="18" charset="0"/>
                  </a:rPr>
                  <a:t>The delay equation is given by, </a:t>
                </a: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lgn="ctr">
                  <a:buNone/>
                </a:pPr>
                <a:r>
                  <a:rPr lang="en-US" sz="2000" kern="0" dirty="0">
                    <a:effectLst/>
                    <a:latin typeface="Times New Roman" panose="02020603050405020304" pitchFamily="18" charset="0"/>
                    <a:ea typeface="Times New Roman" panose="02020603050405020304" pitchFamily="18" charset="0"/>
                  </a:rPr>
                  <a:t>Delay =</a:t>
                </a:r>
                <a14:m>
                  <m:oMath xmlns:m="http://schemas.openxmlformats.org/officeDocument/2006/math">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rPr>
                        </m:ctrlPr>
                      </m:fPr>
                      <m:num>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𝑟𝑒𝑐𝑒𝑖𝑣𝑒𝑑</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𝑝𝑎𝑐𝑘𝑒𝑡</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𝑎𝑡</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𝑑𝑒𝑠𝑡𝑖𝑛𝑎𝑡𝑖𝑜𝑛</m:t>
                            </m:r>
                          </m:sub>
                        </m:s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i="1">
                                <a:effectLst/>
                                <a:latin typeface="Cambria Math" panose="02040503050406030204" pitchFamily="18" charset="0"/>
                              </a:rPr>
                            </m:ctrlPr>
                          </m:sSubPr>
                          <m:e>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𝑝𝑎𝑐𝑘𝑒𝑡</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𝑠𝑒𝑛𝑡</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𝑓𝑟𝑜𝑚</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𝑠𝑜𝑢𝑟𝑐𝑒</m:t>
                            </m:r>
                          </m:sub>
                        </m:sSub>
                      </m:num>
                      <m:den>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𝑃𝑎𝑐𝑘𝑒𝑡</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0">
                            <a:effectLst/>
                            <a:latin typeface="Cambria Math" panose="02040503050406030204" pitchFamily="18" charset="0"/>
                            <a:ea typeface="Times New Roman" panose="02020603050405020304" pitchFamily="18" charset="0"/>
                            <a:cs typeface="Times New Roman" panose="02020603050405020304" pitchFamily="18" charset="0"/>
                          </a:rPr>
                          <m:t>𝑅𝑒𝑐𝑒𝑖𝑣𝑒𝑑</m:t>
                        </m:r>
                      </m:den>
                    </m:f>
                  </m:oMath>
                </a14:m>
                <a:r>
                  <a:rPr lang="en-US" sz="1800" kern="0" dirty="0">
                    <a:effectLst/>
                    <a:latin typeface="Times New Roman" panose="02020603050405020304" pitchFamily="18" charset="0"/>
                    <a:ea typeface="Times New Roman" panose="02020603050405020304" pitchFamily="18" charset="0"/>
                  </a:rPr>
                  <a:t> </a:t>
                </a:r>
                <a:endParaRPr lang="en-IN" dirty="0"/>
              </a:p>
            </p:txBody>
          </p:sp>
        </mc:Choice>
        <mc:Fallback xmlns="">
          <p:sp>
            <p:nvSpPr>
              <p:cNvPr id="3" name="Content Placeholder 2">
                <a:extLst>
                  <a:ext uri="{FF2B5EF4-FFF2-40B4-BE49-F238E27FC236}">
                    <a16:creationId xmlns:a16="http://schemas.microsoft.com/office/drawing/2014/main" id="{26D51F9B-0AC8-9A30-8046-4C3A38192E73}"/>
                  </a:ext>
                </a:extLst>
              </p:cNvPr>
              <p:cNvSpPr>
                <a:spLocks noGrp="1" noRot="1" noChangeAspect="1" noMove="1" noResize="1" noEditPoints="1" noAdjustHandles="1" noChangeArrowheads="1" noChangeShapeType="1" noTextEdit="1"/>
              </p:cNvSpPr>
              <p:nvPr>
                <p:ph idx="1"/>
              </p:nvPr>
            </p:nvSpPr>
            <p:spPr>
              <a:xfrm>
                <a:off x="457200" y="457200"/>
                <a:ext cx="8229600" cy="5668963"/>
              </a:xfrm>
              <a:blipFill>
                <a:blip r:embed="rId2"/>
                <a:stretch>
                  <a:fillRect l="-1852" t="-1398"/>
                </a:stretch>
              </a:blipFill>
            </p:spPr>
            <p:txBody>
              <a:bodyPr/>
              <a:lstStyle/>
              <a:p>
                <a:r>
                  <a:rPr lang="en-IN">
                    <a:noFill/>
                  </a:rPr>
                  <a:t> </a:t>
                </a:r>
              </a:p>
            </p:txBody>
          </p:sp>
        </mc:Fallback>
      </mc:AlternateContent>
    </p:spTree>
    <p:extLst>
      <p:ext uri="{BB962C8B-B14F-4D97-AF65-F5344CB8AC3E}">
        <p14:creationId xmlns:p14="http://schemas.microsoft.com/office/powerpoint/2010/main" val="24099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2700004D-7CB5-BC78-1A38-B1CF92E7897A}"/>
              </a:ext>
            </a:extLst>
          </p:cNvPr>
          <p:cNvSpPr>
            <a:spLocks noGrp="1"/>
          </p:cNvSpPr>
          <p:nvPr>
            <p:ph type="title"/>
          </p:nvPr>
        </p:nvSpPr>
        <p:spPr>
          <a:xfrm>
            <a:off x="457200" y="274638"/>
            <a:ext cx="8229600" cy="563562"/>
          </a:xfrm>
        </p:spPr>
        <p:txBody>
          <a:bodyPr/>
          <a:lstStyle/>
          <a:p>
            <a:pPr eaLnBrk="1" hangingPunct="1"/>
            <a:r>
              <a:rPr lang="en-US" altLang="en-US" sz="2400" b="1">
                <a:latin typeface="Times New Roman" panose="02020603050405020304" pitchFamily="18" charset="0"/>
                <a:cs typeface="Times New Roman" panose="02020603050405020304" pitchFamily="18" charset="0"/>
              </a:rPr>
              <a:t>PRESENTATION OUTLINE</a:t>
            </a:r>
          </a:p>
        </p:txBody>
      </p:sp>
      <p:sp>
        <p:nvSpPr>
          <p:cNvPr id="3" name="Content Placeholder 2">
            <a:extLst>
              <a:ext uri="{FF2B5EF4-FFF2-40B4-BE49-F238E27FC236}">
                <a16:creationId xmlns:a16="http://schemas.microsoft.com/office/drawing/2014/main" id="{94857B5F-9668-D98E-D1B3-4339F7B1D1D2}"/>
              </a:ext>
            </a:extLst>
          </p:cNvPr>
          <p:cNvSpPr>
            <a:spLocks noGrp="1"/>
          </p:cNvSpPr>
          <p:nvPr>
            <p:ph idx="1"/>
          </p:nvPr>
        </p:nvSpPr>
        <p:spPr>
          <a:xfrm>
            <a:off x="444500" y="1143000"/>
            <a:ext cx="8229600" cy="5105400"/>
          </a:xfrm>
        </p:spPr>
        <p:txBody>
          <a:bodyPr rtlCol="0">
            <a:normAutofit fontScale="92500" lnSpcReduction="10000"/>
          </a:bodyPr>
          <a:lstStyle/>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Introduction</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Literature</a:t>
            </a:r>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Survey</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Existing method </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Objective</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Block diagram </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Algorithm/Design Equations</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Project Model ( Simulation/Hardware model)</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Simulation/Hardware Results</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Budget</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Conclusion</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Conference Publication</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Scopus Journal status</a:t>
            </a:r>
          </a:p>
          <a:p>
            <a:pPr marL="515938" indent="-339725" eaLnBrk="1" fontAlgn="auto" hangingPunct="1">
              <a:spcBef>
                <a:spcPts val="580"/>
              </a:spcBef>
              <a:spcAft>
                <a:spcPts val="0"/>
              </a:spcAft>
              <a:buFont typeface="Wingdings" pitchFamily="2" charset="2"/>
              <a:buChar char="Ø"/>
              <a:defRPr/>
            </a:pPr>
            <a:r>
              <a:rPr lang="en-US" sz="2400" dirty="0">
                <a:latin typeface="Times New Roman" pitchFamily="18" charset="0"/>
                <a:cs typeface="Times New Roman" pitchFamily="18" charset="0"/>
              </a:rPr>
              <a:t>References</a:t>
            </a:r>
          </a:p>
          <a:p>
            <a:pPr marL="515938" indent="-339725" eaLnBrk="1" fontAlgn="auto" hangingPunct="1">
              <a:spcBef>
                <a:spcPts val="580"/>
              </a:spcBef>
              <a:spcAft>
                <a:spcPts val="0"/>
              </a:spcAft>
              <a:buFont typeface="Arial" panose="020B0604020202020204" pitchFamily="34" charset="0"/>
              <a:buNone/>
              <a:defRPr/>
            </a:pPr>
            <a:endParaRPr lang="en-US" b="1" dirty="0">
              <a:latin typeface="Times New Roman" pitchFamily="18" charset="0"/>
              <a:cs typeface="Times New Roman" pitchFamily="18" charset="0"/>
            </a:endParaRPr>
          </a:p>
          <a:p>
            <a:pPr eaLnBrk="1" fontAlgn="auto" hangingPunct="1">
              <a:spcAft>
                <a:spcPts val="0"/>
              </a:spcAft>
              <a:defRPr/>
            </a:pPr>
            <a:endParaRPr lang="en-US" dirty="0"/>
          </a:p>
        </p:txBody>
      </p:sp>
      <p:pic>
        <p:nvPicPr>
          <p:cNvPr id="3076" name="Picture 2">
            <a:extLst>
              <a:ext uri="{FF2B5EF4-FFF2-40B4-BE49-F238E27FC236}">
                <a16:creationId xmlns:a16="http://schemas.microsoft.com/office/drawing/2014/main" id="{0563AA1C-ED9A-B8AF-0D15-545D32333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9667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1612-3592-ECEF-E8A5-1B2EAD83DC05}"/>
              </a:ext>
            </a:extLst>
          </p:cNvPr>
          <p:cNvSpPr>
            <a:spLocks noGrp="1"/>
          </p:cNvSpPr>
          <p:nvPr>
            <p:ph type="title"/>
          </p:nvPr>
        </p:nvSpPr>
        <p:spPr/>
        <p:txBody>
          <a:bodyPr rtlCol="0">
            <a:normAutofit fontScale="90000"/>
          </a:bodyPr>
          <a:lstStyle/>
          <a:p>
            <a:pPr eaLnBrk="1" fontAlgn="auto" hangingPunct="1">
              <a:spcAft>
                <a:spcPts val="0"/>
              </a:spcAft>
              <a:defRPr/>
            </a:pPr>
            <a:r>
              <a:rPr lang="en-US" sz="3100" b="1" dirty="0">
                <a:solidFill>
                  <a:schemeClr val="accent5">
                    <a:lumMod val="75000"/>
                  </a:schemeClr>
                </a:solidFill>
                <a:latin typeface="Times New Roman" pitchFamily="18" charset="0"/>
                <a:cs typeface="Times New Roman" pitchFamily="18" charset="0"/>
              </a:rPr>
              <a:t>PROJECT MODEL </a:t>
            </a:r>
            <a:br>
              <a:rPr lang="en-US" sz="3100" b="1" dirty="0">
                <a:solidFill>
                  <a:schemeClr val="accent5">
                    <a:lumMod val="75000"/>
                  </a:schemeClr>
                </a:solidFill>
                <a:latin typeface="Times New Roman" pitchFamily="18" charset="0"/>
                <a:cs typeface="Times New Roman" pitchFamily="18" charset="0"/>
              </a:rPr>
            </a:br>
            <a:r>
              <a:rPr lang="en-US" sz="3100" b="1" dirty="0">
                <a:solidFill>
                  <a:schemeClr val="accent5">
                    <a:lumMod val="75000"/>
                  </a:schemeClr>
                </a:solidFill>
                <a:latin typeface="Times New Roman" pitchFamily="18" charset="0"/>
                <a:cs typeface="Times New Roman" pitchFamily="18" charset="0"/>
              </a:rPr>
              <a:t>( SIMULATION/HARDWARE</a:t>
            </a:r>
            <a:r>
              <a:rPr lang="en-US" b="1" dirty="0">
                <a:solidFill>
                  <a:schemeClr val="accent5">
                    <a:lumMod val="75000"/>
                  </a:schemeClr>
                </a:solidFill>
                <a:latin typeface="Times New Roman" pitchFamily="18" charset="0"/>
                <a:cs typeface="Times New Roman" pitchFamily="18" charset="0"/>
              </a:rPr>
              <a:t>)</a:t>
            </a:r>
            <a:endParaRPr lang="en-US" dirty="0">
              <a:solidFill>
                <a:schemeClr val="accent5">
                  <a:lumMod val="75000"/>
                </a:schemeClr>
              </a:solidFill>
            </a:endParaRPr>
          </a:p>
        </p:txBody>
      </p:sp>
      <p:sp>
        <p:nvSpPr>
          <p:cNvPr id="19459" name="Content Placeholder 2">
            <a:extLst>
              <a:ext uri="{FF2B5EF4-FFF2-40B4-BE49-F238E27FC236}">
                <a16:creationId xmlns:a16="http://schemas.microsoft.com/office/drawing/2014/main" id="{B43A0F34-0105-7977-DBE7-3D0D4659E580}"/>
              </a:ext>
            </a:extLst>
          </p:cNvPr>
          <p:cNvSpPr>
            <a:spLocks noGrp="1"/>
          </p:cNvSpPr>
          <p:nvPr>
            <p:ph idx="1"/>
          </p:nvPr>
        </p:nvSpPr>
        <p:spPr>
          <a:xfrm>
            <a:off x="914400" y="1600200"/>
            <a:ext cx="7772400" cy="4525963"/>
          </a:xfrm>
        </p:spPr>
        <p:txBody>
          <a:bodyPr/>
          <a:lstStyle/>
          <a:p>
            <a:pPr eaLnBrk="1" hangingPunct="1">
              <a:lnSpc>
                <a:spcPct val="15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To create analytical model using MATLAB Software.</a:t>
            </a:r>
          </a:p>
          <a:p>
            <a:pPr eaLnBrk="1" hangingPunct="1">
              <a:lnSpc>
                <a:spcPct val="150000"/>
              </a:lnSpc>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a:p>
          <a:p>
            <a:pPr algn="just" eaLnBrk="1" hangingPunct="1"/>
            <a:endParaRPr lang="en-US"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DC51A1A-39FD-FCF2-E460-13A8DCE3DC12}"/>
              </a:ext>
            </a:extLst>
          </p:cNvPr>
          <p:cNvSpPr>
            <a:spLocks noGrp="1"/>
          </p:cNvSpPr>
          <p:nvPr>
            <p:ph type="title"/>
          </p:nvPr>
        </p:nvSpPr>
        <p:spPr/>
        <p:txBody>
          <a:bodyPr/>
          <a:lstStyle/>
          <a:p>
            <a:pPr eaLnBrk="1" hangingPunct="1"/>
            <a:r>
              <a:rPr lang="en-GB" altLang="en-US"/>
              <a:t>SIMULATION RESULT</a:t>
            </a:r>
            <a:endParaRPr lang="en-IN" altLang="en-US"/>
          </a:p>
        </p:txBody>
      </p:sp>
      <p:sp>
        <p:nvSpPr>
          <p:cNvPr id="20483" name="Content Placeholder 2">
            <a:extLst>
              <a:ext uri="{FF2B5EF4-FFF2-40B4-BE49-F238E27FC236}">
                <a16:creationId xmlns:a16="http://schemas.microsoft.com/office/drawing/2014/main" id="{AE075FD6-DCA0-7EA1-92CF-6C0052BCD73C}"/>
              </a:ext>
            </a:extLst>
          </p:cNvPr>
          <p:cNvSpPr>
            <a:spLocks noGrp="1"/>
          </p:cNvSpPr>
          <p:nvPr>
            <p:ph idx="1"/>
          </p:nvPr>
        </p:nvSpPr>
        <p:spPr>
          <a:xfrm>
            <a:off x="457200" y="1417638"/>
            <a:ext cx="8229600" cy="4708525"/>
          </a:xfrm>
        </p:spPr>
        <p:txBody>
          <a:bodyPr/>
          <a:lstStyle/>
          <a:p>
            <a:pPr marL="0" indent="0" eaLnBrk="1" hangingPunct="1">
              <a:buFont typeface="Arial" panose="020B0604020202020204" pitchFamily="34" charset="0"/>
              <a:buNone/>
            </a:pPr>
            <a:r>
              <a:rPr lang="en-GB" altLang="en-US"/>
              <a:t>THROUGHPUT ANALYSIS:</a:t>
            </a:r>
          </a:p>
          <a:p>
            <a:pPr marL="0" indent="0" eaLnBrk="1" hangingPunct="1">
              <a:buFont typeface="Arial" panose="020B0604020202020204" pitchFamily="34" charset="0"/>
              <a:buNone/>
            </a:pPr>
            <a:endParaRPr lang="en-IN" altLang="en-US"/>
          </a:p>
        </p:txBody>
      </p:sp>
      <p:pic>
        <p:nvPicPr>
          <p:cNvPr id="20484" name="Picture 3">
            <a:extLst>
              <a:ext uri="{FF2B5EF4-FFF2-40B4-BE49-F238E27FC236}">
                <a16:creationId xmlns:a16="http://schemas.microsoft.com/office/drawing/2014/main" id="{43FDD1EE-5424-86C4-33C5-019618BE9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12950"/>
            <a:ext cx="58832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6">
            <a:extLst>
              <a:ext uri="{FF2B5EF4-FFF2-40B4-BE49-F238E27FC236}">
                <a16:creationId xmlns:a16="http://schemas.microsoft.com/office/drawing/2014/main" id="{1BBDDF66-292D-DAAE-D424-F402E449117E}"/>
              </a:ext>
            </a:extLst>
          </p:cNvPr>
          <p:cNvSpPr txBox="1">
            <a:spLocks noChangeArrowheads="1"/>
          </p:cNvSpPr>
          <p:nvPr/>
        </p:nvSpPr>
        <p:spPr bwMode="auto">
          <a:xfrm>
            <a:off x="6172200" y="2170113"/>
            <a:ext cx="2743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Simulation  parameter for throughput analysis</a:t>
            </a:r>
            <a:endParaRPr lang="en-IN" altLang="en-US" sz="1800">
              <a:latin typeface="Arial" panose="020B0604020202020204" pitchFamily="34" charset="0"/>
            </a:endParaRPr>
          </a:p>
        </p:txBody>
      </p:sp>
      <p:graphicFrame>
        <p:nvGraphicFramePr>
          <p:cNvPr id="8" name="Table 7">
            <a:extLst>
              <a:ext uri="{FF2B5EF4-FFF2-40B4-BE49-F238E27FC236}">
                <a16:creationId xmlns:a16="http://schemas.microsoft.com/office/drawing/2014/main" id="{4E5821A3-04F3-E41B-D804-63CEE0FFA35E}"/>
              </a:ext>
            </a:extLst>
          </p:cNvPr>
          <p:cNvGraphicFramePr>
            <a:graphicFrameLocks noGrp="1"/>
          </p:cNvGraphicFramePr>
          <p:nvPr/>
        </p:nvGraphicFramePr>
        <p:xfrm>
          <a:off x="6045200" y="2957513"/>
          <a:ext cx="2935288" cy="2921000"/>
        </p:xfrm>
        <a:graphic>
          <a:graphicData uri="http://schemas.openxmlformats.org/drawingml/2006/table">
            <a:tbl>
              <a:tblPr firstRow="1" firstCol="1" bandRow="1">
                <a:tableStyleId>{5940675A-B579-460E-94D1-54222C63F5DA}</a:tableStyleId>
              </a:tblPr>
              <a:tblGrid>
                <a:gridCol w="1652523">
                  <a:extLst>
                    <a:ext uri="{9D8B030D-6E8A-4147-A177-3AD203B41FA5}">
                      <a16:colId xmlns:a16="http://schemas.microsoft.com/office/drawing/2014/main" val="20000"/>
                    </a:ext>
                  </a:extLst>
                </a:gridCol>
                <a:gridCol w="1282765">
                  <a:extLst>
                    <a:ext uri="{9D8B030D-6E8A-4147-A177-3AD203B41FA5}">
                      <a16:colId xmlns:a16="http://schemas.microsoft.com/office/drawing/2014/main" val="20001"/>
                    </a:ext>
                  </a:extLst>
                </a:gridCol>
              </a:tblGrid>
              <a:tr h="223520">
                <a:tc>
                  <a:txBody>
                    <a:bodyPr/>
                    <a:lstStyle/>
                    <a:p>
                      <a:pPr algn="just">
                        <a:spcAft>
                          <a:spcPts val="0"/>
                        </a:spcAft>
                      </a:pPr>
                      <a:r>
                        <a:rPr lang="en-US" sz="1400" dirty="0">
                          <a:effectLst/>
                        </a:rPr>
                        <a:t>Packet Payload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95">
                          <a:effectLst/>
                        </a:rPr>
                        <a:t>8184</a:t>
                      </a:r>
                      <a:r>
                        <a:rPr lang="en-US" sz="1400" spc="35">
                          <a:effectLst/>
                        </a:rPr>
                        <a:t> </a:t>
                      </a:r>
                      <a:r>
                        <a:rPr lang="en-US" sz="1400">
                          <a:effectLst/>
                        </a:rPr>
                        <a:t>bits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0"/>
                  </a:ext>
                </a:extLst>
              </a:tr>
              <a:tr h="231140">
                <a:tc>
                  <a:txBody>
                    <a:bodyPr/>
                    <a:lstStyle/>
                    <a:p>
                      <a:pPr algn="just">
                        <a:spcAft>
                          <a:spcPts val="0"/>
                        </a:spcAft>
                      </a:pPr>
                      <a:r>
                        <a:rPr lang="en-US" sz="1400" spc="70" dirty="0">
                          <a:effectLst/>
                        </a:rPr>
                        <a:t>MAC</a:t>
                      </a:r>
                      <a:r>
                        <a:rPr lang="en-US" sz="1400" spc="65" dirty="0">
                          <a:effectLst/>
                        </a:rPr>
                        <a:t> </a:t>
                      </a:r>
                      <a:r>
                        <a:rPr lang="en-US" sz="1400" spc="70" dirty="0">
                          <a:effectLst/>
                        </a:rPr>
                        <a:t>Header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115">
                          <a:effectLst/>
                        </a:rPr>
                        <a:t>272</a:t>
                      </a:r>
                      <a:r>
                        <a:rPr lang="en-US" sz="1400" spc="35">
                          <a:effectLst/>
                        </a:rPr>
                        <a:t> </a:t>
                      </a:r>
                      <a:r>
                        <a:rPr lang="en-US" sz="1400">
                          <a:effectLst/>
                        </a:rPr>
                        <a:t>bits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1"/>
                  </a:ext>
                </a:extLst>
              </a:tr>
              <a:tr h="223520">
                <a:tc>
                  <a:txBody>
                    <a:bodyPr/>
                    <a:lstStyle/>
                    <a:p>
                      <a:pPr algn="just">
                        <a:spcAft>
                          <a:spcPts val="0"/>
                        </a:spcAft>
                      </a:pPr>
                      <a:r>
                        <a:rPr lang="en-US" sz="1400" spc="65" dirty="0">
                          <a:effectLst/>
                        </a:rPr>
                        <a:t>PHY</a:t>
                      </a:r>
                      <a:r>
                        <a:rPr lang="en-US" sz="1400" spc="40" dirty="0">
                          <a:effectLst/>
                        </a:rPr>
                        <a:t> </a:t>
                      </a:r>
                      <a:r>
                        <a:rPr lang="en-US" sz="1400" spc="65" dirty="0">
                          <a:effectLst/>
                        </a:rPr>
                        <a:t>Header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80">
                          <a:effectLst/>
                        </a:rPr>
                        <a:t>128</a:t>
                      </a:r>
                      <a:r>
                        <a:rPr lang="en-US" sz="1400" spc="40">
                          <a:effectLst/>
                        </a:rPr>
                        <a:t> </a:t>
                      </a:r>
                      <a:r>
                        <a:rPr lang="en-US" sz="1400">
                          <a:effectLst/>
                        </a:rPr>
                        <a:t>bits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2"/>
                  </a:ext>
                </a:extLst>
              </a:tr>
              <a:tr h="223520">
                <a:tc>
                  <a:txBody>
                    <a:bodyPr/>
                    <a:lstStyle/>
                    <a:p>
                      <a:pPr algn="just">
                        <a:spcAft>
                          <a:spcPts val="0"/>
                        </a:spcAft>
                      </a:pPr>
                      <a:r>
                        <a:rPr lang="en-US" sz="1400" spc="90" dirty="0">
                          <a:effectLst/>
                        </a:rPr>
                        <a:t>ACK</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50">
                          <a:effectLst/>
                        </a:rPr>
                        <a:t>240</a:t>
                      </a:r>
                      <a:r>
                        <a:rPr lang="en-US" sz="1400" spc="45">
                          <a:effectLst/>
                        </a:rPr>
                        <a:t> </a:t>
                      </a:r>
                      <a:r>
                        <a:rPr lang="en-US" sz="1400" spc="50">
                          <a:effectLst/>
                        </a:rPr>
                        <a:t>bits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3"/>
                  </a:ext>
                </a:extLst>
              </a:tr>
              <a:tr h="231140">
                <a:tc>
                  <a:txBody>
                    <a:bodyPr/>
                    <a:lstStyle/>
                    <a:p>
                      <a:pPr algn="just">
                        <a:spcAft>
                          <a:spcPts val="0"/>
                        </a:spcAft>
                      </a:pPr>
                      <a:r>
                        <a:rPr lang="en-US" sz="1400" spc="50" dirty="0">
                          <a:effectLst/>
                        </a:rPr>
                        <a:t>RTS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50">
                          <a:effectLst/>
                        </a:rPr>
                        <a:t>288 bits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4"/>
                  </a:ext>
                </a:extLst>
              </a:tr>
              <a:tr h="223520">
                <a:tc>
                  <a:txBody>
                    <a:bodyPr/>
                    <a:lstStyle/>
                    <a:p>
                      <a:pPr algn="just">
                        <a:spcAft>
                          <a:spcPts val="0"/>
                        </a:spcAft>
                      </a:pPr>
                      <a:r>
                        <a:rPr lang="en-US" sz="1400" spc="65" dirty="0">
                          <a:effectLst/>
                        </a:rPr>
                        <a:t>CTS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50">
                          <a:effectLst/>
                        </a:rPr>
                        <a:t>240 bits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5"/>
                  </a:ext>
                </a:extLst>
              </a:tr>
              <a:tr h="223520">
                <a:tc>
                  <a:txBody>
                    <a:bodyPr/>
                    <a:lstStyle/>
                    <a:p>
                      <a:pPr algn="just">
                        <a:spcAft>
                          <a:spcPts val="0"/>
                        </a:spcAft>
                      </a:pPr>
                      <a:r>
                        <a:rPr lang="en-US" sz="1400" dirty="0">
                          <a:effectLst/>
                        </a:rPr>
                        <a:t>Channel</a:t>
                      </a:r>
                      <a:r>
                        <a:rPr lang="en-US" sz="1400" spc="95" dirty="0">
                          <a:effectLst/>
                        </a:rPr>
                        <a:t> </a:t>
                      </a:r>
                      <a:r>
                        <a:rPr lang="en-US" sz="1400" dirty="0">
                          <a:effectLst/>
                        </a:rPr>
                        <a:t>Bit</a:t>
                      </a:r>
                      <a:r>
                        <a:rPr lang="en-US" sz="1400" spc="60" dirty="0">
                          <a:effectLst/>
                        </a:rPr>
                        <a:t> </a:t>
                      </a:r>
                      <a:r>
                        <a:rPr lang="en-US" sz="1400" dirty="0">
                          <a:effectLst/>
                        </a:rPr>
                        <a:t>Rate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85">
                          <a:effectLst/>
                        </a:rPr>
                        <a:t>1</a:t>
                      </a:r>
                      <a:r>
                        <a:rPr lang="en-US" sz="1400" spc="55">
                          <a:effectLst/>
                        </a:rPr>
                        <a:t> </a:t>
                      </a:r>
                      <a:r>
                        <a:rPr lang="en-US" sz="1400">
                          <a:effectLst/>
                        </a:rPr>
                        <a:t>Mbit</a:t>
                      </a:r>
                      <a:r>
                        <a:rPr lang="en-US" sz="1400" spc="85">
                          <a:effectLst/>
                        </a:rPr>
                        <a: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6"/>
                  </a:ext>
                </a:extLst>
              </a:tr>
              <a:tr h="223520">
                <a:tc>
                  <a:txBody>
                    <a:bodyPr/>
                    <a:lstStyle/>
                    <a:p>
                      <a:pPr algn="just">
                        <a:spcAft>
                          <a:spcPts val="0"/>
                        </a:spcAft>
                      </a:pPr>
                      <a:r>
                        <a:rPr lang="en-US" sz="1400" spc="55" dirty="0">
                          <a:effectLst/>
                        </a:rPr>
                        <a:t>Propagation Delay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5" dirty="0">
                          <a:effectLst/>
                        </a:rPr>
                        <a:t>1</a:t>
                      </a:r>
                      <a:r>
                        <a:rPr lang="en-US" sz="1400" spc="105" dirty="0">
                          <a:effectLst/>
                        </a:rPr>
                        <a:t> </a:t>
                      </a:r>
                      <a:r>
                        <a:rPr lang="en-US" sz="1400" spc="-5" dirty="0">
                          <a:effectLst/>
                        </a:rPr>
                        <a:t>µs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7"/>
                  </a:ext>
                </a:extLst>
              </a:tr>
              <a:tr h="223520">
                <a:tc>
                  <a:txBody>
                    <a:bodyPr/>
                    <a:lstStyle/>
                    <a:p>
                      <a:pPr algn="just">
                        <a:spcAft>
                          <a:spcPts val="0"/>
                        </a:spcAft>
                      </a:pPr>
                      <a:r>
                        <a:rPr lang="en-US" sz="1400" spc="40" dirty="0">
                          <a:effectLst/>
                        </a:rPr>
                        <a:t>Slot</a:t>
                      </a:r>
                      <a:r>
                        <a:rPr lang="en-US" sz="1400" spc="70" dirty="0">
                          <a:effectLst/>
                        </a:rPr>
                        <a:t> </a:t>
                      </a:r>
                      <a:r>
                        <a:rPr lang="en-US" sz="1400" spc="40" dirty="0">
                          <a:effectLst/>
                        </a:rPr>
                        <a:t>Time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30" dirty="0">
                          <a:effectLst/>
                        </a:rPr>
                        <a:t>50</a:t>
                      </a:r>
                      <a:r>
                        <a:rPr lang="en-US" sz="1400" spc="110" dirty="0">
                          <a:effectLst/>
                        </a:rPr>
                        <a:t> </a:t>
                      </a:r>
                      <a:r>
                        <a:rPr lang="en-US" sz="1400" spc="30" dirty="0">
                          <a:effectLst/>
                        </a:rPr>
                        <a:t>µs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8"/>
                  </a:ext>
                </a:extLst>
              </a:tr>
              <a:tr h="223520">
                <a:tc>
                  <a:txBody>
                    <a:bodyPr/>
                    <a:lstStyle/>
                    <a:p>
                      <a:pPr algn="just">
                        <a:spcAft>
                          <a:spcPts val="0"/>
                        </a:spcAft>
                      </a:pPr>
                      <a:r>
                        <a:rPr lang="en-US" sz="1400" dirty="0">
                          <a:effectLst/>
                        </a:rPr>
                        <a:t>SIFS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40" dirty="0">
                          <a:effectLst/>
                        </a:rPr>
                        <a:t>28</a:t>
                      </a:r>
                      <a:r>
                        <a:rPr lang="en-US" sz="1400" spc="100" dirty="0">
                          <a:effectLst/>
                        </a:rPr>
                        <a:t> </a:t>
                      </a:r>
                      <a:r>
                        <a:rPr lang="en-US" sz="1400" spc="40" dirty="0">
                          <a:effectLst/>
                        </a:rPr>
                        <a:t>µs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09"/>
                  </a:ext>
                </a:extLst>
              </a:tr>
              <a:tr h="223520">
                <a:tc>
                  <a:txBody>
                    <a:bodyPr/>
                    <a:lstStyle/>
                    <a:p>
                      <a:pPr algn="just">
                        <a:spcAft>
                          <a:spcPts val="0"/>
                        </a:spcAft>
                      </a:pPr>
                      <a:r>
                        <a:rPr lang="en-US" sz="1400" spc="65">
                          <a:effectLst/>
                        </a:rPr>
                        <a:t>DIFS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20" dirty="0">
                          <a:effectLst/>
                        </a:rPr>
                        <a:t>128</a:t>
                      </a:r>
                      <a:r>
                        <a:rPr lang="en-US" sz="1400" spc="120" dirty="0">
                          <a:effectLst/>
                        </a:rPr>
                        <a:t> </a:t>
                      </a:r>
                      <a:r>
                        <a:rPr lang="en-US" sz="1400" spc="20" dirty="0">
                          <a:effectLst/>
                        </a:rPr>
                        <a:t>µs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10"/>
                  </a:ext>
                </a:extLst>
              </a:tr>
              <a:tr h="223520">
                <a:tc>
                  <a:txBody>
                    <a:bodyPr/>
                    <a:lstStyle/>
                    <a:p>
                      <a:pPr algn="just">
                        <a:spcAft>
                          <a:spcPts val="0"/>
                        </a:spcAft>
                      </a:pPr>
                      <a:r>
                        <a:rPr lang="en-US" sz="1400" spc="65">
                          <a:effectLst/>
                        </a:rPr>
                        <a:t>ACK_Timeout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35" dirty="0">
                          <a:effectLst/>
                        </a:rPr>
                        <a:t>300</a:t>
                      </a:r>
                      <a:r>
                        <a:rPr lang="en-US" sz="1400" spc="125" dirty="0">
                          <a:effectLst/>
                        </a:rPr>
                        <a:t> </a:t>
                      </a:r>
                      <a:r>
                        <a:rPr lang="en-US" sz="1400" spc="35" dirty="0">
                          <a:effectLst/>
                        </a:rPr>
                        <a:t>µs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11"/>
                  </a:ext>
                </a:extLst>
              </a:tr>
              <a:tr h="223520">
                <a:tc>
                  <a:txBody>
                    <a:bodyPr/>
                    <a:lstStyle/>
                    <a:p>
                      <a:pPr algn="just">
                        <a:spcAft>
                          <a:spcPts val="0"/>
                        </a:spcAft>
                      </a:pPr>
                      <a:r>
                        <a:rPr lang="en-US" sz="1400" spc="60" dirty="0" err="1">
                          <a:effectLst/>
                        </a:rPr>
                        <a:t>CTS_Timeout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tc>
                  <a:txBody>
                    <a:bodyPr/>
                    <a:lstStyle/>
                    <a:p>
                      <a:pPr algn="just">
                        <a:spcAft>
                          <a:spcPts val="0"/>
                        </a:spcAft>
                      </a:pPr>
                      <a:r>
                        <a:rPr lang="en-US" sz="1400" spc="35" dirty="0">
                          <a:effectLst/>
                        </a:rPr>
                        <a:t>300</a:t>
                      </a:r>
                      <a:r>
                        <a:rPr lang="en-US" sz="1400" spc="125" dirty="0">
                          <a:effectLst/>
                        </a:rPr>
                        <a:t> </a:t>
                      </a:r>
                      <a:r>
                        <a:rPr lang="en-US" sz="1400" spc="35" dirty="0">
                          <a:effectLst/>
                        </a:rPr>
                        <a:t>µs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8" marR="68588"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C4E8529D-C794-FA13-2128-5958CE12DB7F}"/>
              </a:ext>
            </a:extLst>
          </p:cNvPr>
          <p:cNvSpPr>
            <a:spLocks noGrp="1"/>
          </p:cNvSpPr>
          <p:nvPr>
            <p:ph idx="1"/>
          </p:nvPr>
        </p:nvSpPr>
        <p:spPr>
          <a:xfrm>
            <a:off x="457200" y="381000"/>
            <a:ext cx="8229600" cy="5745163"/>
          </a:xfrm>
        </p:spPr>
        <p:txBody>
          <a:bodyPr/>
          <a:lstStyle/>
          <a:p>
            <a:pPr marL="0" indent="0" eaLnBrk="1" hangingPunct="1">
              <a:buFont typeface="Arial" panose="020B0604020202020204" pitchFamily="34" charset="0"/>
              <a:buNone/>
            </a:pPr>
            <a:r>
              <a:rPr lang="en-GB" altLang="en-US"/>
              <a:t>DELAY ANALYSIS</a:t>
            </a:r>
            <a:r>
              <a:rPr lang="en-IN" altLang="en-US"/>
              <a:t>:</a:t>
            </a:r>
          </a:p>
          <a:p>
            <a:pPr marL="0" indent="0" eaLnBrk="1" hangingPunct="1">
              <a:buFont typeface="Arial" panose="020B0604020202020204" pitchFamily="34" charset="0"/>
              <a:buNone/>
            </a:pPr>
            <a:endParaRPr lang="en-GB" altLang="en-US"/>
          </a:p>
        </p:txBody>
      </p:sp>
      <p:pic>
        <p:nvPicPr>
          <p:cNvPr id="21507" name="Picture 3">
            <a:extLst>
              <a:ext uri="{FF2B5EF4-FFF2-40B4-BE49-F238E27FC236}">
                <a16:creationId xmlns:a16="http://schemas.microsoft.com/office/drawing/2014/main" id="{07A69F46-D7B8-FBF9-56AE-49258AAF9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174" r="7468" b="2472"/>
          <a:stretch>
            <a:fillRect/>
          </a:stretch>
        </p:blipFill>
        <p:spPr bwMode="auto">
          <a:xfrm>
            <a:off x="749300" y="1066800"/>
            <a:ext cx="7645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5">
            <a:extLst>
              <a:ext uri="{FF2B5EF4-FFF2-40B4-BE49-F238E27FC236}">
                <a16:creationId xmlns:a16="http://schemas.microsoft.com/office/drawing/2014/main" id="{EA89B10A-CC73-5CA3-CFF8-BA817CF98B40}"/>
              </a:ext>
            </a:extLst>
          </p:cNvPr>
          <p:cNvSpPr>
            <a:spLocks noGrp="1"/>
          </p:cNvSpPr>
          <p:nvPr>
            <p:ph idx="1"/>
          </p:nvPr>
        </p:nvSpPr>
        <p:spPr>
          <a:xfrm>
            <a:off x="457200" y="381000"/>
            <a:ext cx="8229600" cy="5745163"/>
          </a:xfrm>
        </p:spPr>
        <p:txBody>
          <a:bodyPr/>
          <a:lstStyle/>
          <a:p>
            <a:pPr marL="0" indent="0" eaLnBrk="1" hangingPunct="1">
              <a:buFont typeface="Arial" panose="020B0604020202020204" pitchFamily="34" charset="0"/>
              <a:buNone/>
            </a:pPr>
            <a:r>
              <a:rPr lang="en-GB" altLang="en-US"/>
              <a:t>ENERGY CONSUMPTION ANALYSIS:</a:t>
            </a:r>
          </a:p>
          <a:p>
            <a:pPr marL="0" indent="0" eaLnBrk="1" hangingPunct="1">
              <a:buFont typeface="Arial" panose="020B0604020202020204" pitchFamily="34" charset="0"/>
              <a:buNone/>
            </a:pPr>
            <a:endParaRPr lang="en-IN" altLang="en-US"/>
          </a:p>
        </p:txBody>
      </p:sp>
      <p:pic>
        <p:nvPicPr>
          <p:cNvPr id="22531" name="Picture 6">
            <a:extLst>
              <a:ext uri="{FF2B5EF4-FFF2-40B4-BE49-F238E27FC236}">
                <a16:creationId xmlns:a16="http://schemas.microsoft.com/office/drawing/2014/main" id="{300352EC-0D5D-E0E9-654C-DC30D5D75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643" r="6670"/>
          <a:stretch>
            <a:fillRect/>
          </a:stretch>
        </p:blipFill>
        <p:spPr bwMode="auto">
          <a:xfrm>
            <a:off x="323850" y="1104900"/>
            <a:ext cx="5867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a:extLst>
              <a:ext uri="{FF2B5EF4-FFF2-40B4-BE49-F238E27FC236}">
                <a16:creationId xmlns:a16="http://schemas.microsoft.com/office/drawing/2014/main" id="{FE5576E8-42F0-BC0F-7374-3DAB42CE4BB1}"/>
              </a:ext>
            </a:extLst>
          </p:cNvPr>
          <p:cNvGraphicFramePr>
            <a:graphicFrameLocks noGrp="1"/>
          </p:cNvGraphicFramePr>
          <p:nvPr/>
        </p:nvGraphicFramePr>
        <p:xfrm>
          <a:off x="6345494" y="2667000"/>
          <a:ext cx="2438400" cy="2362200"/>
        </p:xfrm>
        <a:graphic>
          <a:graphicData uri="http://schemas.openxmlformats.org/drawingml/2006/table">
            <a:tbl>
              <a:tblPr firstRow="1" firstCol="1" bandRow="1">
                <a:tableStyleId>{5940675A-B579-460E-94D1-54222C63F5DA}</a:tableStyleId>
              </a:tblPr>
              <a:tblGrid>
                <a:gridCol w="1422519">
                  <a:extLst>
                    <a:ext uri="{9D8B030D-6E8A-4147-A177-3AD203B41FA5}">
                      <a16:colId xmlns:a16="http://schemas.microsoft.com/office/drawing/2014/main" val="20000"/>
                    </a:ext>
                  </a:extLst>
                </a:gridCol>
                <a:gridCol w="1015881">
                  <a:extLst>
                    <a:ext uri="{9D8B030D-6E8A-4147-A177-3AD203B41FA5}">
                      <a16:colId xmlns:a16="http://schemas.microsoft.com/office/drawing/2014/main" val="20001"/>
                    </a:ext>
                  </a:extLst>
                </a:gridCol>
              </a:tblGrid>
              <a:tr h="295275">
                <a:tc>
                  <a:txBody>
                    <a:bodyPr/>
                    <a:lstStyle/>
                    <a:p>
                      <a:pPr algn="ctr"/>
                      <a:r>
                        <a:rPr lang="en-IN" sz="1400" kern="100" dirty="0" err="1">
                          <a:effectLst/>
                        </a:rPr>
                        <a:t>E_Payload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100" kern="100">
                          <a:effectLst/>
                        </a:rPr>
                        <a:t>512 bits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5275">
                <a:tc>
                  <a:txBody>
                    <a:bodyPr/>
                    <a:lstStyle/>
                    <a:p>
                      <a:endParaRPr lang="en-US"/>
                    </a:p>
                  </a:txBody>
                  <a:tcPr marL="68580" marR="68580" marT="0" marB="0">
                    <a:blipFill>
                      <a:blip r:embed="rId3"/>
                      <a:stretch>
                        <a:fillRect l="-427" t="-120833" r="-72650" b="-612500"/>
                      </a:stretch>
                    </a:blipFill>
                  </a:tcPr>
                </a:tc>
                <a:tc>
                  <a:txBody>
                    <a:bodyPr/>
                    <a:lstStyle/>
                    <a:p>
                      <a:endParaRPr lang="en-US"/>
                    </a:p>
                  </a:txBody>
                  <a:tcPr marL="68580" marR="68580" marT="0" marB="0">
                    <a:blipFill>
                      <a:blip r:embed="rId3"/>
                      <a:stretch>
                        <a:fillRect l="-140719" t="-120833" r="-1796" b="-612500"/>
                      </a:stretch>
                    </a:blipFill>
                  </a:tcPr>
                </a:tc>
                <a:extLst>
                  <a:ext uri="{0D108BD9-81ED-4DB2-BD59-A6C34878D82A}">
                    <a16:rowId xmlns:a16="http://schemas.microsoft.com/office/drawing/2014/main" val="10001"/>
                  </a:ext>
                </a:extLst>
              </a:tr>
              <a:tr h="295275">
                <a:tc>
                  <a:txBody>
                    <a:bodyPr/>
                    <a:lstStyle/>
                    <a:p>
                      <a:endParaRPr lang="en-US"/>
                    </a:p>
                  </a:txBody>
                  <a:tcPr marL="68580" marR="68580" marT="0" marB="0">
                    <a:blipFill>
                      <a:blip r:embed="rId3"/>
                      <a:stretch>
                        <a:fillRect l="-427" t="-216327" r="-72650" b="-500000"/>
                      </a:stretch>
                    </a:blipFill>
                  </a:tcPr>
                </a:tc>
                <a:tc>
                  <a:txBody>
                    <a:bodyPr/>
                    <a:lstStyle/>
                    <a:p>
                      <a:pPr algn="ctr"/>
                      <a:r>
                        <a:rPr lang="en-IN" sz="1100" kern="100">
                          <a:effectLst/>
                        </a:rPr>
                        <a:t>135mW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5275">
                <a:tc>
                  <a:txBody>
                    <a:bodyPr/>
                    <a:lstStyle/>
                    <a:p>
                      <a:endParaRPr lang="en-US"/>
                    </a:p>
                  </a:txBody>
                  <a:tcPr marL="68580" marR="68580" marT="0" marB="0">
                    <a:blipFill>
                      <a:blip r:embed="rId3"/>
                      <a:stretch>
                        <a:fillRect l="-427" t="-322917" r="-72650" b="-410417"/>
                      </a:stretch>
                    </a:blipFill>
                  </a:tcPr>
                </a:tc>
                <a:tc>
                  <a:txBody>
                    <a:bodyPr/>
                    <a:lstStyle/>
                    <a:p>
                      <a:pPr algn="ctr"/>
                      <a:r>
                        <a:rPr lang="en-IN" sz="1100" kern="100">
                          <a:effectLst/>
                        </a:rPr>
                        <a:t>1.3mW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90550">
                <a:tc>
                  <a:txBody>
                    <a:bodyPr/>
                    <a:lstStyle/>
                    <a:p>
                      <a:pPr algn="ctr"/>
                      <a:r>
                        <a:rPr lang="en-IN" sz="1400" kern="100" dirty="0">
                          <a:effectLst/>
                        </a:rPr>
                        <a:t>N (no. of iteration)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100" kern="100" dirty="0">
                          <a:effectLst/>
                        </a:rPr>
                        <a:t>1000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5275">
                <a:tc>
                  <a:txBody>
                    <a:bodyPr/>
                    <a:lstStyle/>
                    <a:p>
                      <a:endParaRPr lang="en-US"/>
                    </a:p>
                  </a:txBody>
                  <a:tcPr marL="68580" marR="68580" marT="0" marB="0">
                    <a:blipFill>
                      <a:blip r:embed="rId3"/>
                      <a:stretch>
                        <a:fillRect l="-427" t="-612245" r="-72650" b="-104082"/>
                      </a:stretch>
                    </a:blipFill>
                  </a:tcPr>
                </a:tc>
                <a:tc>
                  <a:txBody>
                    <a:bodyPr/>
                    <a:lstStyle/>
                    <a:p>
                      <a:endParaRPr lang="en-US"/>
                    </a:p>
                  </a:txBody>
                  <a:tcPr marL="68580" marR="68580" marT="0" marB="0">
                    <a:blipFill>
                      <a:blip r:embed="rId3"/>
                      <a:stretch>
                        <a:fillRect l="-140719" t="-612245" r="-1796" b="-104082"/>
                      </a:stretch>
                    </a:blipFill>
                  </a:tcPr>
                </a:tc>
                <a:extLst>
                  <a:ext uri="{0D108BD9-81ED-4DB2-BD59-A6C34878D82A}">
                    <a16:rowId xmlns:a16="http://schemas.microsoft.com/office/drawing/2014/main" val="10005"/>
                  </a:ext>
                </a:extLst>
              </a:tr>
              <a:tr h="295275">
                <a:tc>
                  <a:txBody>
                    <a:bodyPr/>
                    <a:lstStyle/>
                    <a:p>
                      <a:endParaRPr lang="en-US"/>
                    </a:p>
                  </a:txBody>
                  <a:tcPr marL="68580" marR="68580" marT="0" marB="0">
                    <a:blipFill>
                      <a:blip r:embed="rId3"/>
                      <a:stretch>
                        <a:fillRect l="-427" t="-727083" r="-72650" b="-6250"/>
                      </a:stretch>
                    </a:blipFill>
                  </a:tcPr>
                </a:tc>
                <a:tc>
                  <a:txBody>
                    <a:bodyPr/>
                    <a:lstStyle/>
                    <a:p>
                      <a:endParaRPr lang="en-US"/>
                    </a:p>
                  </a:txBody>
                  <a:tcPr marL="68580" marR="68580" marT="0" marB="0">
                    <a:blipFill>
                      <a:blip r:embed="rId3"/>
                      <a:stretch>
                        <a:fillRect l="-140719" t="-727083" r="-1796" b="-6250"/>
                      </a:stretch>
                    </a:blipFill>
                  </a:tcPr>
                </a:tc>
                <a:extLst>
                  <a:ext uri="{0D108BD9-81ED-4DB2-BD59-A6C34878D82A}">
                    <a16:rowId xmlns:a16="http://schemas.microsoft.com/office/drawing/2014/main" val="10006"/>
                  </a:ext>
                </a:extLst>
              </a:tr>
            </a:tbl>
          </a:graphicData>
        </a:graphic>
      </p:graphicFrame>
      <p:sp>
        <p:nvSpPr>
          <p:cNvPr id="22533" name="TextBox 10">
            <a:extLst>
              <a:ext uri="{FF2B5EF4-FFF2-40B4-BE49-F238E27FC236}">
                <a16:creationId xmlns:a16="http://schemas.microsoft.com/office/drawing/2014/main" id="{90E2D1DC-34AF-E5FF-CA22-452691CB134C}"/>
              </a:ext>
            </a:extLst>
          </p:cNvPr>
          <p:cNvSpPr txBox="1">
            <a:spLocks noChangeArrowheads="1"/>
          </p:cNvSpPr>
          <p:nvPr/>
        </p:nvSpPr>
        <p:spPr bwMode="auto">
          <a:xfrm>
            <a:off x="6324600" y="1524000"/>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Simulation parameters for energy consumption analysis</a:t>
            </a:r>
            <a:endParaRPr lang="en-IN" altLang="en-US" sz="18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6593967-3D10-AA85-45F0-E4338E24A010}"/>
              </a:ext>
            </a:extLst>
          </p:cNvPr>
          <p:cNvSpPr>
            <a:spLocks noGrp="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CONCLUSION</a:t>
            </a:r>
            <a:endParaRPr lang="en-US" altLang="en-US"/>
          </a:p>
        </p:txBody>
      </p:sp>
      <p:sp>
        <p:nvSpPr>
          <p:cNvPr id="23555" name="Content Placeholder 2">
            <a:extLst>
              <a:ext uri="{FF2B5EF4-FFF2-40B4-BE49-F238E27FC236}">
                <a16:creationId xmlns:a16="http://schemas.microsoft.com/office/drawing/2014/main" id="{E6337BF9-EEE1-804E-082D-CA95F74C8810}"/>
              </a:ext>
            </a:extLst>
          </p:cNvPr>
          <p:cNvSpPr>
            <a:spLocks noGrp="1"/>
          </p:cNvSpPr>
          <p:nvPr>
            <p:ph idx="1"/>
          </p:nvPr>
        </p:nvSpPr>
        <p:spPr/>
        <p:txBody>
          <a:bodyPr/>
          <a:lstStyle/>
          <a:p>
            <a:pPr marL="0" indent="0" algn="just" eaLnBrk="1" hangingPunct="1">
              <a:buFont typeface="Arial" panose="020B0604020202020204" pitchFamily="34" charset="0"/>
              <a:buNone/>
            </a:pPr>
            <a:endParaRPr lang="en-GB" altLang="en-US" sz="24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GB" altLang="en-US" sz="2400" dirty="0">
                <a:latin typeface="Times New Roman" panose="02020603050405020304" pitchFamily="18" charset="0"/>
                <a:cs typeface="Times New Roman" panose="02020603050405020304" pitchFamily="18" charset="0"/>
              </a:rPr>
              <a:t>Cooperative NOMA enhances IoT networks by improving spectral efficiency, extending coverage, and reducing latency, allowing more simultaneous transmissions, especially in dense environments. However, managing interference and device coordination complexities is crucial for its successful implementation and maximizing its benefits.</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B739659-B48F-2CA4-B614-466F8053F933}"/>
              </a:ext>
            </a:extLst>
          </p:cNvPr>
          <p:cNvSpPr>
            <a:spLocks noGrp="1"/>
          </p:cNvSpPr>
          <p:nvPr>
            <p:ph type="title"/>
          </p:nvPr>
        </p:nvSpPr>
        <p:spPr/>
        <p:txBody>
          <a:bodyPr/>
          <a:lstStyle/>
          <a:p>
            <a:pPr eaLnBrk="1" hangingPunct="1"/>
            <a:r>
              <a:rPr lang="en-GB" altLang="en-US"/>
              <a:t>CONFERENCE PUBLICATION</a:t>
            </a:r>
            <a:endParaRPr lang="en-IN" altLang="en-US"/>
          </a:p>
        </p:txBody>
      </p:sp>
      <p:sp>
        <p:nvSpPr>
          <p:cNvPr id="24579" name="Content Placeholder 2">
            <a:extLst>
              <a:ext uri="{FF2B5EF4-FFF2-40B4-BE49-F238E27FC236}">
                <a16:creationId xmlns:a16="http://schemas.microsoft.com/office/drawing/2014/main" id="{9B6B0BE7-0A44-5B44-2DB3-4F1E73CC17BE}"/>
              </a:ext>
            </a:extLst>
          </p:cNvPr>
          <p:cNvSpPr>
            <a:spLocks noGrp="1"/>
          </p:cNvSpPr>
          <p:nvPr>
            <p:ph idx="1"/>
          </p:nvPr>
        </p:nvSpPr>
        <p:spPr/>
        <p:txBody>
          <a:bodyPr/>
          <a:lstStyle/>
          <a:p>
            <a:pPr marL="0" indent="0" eaLnBrk="1" hangingPunct="1">
              <a:buFont typeface="Arial" panose="020B0604020202020204" pitchFamily="34" charset="0"/>
              <a:buNone/>
            </a:pPr>
            <a:r>
              <a:rPr lang="en-GB" altLang="en-US" dirty="0"/>
              <a:t>Presented our paper titled “Performance Enhancement of IEEE802.11ah Based IoT Network using Cooperative NOMA ” in the 4th International Conference on Artificial Intelligence, 5G Communications and Network Technologies (ICA5NT 2024) held at </a:t>
            </a:r>
            <a:r>
              <a:rPr lang="en-GB" altLang="en-US" dirty="0" err="1"/>
              <a:t>Velammal</a:t>
            </a:r>
            <a:r>
              <a:rPr lang="en-GB" altLang="en-US" dirty="0"/>
              <a:t> Institute of Technology on 21st &amp; 22nd March 2024.</a:t>
            </a:r>
            <a:endParaRPr lang="en-I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B103431-32C2-5E61-5951-BA9A75C5760A}"/>
              </a:ext>
            </a:extLst>
          </p:cNvPr>
          <p:cNvSpPr>
            <a:spLocks noGrp="1"/>
          </p:cNvSpPr>
          <p:nvPr>
            <p:ph type="title"/>
          </p:nvPr>
        </p:nvSpPr>
        <p:spPr/>
        <p:txBody>
          <a:bodyPr/>
          <a:lstStyle/>
          <a:p>
            <a:pPr eaLnBrk="1" hangingPunct="1"/>
            <a:r>
              <a:rPr lang="en-GB" altLang="en-US"/>
              <a:t>SCOPUS JOURNAL STATUS</a:t>
            </a:r>
            <a:endParaRPr lang="en-IN" altLang="en-US"/>
          </a:p>
        </p:txBody>
      </p:sp>
      <p:sp>
        <p:nvSpPr>
          <p:cNvPr id="25603" name="Content Placeholder 2">
            <a:extLst>
              <a:ext uri="{FF2B5EF4-FFF2-40B4-BE49-F238E27FC236}">
                <a16:creationId xmlns:a16="http://schemas.microsoft.com/office/drawing/2014/main" id="{A5973ACD-FA2D-458B-A3D2-5A73FDDD905D}"/>
              </a:ext>
            </a:extLst>
          </p:cNvPr>
          <p:cNvSpPr>
            <a:spLocks noGrp="1"/>
          </p:cNvSpPr>
          <p:nvPr>
            <p:ph idx="1"/>
          </p:nvPr>
        </p:nvSpPr>
        <p:spPr/>
        <p:txBody>
          <a:bodyPr/>
          <a:lstStyle/>
          <a:p>
            <a:pPr marL="0" indent="0" eaLnBrk="1" hangingPunct="1">
              <a:buFont typeface="Arial" panose="020B0604020202020204" pitchFamily="34" charset="0"/>
              <a:buNone/>
            </a:pPr>
            <a:r>
              <a:rPr lang="en-GB" altLang="en-US" dirty="0"/>
              <a:t>Applied for Scopus indexed book chapter titled “Contemporary Challenges on Artificial Intelligence, 5G Communications, Industry 5.0, Intelligent Computing, and Network Technologies” by Nova Science Publishers.</a:t>
            </a:r>
            <a:endParaRPr lang="en-I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2">
            <a:extLst>
              <a:ext uri="{FF2B5EF4-FFF2-40B4-BE49-F238E27FC236}">
                <a16:creationId xmlns:a16="http://schemas.microsoft.com/office/drawing/2014/main" id="{AC5FC962-2CDA-D226-2A39-578D0C9B254E}"/>
              </a:ext>
            </a:extLst>
          </p:cNvPr>
          <p:cNvSpPr txBox="1">
            <a:spLocks noChangeArrowheads="1"/>
          </p:cNvSpPr>
          <p:nvPr/>
        </p:nvSpPr>
        <p:spPr bwMode="auto">
          <a:xfrm>
            <a:off x="381000" y="1905000"/>
            <a:ext cx="8382000" cy="830263"/>
          </a:xfrm>
          <a:prstGeom prst="rect">
            <a:avLst/>
          </a:prstGeom>
          <a:noFill/>
          <a:ln w="9525">
            <a:noFill/>
            <a:miter lim="800000"/>
            <a:headEnd/>
            <a:tailEnd/>
          </a:ln>
        </p:spPr>
        <p:txBody>
          <a:bodyPr>
            <a:spAutoFit/>
          </a:bodyPr>
          <a:lstStyle/>
          <a:p>
            <a:pPr marL="342900" indent="-342900" algn="just" eaLnBrk="1" fontAlgn="auto" hangingPunct="1">
              <a:spcBef>
                <a:spcPts val="0"/>
              </a:spcBef>
              <a:spcAft>
                <a:spcPts val="0"/>
              </a:spcAft>
              <a:defRPr/>
            </a:pPr>
            <a:endParaRPr lang="en-US" sz="1600" dirty="0">
              <a:latin typeface="Times New Roman" pitchFamily="18" charset="0"/>
              <a:cs typeface="Times New Roman" pitchFamily="18" charset="0"/>
            </a:endParaRPr>
          </a:p>
          <a:p>
            <a:pPr marL="342900" indent="-342900" algn="just" eaLnBrk="1" fontAlgn="auto" hangingPunct="1">
              <a:spcBef>
                <a:spcPts val="0"/>
              </a:spcBef>
              <a:spcAft>
                <a:spcPts val="0"/>
              </a:spcAft>
              <a:buFont typeface="Franklin Gothic Book" pitchFamily="34" charset="0"/>
              <a:buAutoNum type="arabicPeriod"/>
              <a:defRPr/>
            </a:pPr>
            <a:endParaRPr lang="en-US" sz="1600" dirty="0">
              <a:latin typeface="Times New Roman" pitchFamily="18" charset="0"/>
              <a:cs typeface="Times New Roman" pitchFamily="18" charset="0"/>
            </a:endParaRPr>
          </a:p>
          <a:p>
            <a:pPr algn="just" eaLnBrk="1" fontAlgn="auto" hangingPunct="1">
              <a:spcBef>
                <a:spcPts val="0"/>
              </a:spcBef>
              <a:spcAft>
                <a:spcPts val="0"/>
              </a:spcAft>
              <a:defRPr/>
            </a:pPr>
            <a:endParaRPr lang="en-IN" sz="1600" dirty="0">
              <a:latin typeface="Times New Roman" pitchFamily="18" charset="0"/>
              <a:cs typeface="Times New Roman" pitchFamily="18" charset="0"/>
            </a:endParaRPr>
          </a:p>
        </p:txBody>
      </p:sp>
      <p:sp>
        <p:nvSpPr>
          <p:cNvPr id="14" name="Rectangle 1">
            <a:extLst>
              <a:ext uri="{FF2B5EF4-FFF2-40B4-BE49-F238E27FC236}">
                <a16:creationId xmlns:a16="http://schemas.microsoft.com/office/drawing/2014/main" id="{513A4DBC-A87E-5CE5-CF4A-1E94537B6EFE}"/>
              </a:ext>
            </a:extLst>
          </p:cNvPr>
          <p:cNvSpPr>
            <a:spLocks noChangeArrowheads="1"/>
          </p:cNvSpPr>
          <p:nvPr/>
        </p:nvSpPr>
        <p:spPr bwMode="auto">
          <a:xfrm>
            <a:off x="381000" y="762000"/>
            <a:ext cx="8382000" cy="954107"/>
          </a:xfrm>
          <a:prstGeom prst="rect">
            <a:avLst/>
          </a:prstGeom>
          <a:noFill/>
          <a:ln w="9525">
            <a:noFill/>
            <a:miter lim="800000"/>
            <a:headEnd/>
            <a:tailEnd/>
          </a:ln>
          <a:effectLst/>
        </p:spPr>
        <p:txBody>
          <a:bodyPr anchor="ctr">
            <a:spAutoFit/>
          </a:bodyPr>
          <a:lstStyle/>
          <a:p>
            <a:pPr algn="ctr" fontAlgn="auto">
              <a:spcBef>
                <a:spcPts val="0"/>
              </a:spcBef>
              <a:spcAft>
                <a:spcPts val="0"/>
              </a:spcAft>
              <a:defRPr/>
            </a:pPr>
            <a:r>
              <a:rPr lang="en-US" sz="2800" b="1" dirty="0">
                <a:ln w="1905"/>
                <a:effectLst>
                  <a:innerShdw blurRad="69850" dist="43180" dir="5400000">
                    <a:srgbClr val="000000">
                      <a:alpha val="65000"/>
                    </a:srgbClr>
                  </a:innerShdw>
                </a:effectLst>
                <a:latin typeface="Times New Roman" pitchFamily="18" charset="0"/>
                <a:ea typeface="Calibri" pitchFamily="34" charset="0"/>
                <a:cs typeface="Times New Roman" pitchFamily="18" charset="0"/>
              </a:rPr>
              <a:t>References</a:t>
            </a:r>
          </a:p>
          <a:p>
            <a:pPr algn="ctr" fontAlgn="auto">
              <a:spcBef>
                <a:spcPts val="0"/>
              </a:spcBef>
              <a:spcAft>
                <a:spcPts val="0"/>
              </a:spcAft>
              <a:defRPr/>
            </a:pPr>
            <a:endParaRPr lang="en-US" sz="2800" b="1" dirty="0">
              <a:ln w="1905"/>
              <a:effectLst>
                <a:innerShdw blurRad="69850" dist="43180" dir="5400000">
                  <a:srgbClr val="000000">
                    <a:alpha val="65000"/>
                  </a:srgbClr>
                </a:innerShdw>
              </a:effectLst>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5EB55F7-C115-D4EB-EC9D-6190D03FE039}"/>
              </a:ext>
            </a:extLst>
          </p:cNvPr>
          <p:cNvSpPr>
            <a:spLocks noGrp="1"/>
          </p:cNvSpPr>
          <p:nvPr>
            <p:ph idx="1"/>
          </p:nvPr>
        </p:nvSpPr>
        <p:spPr/>
        <p:txBody>
          <a:bodyPr>
            <a:normAutofit lnSpcReduction="10000"/>
          </a:bodyPr>
          <a:lstStyle/>
          <a:p>
            <a:pPr algn="just" eaLnBrk="1" hangingPunct="1">
              <a:lnSpc>
                <a:spcPct val="130000"/>
              </a:lnSpc>
              <a:spcBef>
                <a:spcPts val="1500"/>
              </a:spcBef>
              <a:buSzPts val="1400"/>
              <a:buFont typeface="Calibri" panose="020F0502020204030204" pitchFamily="34" charset="0"/>
              <a:buAutoNum type="arabicPeriod"/>
              <a:tabLst>
                <a:tab pos="296863" algn="l"/>
              </a:tabLst>
              <a:defRPr/>
            </a:pPr>
            <a:r>
              <a:rPr lang="en-US" altLang="en-US" sz="1400">
                <a:latin typeface="Times New Roman" panose="02020603050405020304" pitchFamily="18" charset="0"/>
                <a:cs typeface="Times New Roman" panose="02020603050405020304" pitchFamily="18" charset="0"/>
              </a:rPr>
              <a:t>Aritz, Abuin., Lorenz, Fanari., Eneko, Iradier., Jon, Montalban. (2022) ‘High Efficiency Wireless-NOMA Solutions for Industry 4.0’, IEEE 18th International Conference on Factory Communication Systems (WFCS) PP.1012-1017.</a:t>
            </a:r>
            <a:endParaRPr lang="en-IN" altLang="en-US" sz="1400">
              <a:latin typeface="Times New Roman" panose="02020603050405020304" pitchFamily="18" charset="0"/>
              <a:cs typeface="Times New Roman" panose="02020603050405020304" pitchFamily="18" charset="0"/>
            </a:endParaRPr>
          </a:p>
          <a:p>
            <a:pPr algn="just" eaLnBrk="1" hangingPunct="1">
              <a:lnSpc>
                <a:spcPct val="130000"/>
              </a:lnSpc>
              <a:spcBef>
                <a:spcPts val="1500"/>
              </a:spcBef>
              <a:buSzPts val="1400"/>
              <a:buFont typeface="Calibri" panose="020F0502020204030204" pitchFamily="34" charset="0"/>
              <a:buAutoNum type="arabicPeriod"/>
              <a:tabLst>
                <a:tab pos="296863" algn="l"/>
              </a:tabLst>
              <a:defRPr/>
            </a:pPr>
            <a:r>
              <a:rPr lang="en-US" altLang="en-US" sz="1400">
                <a:latin typeface="Times New Roman" panose="02020603050405020304" pitchFamily="18" charset="0"/>
                <a:cs typeface="Times New Roman" panose="02020603050405020304" pitchFamily="18" charset="0"/>
              </a:rPr>
              <a:t>Ahsan, Raza, Khan., and Sarmad, Sohaib. (2021) ‘Cooperative NOMA, Prototyping and Experimental Evaluation Using SDR’, IEEE TRANSACTIONS ON VEHICULAR  TECHNOLOGY, (Vol. 70), NO. 3.PP.35-38</a:t>
            </a:r>
            <a:endParaRPr lang="en-IN" altLang="en-US" sz="1400">
              <a:latin typeface="Times New Roman" panose="02020603050405020304" pitchFamily="18" charset="0"/>
              <a:cs typeface="Times New Roman" panose="02020603050405020304" pitchFamily="18" charset="0"/>
            </a:endParaRPr>
          </a:p>
          <a:p>
            <a:pPr algn="just" eaLnBrk="1" hangingPunct="1">
              <a:lnSpc>
                <a:spcPct val="130000"/>
              </a:lnSpc>
              <a:spcBef>
                <a:spcPts val="1500"/>
              </a:spcBef>
              <a:buSzPts val="1400"/>
              <a:buFont typeface="Calibri" panose="020F0502020204030204" pitchFamily="34" charset="0"/>
              <a:buAutoNum type="arabicPeriod"/>
              <a:tabLst>
                <a:tab pos="296863" algn="l"/>
              </a:tabLst>
              <a:defRPr/>
            </a:pPr>
            <a:r>
              <a:rPr lang="en-US" altLang="en-US" sz="1400">
                <a:latin typeface="Times New Roman" panose="02020603050405020304" pitchFamily="18" charset="0"/>
                <a:cs typeface="Times New Roman" panose="02020603050405020304" pitchFamily="18" charset="0"/>
              </a:rPr>
              <a:t>BadarlaSri, Pavan., Ragupathi, K. Harigovindan, V. P. (2023) ‘TXOP Tuning‑based Channel Access Scheme for Performance Enhancement of IEEE 802.11ah Multirate  NOMA‑IoT Networks’, Natl. Acad. Sci. Lett. 46(2):PP.123–127.</a:t>
            </a:r>
            <a:endParaRPr lang="en-IN" altLang="en-US" sz="1400">
              <a:latin typeface="Times New Roman" panose="02020603050405020304" pitchFamily="18" charset="0"/>
              <a:cs typeface="Times New Roman" panose="02020603050405020304" pitchFamily="18" charset="0"/>
            </a:endParaRPr>
          </a:p>
          <a:p>
            <a:pPr algn="just" eaLnBrk="1" hangingPunct="1">
              <a:lnSpc>
                <a:spcPct val="130000"/>
              </a:lnSpc>
              <a:spcBef>
                <a:spcPts val="1500"/>
              </a:spcBef>
              <a:buSzPts val="1400"/>
              <a:buFont typeface="Calibri" panose="020F0502020204030204" pitchFamily="34" charset="0"/>
              <a:buAutoNum type="arabicPeriod"/>
              <a:tabLst>
                <a:tab pos="296863" algn="l"/>
              </a:tabLst>
              <a:defRPr/>
            </a:pPr>
            <a:r>
              <a:rPr lang="en-US" altLang="en-US" sz="1400">
                <a:latin typeface="Times New Roman" panose="02020603050405020304" pitchFamily="18" charset="0"/>
                <a:cs typeface="Times New Roman" panose="02020603050405020304" pitchFamily="18" charset="0"/>
              </a:rPr>
              <a:t>Jiazhen, Zhang., Xiaofeng, Tao., Huici, Wu., And Xuefei,Zhang. (2018) ‘Performance Analysis of User Pairing in Cooperative NOMA Networks’, IEEE Access (Vol. 6) PP.29.</a:t>
            </a:r>
            <a:endParaRPr lang="en-IN" altLang="en-US" sz="1400">
              <a:latin typeface="Times New Roman" panose="02020603050405020304" pitchFamily="18" charset="0"/>
              <a:cs typeface="Times New Roman" panose="02020603050405020304" pitchFamily="18" charset="0"/>
            </a:endParaRPr>
          </a:p>
          <a:p>
            <a:pPr algn="just" eaLnBrk="1" hangingPunct="1">
              <a:lnSpc>
                <a:spcPct val="130000"/>
              </a:lnSpc>
              <a:spcBef>
                <a:spcPts val="1500"/>
              </a:spcBef>
              <a:buSzPts val="1400"/>
              <a:buFont typeface="Calibri" panose="020F0502020204030204" pitchFamily="34" charset="0"/>
              <a:buAutoNum type="arabicPeriod"/>
              <a:tabLst>
                <a:tab pos="296863" algn="l"/>
              </a:tabLst>
              <a:defRPr/>
            </a:pPr>
            <a:r>
              <a:rPr lang="en-US" altLang="en-US" sz="1400">
                <a:latin typeface="Times New Roman" panose="02020603050405020304" pitchFamily="18" charset="0"/>
                <a:cs typeface="Times New Roman" panose="02020603050405020304" pitchFamily="18" charset="0"/>
              </a:rPr>
              <a:t>Kyung-Seop, Shin.,and Ohyun, Jo, Member.,(2017) ‘Joint Scheduling and Power Allocation Using Non-orthogonal Multiple Access in Directional Beam-based WLAN Systems’, IEEE WirelessCommunications Letters.</a:t>
            </a:r>
            <a:endParaRPr lang="en-IN" altLang="en-US" sz="1400">
              <a:latin typeface="Times New Roman" panose="02020603050405020304" pitchFamily="18" charset="0"/>
              <a:cs typeface="Times New Roman" panose="02020603050405020304" pitchFamily="18" charset="0"/>
            </a:endParaRPr>
          </a:p>
          <a:p>
            <a:pPr algn="just" eaLnBrk="1" hangingPunct="1">
              <a:lnSpc>
                <a:spcPct val="130000"/>
              </a:lnSpc>
              <a:buFont typeface="Arial" panose="020B0604020202020204" pitchFamily="34" charset="0"/>
              <a:buNone/>
              <a:tabLst>
                <a:tab pos="296863" algn="l"/>
              </a:tabLst>
              <a:defRPr/>
            </a:pPr>
            <a:endParaRPr lang="en-US" altLang="en-US" sz="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72AEB-D965-BC5E-D19A-9ED25181A592}"/>
              </a:ext>
            </a:extLst>
          </p:cNvPr>
          <p:cNvSpPr>
            <a:spLocks noGrp="1"/>
          </p:cNvSpPr>
          <p:nvPr>
            <p:ph idx="1"/>
          </p:nvPr>
        </p:nvSpPr>
        <p:spPr/>
        <p:txBody>
          <a:bodyPr rtlCol="0">
            <a:normAutofit/>
          </a:bodyPr>
          <a:lstStyle/>
          <a:p>
            <a:pPr eaLnBrk="1" fontAlgn="auto" hangingPunct="1">
              <a:spcAft>
                <a:spcPts val="0"/>
              </a:spcAft>
              <a:defRPr/>
            </a:pPr>
            <a:endParaRPr lang="en-US" b="1" dirty="0">
              <a:ln w="1905"/>
              <a:effectLst>
                <a:innerShdw blurRad="69850" dist="43180" dir="5400000">
                  <a:srgbClr val="000000">
                    <a:alpha val="65000"/>
                  </a:srgbClr>
                </a:innerShdw>
              </a:effectLst>
              <a:latin typeface="Verdana" pitchFamily="34" charset="0"/>
              <a:ea typeface="Calibri" pitchFamily="34" charset="0"/>
            </a:endParaRPr>
          </a:p>
          <a:p>
            <a:pPr eaLnBrk="1" fontAlgn="auto" hangingPunct="1">
              <a:spcAft>
                <a:spcPts val="0"/>
              </a:spcAft>
              <a:defRPr/>
            </a:pPr>
            <a:endParaRPr lang="en-US" b="1" dirty="0">
              <a:ln w="1905"/>
              <a:effectLst>
                <a:innerShdw blurRad="69850" dist="43180" dir="5400000">
                  <a:srgbClr val="000000">
                    <a:alpha val="65000"/>
                  </a:srgbClr>
                </a:innerShdw>
              </a:effectLst>
              <a:latin typeface="Verdana" pitchFamily="34" charset="0"/>
              <a:ea typeface="Calibri" pitchFamily="34" charset="0"/>
            </a:endParaRPr>
          </a:p>
          <a:p>
            <a:pPr eaLnBrk="1" fontAlgn="auto" hangingPunct="1">
              <a:spcAft>
                <a:spcPts val="0"/>
              </a:spcAft>
              <a:buFont typeface="Arial" panose="020B0604020202020204" pitchFamily="34" charset="0"/>
              <a:buNone/>
              <a:defRPr/>
            </a:pPr>
            <a:r>
              <a:rPr lang="en-US" b="1" dirty="0">
                <a:ln w="1905"/>
                <a:effectLst>
                  <a:innerShdw blurRad="69850" dist="43180" dir="5400000">
                    <a:srgbClr val="000000">
                      <a:alpha val="65000"/>
                    </a:srgbClr>
                  </a:innerShdw>
                </a:effectLst>
                <a:latin typeface="Verdana" pitchFamily="34" charset="0"/>
                <a:ea typeface="Calibri" pitchFamily="34" charset="0"/>
              </a:rPr>
              <a:t>                     THANK YOU</a:t>
            </a:r>
            <a:endParaRPr lang="en-US" b="1" dirty="0">
              <a:ln w="1905"/>
              <a:effectLst>
                <a:innerShdw blurRad="69850" dist="43180" dir="5400000">
                  <a:srgbClr val="000000">
                    <a:alpha val="65000"/>
                  </a:srgbClr>
                </a:innerShdw>
              </a:effectLst>
              <a:latin typeface="Verdana" pitchFamily="34" charset="0"/>
            </a:endParaRPr>
          </a:p>
          <a:p>
            <a:pPr algn="ctr" eaLnBrk="1" fontAlgn="auto" hangingPunct="1">
              <a:spcAft>
                <a:spcPts val="0"/>
              </a:spcAft>
              <a:buFont typeface="Arial" panose="020B0604020202020204" pitchFamily="34" charset="0"/>
              <a:buNone/>
              <a:defRPr/>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A2CB-F3E7-FFB0-C740-0CBA1DB0F9AB}"/>
              </a:ext>
            </a:extLst>
          </p:cNvPr>
          <p:cNvSpPr>
            <a:spLocks noGrp="1"/>
          </p:cNvSpPr>
          <p:nvPr>
            <p:ph type="title"/>
          </p:nvPr>
        </p:nvSpPr>
        <p:spPr>
          <a:xfrm>
            <a:off x="533400" y="228600"/>
            <a:ext cx="8229600" cy="990600"/>
          </a:xfrm>
        </p:spPr>
        <p:txBody>
          <a:bodyPr rtlCol="0">
            <a:normAutofit/>
          </a:bodyPr>
          <a:lstStyle/>
          <a:p>
            <a:pPr eaLnBrk="1" fontAlgn="auto" hangingPunct="1">
              <a:spcAft>
                <a:spcPts val="0"/>
              </a:spcAft>
              <a:defRPr/>
            </a:pPr>
            <a:r>
              <a:rPr lang="en-US" sz="2800" b="1" dirty="0">
                <a:solidFill>
                  <a:schemeClr val="accent5">
                    <a:lumMod val="75000"/>
                  </a:schemeClr>
                </a:solidFill>
                <a:latin typeface="Times New Roman" pitchFamily="18" charset="0"/>
                <a:cs typeface="Times New Roman" pitchFamily="18" charset="0"/>
              </a:rPr>
              <a:t>INTRODUCTION    </a:t>
            </a:r>
            <a:endParaRPr lang="en-US" sz="2800" dirty="0">
              <a:solidFill>
                <a:schemeClr val="accent5">
                  <a:lumMod val="75000"/>
                </a:schemeClr>
              </a:solidFill>
            </a:endParaRPr>
          </a:p>
        </p:txBody>
      </p:sp>
      <p:sp>
        <p:nvSpPr>
          <p:cNvPr id="3" name="Content Placeholder 2">
            <a:extLst>
              <a:ext uri="{FF2B5EF4-FFF2-40B4-BE49-F238E27FC236}">
                <a16:creationId xmlns:a16="http://schemas.microsoft.com/office/drawing/2014/main" id="{6ADB0697-A84D-3D11-8095-6997B1FA3E90}"/>
              </a:ext>
            </a:extLst>
          </p:cNvPr>
          <p:cNvSpPr>
            <a:spLocks noGrp="1"/>
          </p:cNvSpPr>
          <p:nvPr>
            <p:ph idx="1"/>
          </p:nvPr>
        </p:nvSpPr>
        <p:spPr>
          <a:xfrm>
            <a:off x="457200" y="1143000"/>
            <a:ext cx="8229600" cy="5105400"/>
          </a:xfrm>
        </p:spPr>
        <p:txBody>
          <a:bodyPr rtlCol="0">
            <a:normAutofit/>
          </a:bodyPr>
          <a:lstStyle/>
          <a:p>
            <a:pPr marL="285750" indent="-285750" algn="just" eaLnBrk="1" fontAlgn="auto" hangingPunct="1">
              <a:lnSpc>
                <a:spcPct val="150000"/>
              </a:lnSpc>
              <a:spcAft>
                <a:spcPts val="0"/>
              </a:spcAft>
              <a:buFont typeface="Wingdings" panose="05000000000000000000" pitchFamily="2" charset="2"/>
              <a:buChar char="Ø"/>
              <a:defRPr/>
            </a:pPr>
            <a:r>
              <a:rPr lang="en-US" altLang="x-none" sz="2000" dirty="0">
                <a:latin typeface="Times New Roman" pitchFamily="18" charset="0"/>
                <a:cs typeface="Times New Roman" pitchFamily="18" charset="0"/>
                <a:sym typeface="Bookman Old Style" panose="02050604050505020204" pitchFamily="18" charset="0"/>
              </a:rPr>
              <a:t>Today, wireless devices are evolving into multipurpose systems with data extensive applications running on them. Such applications require </a:t>
            </a:r>
            <a:r>
              <a:rPr lang="en-US" altLang="x-none" sz="2000" b="1" dirty="0">
                <a:latin typeface="Times New Roman" pitchFamily="18" charset="0"/>
                <a:cs typeface="Times New Roman" pitchFamily="18" charset="0"/>
                <a:sym typeface="Bookman Old Style" panose="02050604050505020204" pitchFamily="18" charset="0"/>
              </a:rPr>
              <a:t>high speed connectivity</a:t>
            </a:r>
            <a:r>
              <a:rPr lang="en-US" altLang="x-none" sz="2000" dirty="0">
                <a:latin typeface="Times New Roman" pitchFamily="18" charset="0"/>
                <a:cs typeface="Times New Roman" pitchFamily="18" charset="0"/>
                <a:sym typeface="Bookman Old Style" panose="02050604050505020204" pitchFamily="18" charset="0"/>
              </a:rPr>
              <a:t> and </a:t>
            </a:r>
            <a:r>
              <a:rPr lang="en-US" altLang="x-none" sz="2000" b="1" dirty="0">
                <a:latin typeface="Times New Roman" pitchFamily="18" charset="0"/>
                <a:cs typeface="Times New Roman" pitchFamily="18" charset="0"/>
                <a:sym typeface="Bookman Old Style" panose="02050604050505020204" pitchFamily="18" charset="0"/>
              </a:rPr>
              <a:t>strong error protection</a:t>
            </a:r>
            <a:r>
              <a:rPr lang="en-US" altLang="x-none" sz="2000" dirty="0">
                <a:latin typeface="Times New Roman" pitchFamily="18" charset="0"/>
                <a:cs typeface="Times New Roman" pitchFamily="18" charset="0"/>
                <a:sym typeface="Bookman Old Style" panose="02050604050505020204" pitchFamily="18" charset="0"/>
              </a:rPr>
              <a:t>.</a:t>
            </a:r>
          </a:p>
          <a:p>
            <a:pPr marL="285750" indent="-285750" algn="just" eaLnBrk="1" fontAlgn="auto" hangingPunct="1">
              <a:lnSpc>
                <a:spcPct val="150000"/>
              </a:lnSpc>
              <a:spcAft>
                <a:spcPts val="0"/>
              </a:spcAft>
              <a:buFont typeface="Wingdings" panose="05000000000000000000" pitchFamily="2" charset="2"/>
              <a:buChar char="Ø"/>
              <a:defRPr/>
            </a:pPr>
            <a:endParaRPr lang="en-US" altLang="x-none" sz="2000" dirty="0">
              <a:latin typeface="Times New Roman" pitchFamily="18" charset="0"/>
              <a:cs typeface="Times New Roman" pitchFamily="18" charset="0"/>
              <a:sym typeface="Bookman Old Style" panose="02050604050505020204" pitchFamily="18" charset="0"/>
            </a:endParaRPr>
          </a:p>
          <a:p>
            <a:pPr marL="285750" indent="-285750" algn="just" eaLnBrk="1" fontAlgn="auto" hangingPunct="1">
              <a:lnSpc>
                <a:spcPct val="150000"/>
              </a:lnSpc>
              <a:spcAft>
                <a:spcPts val="0"/>
              </a:spcAft>
              <a:buFont typeface="Wingdings" panose="05000000000000000000" pitchFamily="2" charset="2"/>
              <a:buChar char="Ø"/>
              <a:defRPr/>
            </a:pPr>
            <a:r>
              <a:rPr lang="en-US" altLang="x-none" sz="2000" dirty="0">
                <a:latin typeface="Times New Roman" pitchFamily="18" charset="0"/>
                <a:cs typeface="Times New Roman" pitchFamily="18" charset="0"/>
                <a:sym typeface="Bookman Old Style" panose="02050604050505020204" pitchFamily="18" charset="0"/>
              </a:rPr>
              <a:t>Those needs, along with the exploding growth of wireless networks and limited spectrum resources, have created a </a:t>
            </a:r>
            <a:r>
              <a:rPr lang="en-US" altLang="x-none" sz="2000" b="1" dirty="0">
                <a:latin typeface="Times New Roman" pitchFamily="18" charset="0"/>
                <a:cs typeface="Times New Roman" pitchFamily="18" charset="0"/>
                <a:sym typeface="Bookman Old Style" panose="02050604050505020204" pitchFamily="18" charset="0"/>
              </a:rPr>
              <a:t>capacity crunch</a:t>
            </a:r>
            <a:r>
              <a:rPr lang="en-US" altLang="x-none" sz="2000" dirty="0">
                <a:latin typeface="Times New Roman" pitchFamily="18" charset="0"/>
                <a:cs typeface="Times New Roman" pitchFamily="18" charset="0"/>
                <a:sym typeface="Bookman Old Style" panose="02050604050505020204" pitchFamily="18" charset="0"/>
              </a:rPr>
              <a:t> and </a:t>
            </a:r>
            <a:r>
              <a:rPr lang="en-US" altLang="x-none" sz="2000" b="1" dirty="0">
                <a:latin typeface="Times New Roman" pitchFamily="18" charset="0"/>
                <a:cs typeface="Times New Roman" pitchFamily="18" charset="0"/>
                <a:sym typeface="Bookman Old Style" panose="02050604050505020204" pitchFamily="18" charset="0"/>
              </a:rPr>
              <a:t>high interference</a:t>
            </a:r>
            <a:r>
              <a:rPr lang="en-US" altLang="x-none" sz="2000" dirty="0">
                <a:latin typeface="Times New Roman" pitchFamily="18" charset="0"/>
                <a:cs typeface="Times New Roman" pitchFamily="18" charset="0"/>
                <a:sym typeface="Bookman Old Style" panose="02050604050505020204" pitchFamily="18" charset="0"/>
              </a:rPr>
              <a:t> in today’s wireless networks. </a:t>
            </a:r>
          </a:p>
          <a:p>
            <a:pPr marL="285750" indent="-285750" algn="just" eaLnBrk="1" fontAlgn="auto" hangingPunct="1">
              <a:lnSpc>
                <a:spcPct val="150000"/>
              </a:lnSpc>
              <a:spcAft>
                <a:spcPts val="0"/>
              </a:spcAft>
              <a:buFont typeface="Wingdings" panose="05000000000000000000" pitchFamily="2" charset="2"/>
              <a:buChar char="Ø"/>
              <a:defRPr/>
            </a:pPr>
            <a:endParaRPr lang="en-US" altLang="x-none" sz="2000" dirty="0">
              <a:latin typeface="Times New Roman" pitchFamily="18" charset="0"/>
              <a:cs typeface="Times New Roman" pitchFamily="18" charset="0"/>
              <a:sym typeface="Bookman Old Style" panose="02050604050505020204" pitchFamily="18" charset="0"/>
            </a:endParaRPr>
          </a:p>
          <a:p>
            <a:pPr marL="285750" indent="-285750" algn="just" eaLnBrk="1" fontAlgn="auto" hangingPunct="1">
              <a:lnSpc>
                <a:spcPct val="150000"/>
              </a:lnSpc>
              <a:spcAft>
                <a:spcPts val="0"/>
              </a:spcAft>
              <a:buFont typeface="Wingdings" panose="05000000000000000000" pitchFamily="2" charset="2"/>
              <a:buChar char="Ø"/>
              <a:defRPr/>
            </a:pPr>
            <a:r>
              <a:rPr lang="en-US" altLang="x-none" sz="2000" dirty="0">
                <a:latin typeface="Times New Roman" pitchFamily="18" charset="0"/>
                <a:cs typeface="Times New Roman" pitchFamily="18" charset="0"/>
                <a:sym typeface="Bookman Old Style" panose="02050604050505020204" pitchFamily="18" charset="0"/>
              </a:rPr>
              <a:t>This situation entails a move toward the development of new wireless techniques that can achieve a more efficient use of the available spectrum.</a:t>
            </a:r>
            <a:endParaRPr lang="en-US" sz="2000" dirty="0">
              <a:latin typeface="Times New Roman" pitchFamily="18" charset="0"/>
              <a:cs typeface="Times New Roman" pitchFamily="18" charset="0"/>
            </a:endParaRPr>
          </a:p>
          <a:p>
            <a:pPr eaLnBrk="1" fontAlgn="auto" hangingPunct="1">
              <a:spcAft>
                <a:spcPts val="0"/>
              </a:spcAft>
              <a:buFont typeface="Wingdings" pitchFamily="2" charset="2"/>
              <a:buChar char="Ø"/>
              <a:defRPr/>
            </a:pPr>
            <a:endParaRPr lang="en-US" sz="1600" dirty="0"/>
          </a:p>
        </p:txBody>
      </p:sp>
      <p:pic>
        <p:nvPicPr>
          <p:cNvPr id="4100" name="Picture 2">
            <a:extLst>
              <a:ext uri="{FF2B5EF4-FFF2-40B4-BE49-F238E27FC236}">
                <a16:creationId xmlns:a16="http://schemas.microsoft.com/office/drawing/2014/main" id="{C9A9BC81-CDFC-42BB-E3CE-534C67E02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6019800"/>
            <a:ext cx="9667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F751-666F-9DFA-C4D4-CF0766C26BF3}"/>
              </a:ext>
            </a:extLst>
          </p:cNvPr>
          <p:cNvSpPr>
            <a:spLocks noGrp="1"/>
          </p:cNvSpPr>
          <p:nvPr>
            <p:ph type="title"/>
          </p:nvPr>
        </p:nvSpPr>
        <p:spPr>
          <a:xfrm>
            <a:off x="533400" y="228600"/>
            <a:ext cx="8229600" cy="990600"/>
          </a:xfrm>
        </p:spPr>
        <p:txBody>
          <a:bodyPr rtlCol="0">
            <a:normAutofit/>
          </a:bodyPr>
          <a:lstStyle/>
          <a:p>
            <a:pPr eaLnBrk="1" fontAlgn="auto" hangingPunct="1">
              <a:spcAft>
                <a:spcPts val="0"/>
              </a:spcAft>
              <a:defRPr/>
            </a:pPr>
            <a:r>
              <a:rPr lang="en-US" sz="2800" b="1" dirty="0">
                <a:solidFill>
                  <a:schemeClr val="accent5">
                    <a:lumMod val="75000"/>
                  </a:schemeClr>
                </a:solidFill>
                <a:latin typeface="Times New Roman" pitchFamily="18" charset="0"/>
                <a:cs typeface="Times New Roman" pitchFamily="18" charset="0"/>
              </a:rPr>
              <a:t>INTRODUCTION    (cont’d)</a:t>
            </a:r>
            <a:endParaRPr lang="en-US" sz="2800" dirty="0">
              <a:solidFill>
                <a:schemeClr val="accent5">
                  <a:lumMod val="75000"/>
                </a:schemeClr>
              </a:solidFill>
            </a:endParaRPr>
          </a:p>
        </p:txBody>
      </p:sp>
      <p:sp>
        <p:nvSpPr>
          <p:cNvPr id="3" name="Content Placeholder 2">
            <a:extLst>
              <a:ext uri="{FF2B5EF4-FFF2-40B4-BE49-F238E27FC236}">
                <a16:creationId xmlns:a16="http://schemas.microsoft.com/office/drawing/2014/main" id="{BEB78D2D-A7F2-EDCB-E742-F34014FB54A6}"/>
              </a:ext>
            </a:extLst>
          </p:cNvPr>
          <p:cNvSpPr>
            <a:spLocks noGrp="1"/>
          </p:cNvSpPr>
          <p:nvPr>
            <p:ph idx="1"/>
          </p:nvPr>
        </p:nvSpPr>
        <p:spPr>
          <a:xfrm>
            <a:off x="457200" y="1143000"/>
            <a:ext cx="8229600" cy="5105400"/>
          </a:xfrm>
        </p:spPr>
        <p:txBody>
          <a:bodyPr rtlCol="0">
            <a:normAutofit/>
          </a:bodyPr>
          <a:lstStyle/>
          <a:p>
            <a:pPr marL="285750" indent="-285750" algn="just">
              <a:lnSpc>
                <a:spcPct val="160000"/>
              </a:lnSpc>
              <a:spcBef>
                <a:spcPct val="0"/>
              </a:spcBef>
              <a:buFont typeface="Wingdings" panose="05000000000000000000" charset="0"/>
              <a:buChar char="Ø"/>
              <a:tabLst>
                <a:tab pos="187325" algn="l"/>
              </a:tabLst>
              <a:defRPr/>
            </a:pPr>
            <a:r>
              <a:rPr lang="en-GB" altLang="en-US" sz="2000" kern="0" dirty="0">
                <a:solidFill>
                  <a:schemeClr val="bg2">
                    <a:lumMod val="10000"/>
                  </a:schemeClr>
                </a:solidFill>
                <a:latin typeface="Times New Roman" pitchFamily="18" charset="0"/>
                <a:ea typeface="Times New Roman" panose="02020603050405020304" pitchFamily="18" charset="0"/>
                <a:cs typeface="Times New Roman" pitchFamily="18" charset="0"/>
                <a:sym typeface="+mn-ea"/>
              </a:rPr>
              <a:t>The available spectrum is limited, and crowded with users, which leads to more contention that affects the network performance. </a:t>
            </a:r>
          </a:p>
          <a:p>
            <a:pPr marL="285750" indent="-285750" algn="just">
              <a:lnSpc>
                <a:spcPct val="160000"/>
              </a:lnSpc>
              <a:spcBef>
                <a:spcPct val="0"/>
              </a:spcBef>
              <a:buFont typeface="Wingdings" panose="05000000000000000000" charset="0"/>
              <a:buChar char="Ø"/>
              <a:tabLst>
                <a:tab pos="187325" algn="l"/>
              </a:tabLst>
              <a:defRPr/>
            </a:pPr>
            <a:endParaRPr lang="en-GB" altLang="en-US" sz="2000" kern="0" dirty="0">
              <a:solidFill>
                <a:schemeClr val="bg2">
                  <a:lumMod val="10000"/>
                </a:schemeClr>
              </a:solidFill>
              <a:latin typeface="Times New Roman" pitchFamily="18" charset="0"/>
              <a:ea typeface="Times New Roman" panose="02020603050405020304" pitchFamily="18" charset="0"/>
              <a:cs typeface="Times New Roman" pitchFamily="18" charset="0"/>
              <a:sym typeface="Arial" panose="020B0604020202020204"/>
            </a:endParaRPr>
          </a:p>
          <a:p>
            <a:pPr marL="285750" indent="-285750" algn="just">
              <a:lnSpc>
                <a:spcPct val="160000"/>
              </a:lnSpc>
              <a:spcBef>
                <a:spcPct val="0"/>
              </a:spcBef>
              <a:buFont typeface="Wingdings" panose="05000000000000000000" charset="0"/>
              <a:buChar char="Ø"/>
              <a:tabLst>
                <a:tab pos="187325" algn="l"/>
              </a:tabLst>
              <a:defRPr/>
            </a:pPr>
            <a:r>
              <a:rPr lang="en-GB" altLang="en-US" sz="2000" kern="0" dirty="0">
                <a:solidFill>
                  <a:schemeClr val="bg2">
                    <a:lumMod val="10000"/>
                  </a:schemeClr>
                </a:solidFill>
                <a:latin typeface="Times New Roman" pitchFamily="18" charset="0"/>
                <a:ea typeface="Times New Roman" panose="02020603050405020304" pitchFamily="18" charset="0"/>
                <a:cs typeface="Times New Roman" pitchFamily="18" charset="0"/>
                <a:sym typeface="+mn-ea"/>
              </a:rPr>
              <a:t>The major concerns in wireless networks are : Throughput, Reliability and Energy Efficiency etc.</a:t>
            </a:r>
          </a:p>
          <a:p>
            <a:pPr marL="285750" indent="-285750" algn="just">
              <a:lnSpc>
                <a:spcPct val="160000"/>
              </a:lnSpc>
              <a:spcBef>
                <a:spcPct val="0"/>
              </a:spcBef>
              <a:buFont typeface="Wingdings" panose="05000000000000000000" charset="0"/>
              <a:buChar char="Ø"/>
              <a:tabLst>
                <a:tab pos="187325" algn="l"/>
              </a:tabLst>
              <a:defRPr/>
            </a:pPr>
            <a:endParaRPr lang="en-GB" altLang="en-US" sz="2000" kern="0" dirty="0">
              <a:solidFill>
                <a:schemeClr val="bg2">
                  <a:lumMod val="10000"/>
                </a:schemeClr>
              </a:solidFill>
              <a:latin typeface="Times New Roman" pitchFamily="18" charset="0"/>
              <a:ea typeface="Times New Roman" panose="02020603050405020304" pitchFamily="18" charset="0"/>
              <a:cs typeface="Times New Roman" pitchFamily="18" charset="0"/>
              <a:sym typeface="Arial" panose="020B0604020202020204"/>
            </a:endParaRPr>
          </a:p>
          <a:p>
            <a:pPr marL="285750" indent="-285750" algn="just">
              <a:lnSpc>
                <a:spcPct val="160000"/>
              </a:lnSpc>
              <a:spcBef>
                <a:spcPct val="0"/>
              </a:spcBef>
              <a:buFont typeface="Wingdings" panose="05000000000000000000" charset="0"/>
              <a:buChar char="Ø"/>
              <a:tabLst>
                <a:tab pos="187325" algn="l"/>
              </a:tabLst>
              <a:defRPr/>
            </a:pPr>
            <a:r>
              <a:rPr lang="en-GB" altLang="en-US" sz="2000" kern="0" dirty="0">
                <a:solidFill>
                  <a:schemeClr val="bg2">
                    <a:lumMod val="10000"/>
                  </a:schemeClr>
                </a:solidFill>
                <a:latin typeface="Times New Roman" pitchFamily="18" charset="0"/>
                <a:ea typeface="Times New Roman" panose="02020603050405020304" pitchFamily="18" charset="0"/>
                <a:cs typeface="Times New Roman" pitchFamily="18" charset="0"/>
                <a:sym typeface="+mn-ea"/>
              </a:rPr>
              <a:t>Non-Orthogonal Multiple Access (NOMA) &amp; Cooperative MAC are proven technologies for the enhancing the performance of wireless communication networks .</a:t>
            </a:r>
            <a:endParaRPr lang="en-US" sz="2000" kern="0" dirty="0">
              <a:solidFill>
                <a:srgbClr val="000000"/>
              </a:solidFill>
              <a:latin typeface="Times New Roman" pitchFamily="18" charset="0"/>
              <a:ea typeface="Arial" panose="020B0604020202020204"/>
              <a:cs typeface="Times New Roman" pitchFamily="18" charset="0"/>
              <a:sym typeface="Arial" panose="020B0604020202020204"/>
            </a:endParaRPr>
          </a:p>
          <a:p>
            <a:pPr eaLnBrk="1" fontAlgn="auto" hangingPunct="1">
              <a:spcAft>
                <a:spcPts val="0"/>
              </a:spcAft>
              <a:buFont typeface="Wingdings" pitchFamily="2" charset="2"/>
              <a:buChar char="Ø"/>
              <a:defRPr/>
            </a:pPr>
            <a:endParaRPr lang="en-US" sz="1600" dirty="0"/>
          </a:p>
        </p:txBody>
      </p:sp>
      <p:pic>
        <p:nvPicPr>
          <p:cNvPr id="5124" name="Picture 2">
            <a:extLst>
              <a:ext uri="{FF2B5EF4-FFF2-40B4-BE49-F238E27FC236}">
                <a16:creationId xmlns:a16="http://schemas.microsoft.com/office/drawing/2014/main" id="{B0D04F45-8B56-6D5C-246F-C0BEA49BF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5867400"/>
            <a:ext cx="9667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C910-CCFE-C491-05F5-8CD098890615}"/>
              </a:ext>
            </a:extLst>
          </p:cNvPr>
          <p:cNvSpPr>
            <a:spLocks noGrp="1"/>
          </p:cNvSpPr>
          <p:nvPr>
            <p:ph type="title"/>
          </p:nvPr>
        </p:nvSpPr>
        <p:spPr>
          <a:xfrm>
            <a:off x="533400" y="228600"/>
            <a:ext cx="8229600" cy="990600"/>
          </a:xfrm>
        </p:spPr>
        <p:txBody>
          <a:bodyPr rtlCol="0">
            <a:normAutofit/>
          </a:bodyPr>
          <a:lstStyle/>
          <a:p>
            <a:pPr eaLnBrk="1" fontAlgn="auto" hangingPunct="1">
              <a:spcAft>
                <a:spcPts val="0"/>
              </a:spcAft>
              <a:defRPr/>
            </a:pPr>
            <a:r>
              <a:rPr lang="en-US" sz="2800" b="1" dirty="0">
                <a:solidFill>
                  <a:schemeClr val="accent5">
                    <a:lumMod val="75000"/>
                  </a:schemeClr>
                </a:solidFill>
                <a:latin typeface="Times New Roman" pitchFamily="18" charset="0"/>
                <a:cs typeface="Times New Roman" pitchFamily="18" charset="0"/>
              </a:rPr>
              <a:t>INTRODUCTION    (cont’d)</a:t>
            </a:r>
            <a:endParaRPr lang="en-US" sz="2800" dirty="0">
              <a:solidFill>
                <a:schemeClr val="accent5">
                  <a:lumMod val="75000"/>
                </a:schemeClr>
              </a:solidFill>
            </a:endParaRPr>
          </a:p>
        </p:txBody>
      </p:sp>
      <p:sp>
        <p:nvSpPr>
          <p:cNvPr id="3" name="Content Placeholder 2">
            <a:extLst>
              <a:ext uri="{FF2B5EF4-FFF2-40B4-BE49-F238E27FC236}">
                <a16:creationId xmlns:a16="http://schemas.microsoft.com/office/drawing/2014/main" id="{BAB0C084-7062-2070-2D88-888489ABB874}"/>
              </a:ext>
            </a:extLst>
          </p:cNvPr>
          <p:cNvSpPr>
            <a:spLocks noGrp="1"/>
          </p:cNvSpPr>
          <p:nvPr>
            <p:ph idx="1"/>
          </p:nvPr>
        </p:nvSpPr>
        <p:spPr>
          <a:xfrm>
            <a:off x="457200" y="1143000"/>
            <a:ext cx="8229600" cy="5105400"/>
          </a:xfrm>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itchFamily="18" charset="0"/>
                <a:cs typeface="Times New Roman" pitchFamily="18" charset="0"/>
              </a:rPr>
              <a:t>IEEE 802.11 ah </a:t>
            </a:r>
            <a:r>
              <a:rPr lang="en-US" sz="2000" dirty="0">
                <a:solidFill>
                  <a:schemeClr val="accent5">
                    <a:lumMod val="75000"/>
                  </a:schemeClr>
                </a:solidFill>
                <a:latin typeface="Times New Roman" pitchFamily="18" charset="0"/>
                <a:cs typeface="Times New Roman" pitchFamily="18" charset="0"/>
              </a:rPr>
              <a:t>:</a:t>
            </a:r>
          </a:p>
          <a:p>
            <a:pPr algn="just" eaLnBrk="1" fontAlgn="auto" hangingPunct="1">
              <a:spcAft>
                <a:spcPts val="0"/>
              </a:spcAft>
              <a:buFont typeface="Arial" panose="020B0604020202020204" pitchFamily="34" charset="0"/>
              <a:buNone/>
              <a:defRPr/>
            </a:pPr>
            <a:r>
              <a:rPr lang="en-US" sz="2000" dirty="0">
                <a:latin typeface="Times New Roman" pitchFamily="18" charset="0"/>
                <a:cs typeface="Times New Roman" pitchFamily="18" charset="0"/>
              </a:rPr>
              <a:t>     Wireless networking protocol IEEE 802.11ah – or Wi-Fi </a:t>
            </a:r>
            <a:r>
              <a:rPr lang="en-US" sz="2000" dirty="0" err="1">
                <a:latin typeface="Times New Roman" pitchFamily="18" charset="0"/>
                <a:cs typeface="Times New Roman" pitchFamily="18" charset="0"/>
              </a:rPr>
              <a:t>HaLow</a:t>
            </a:r>
            <a:r>
              <a:rPr lang="en-US" sz="2000" dirty="0">
                <a:latin typeface="Times New Roman" pitchFamily="18" charset="0"/>
                <a:cs typeface="Times New Roman" pitchFamily="18" charset="0"/>
              </a:rPr>
              <a:t> – is an amendment to the IEEE 802.11 Wi-Fi standard, published in 2017. Wi-Fi </a:t>
            </a:r>
            <a:r>
              <a:rPr lang="en-US" sz="2000" dirty="0" err="1">
                <a:latin typeface="Times New Roman" pitchFamily="18" charset="0"/>
                <a:cs typeface="Times New Roman" pitchFamily="18" charset="0"/>
              </a:rPr>
              <a:t>HaLow</a:t>
            </a:r>
            <a:r>
              <a:rPr lang="en-US" sz="2000" dirty="0">
                <a:latin typeface="Times New Roman" pitchFamily="18" charset="0"/>
                <a:cs typeface="Times New Roman" pitchFamily="18" charset="0"/>
              </a:rPr>
              <a:t> networks use the Sub-GHz frequency band that allows them to increase the coverage range up to 1 km. IEEE 802.11ah networks support up to 8191 simultaneously connected devices.</a:t>
            </a:r>
          </a:p>
          <a:p>
            <a:pPr eaLnBrk="1" fontAlgn="auto" hangingPunct="1">
              <a:spcAft>
                <a:spcPts val="0"/>
              </a:spcAft>
              <a:buFont typeface="Wingdings" pitchFamily="2" charset="2"/>
              <a:buChar char="Ø"/>
              <a:defRPr/>
            </a:pPr>
            <a:endParaRPr lang="en-US" sz="2000" dirty="0">
              <a:latin typeface="Times New Roman" pitchFamily="18" charset="0"/>
              <a:cs typeface="Times New Roman" pitchFamily="18" charset="0"/>
            </a:endParaRPr>
          </a:p>
          <a:p>
            <a:pPr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itchFamily="18" charset="0"/>
                <a:cs typeface="Times New Roman" pitchFamily="18" charset="0"/>
              </a:rPr>
              <a:t>NOMA </a:t>
            </a:r>
            <a:r>
              <a:rPr lang="en-US" sz="2000" dirty="0">
                <a:solidFill>
                  <a:schemeClr val="accent5">
                    <a:lumMod val="75000"/>
                  </a:schemeClr>
                </a:solidFill>
                <a:latin typeface="Times New Roman" pitchFamily="18" charset="0"/>
                <a:cs typeface="Times New Roman" pitchFamily="18" charset="0"/>
              </a:rPr>
              <a:t> : </a:t>
            </a:r>
          </a:p>
          <a:p>
            <a:pPr algn="just" eaLnBrk="1" fontAlgn="auto" hangingPunct="1">
              <a:spcAft>
                <a:spcPts val="0"/>
              </a:spcAft>
              <a:buFont typeface="Arial" panose="020B0604020202020204" pitchFamily="34" charset="0"/>
              <a:buNone/>
              <a:defRPr/>
            </a:pPr>
            <a:r>
              <a:rPr lang="en-US" sz="2000" dirty="0">
                <a:latin typeface="Times New Roman" pitchFamily="18" charset="0"/>
                <a:cs typeface="Times New Roman" pitchFamily="18" charset="0"/>
              </a:rPr>
              <a:t>	Non-orthogonal multiple access (NOMA) is a technique that allows a transmitter to service numerous receivers using the same time-frequency resources. The transmitter can use superposition coding (SC) to broadcast multiple signals at a time. Receivers use successive interference cancellation (SIC) – a mechanism to isolate its one signal from the superposed one.</a:t>
            </a:r>
          </a:p>
          <a:p>
            <a:pPr algn="just" eaLnBrk="1" fontAlgn="auto" hangingPunct="1">
              <a:spcAft>
                <a:spcPts val="0"/>
              </a:spcAft>
              <a:buFont typeface="Arial" panose="020B0604020202020204" pitchFamily="34" charset="0"/>
              <a:buNone/>
              <a:defRPr/>
            </a:pPr>
            <a:endParaRPr lang="en-US" sz="2000" dirty="0">
              <a:latin typeface="Times New Roman" pitchFamily="18" charset="0"/>
              <a:cs typeface="Times New Roman" pitchFamily="18" charset="0"/>
            </a:endParaRPr>
          </a:p>
          <a:p>
            <a:pPr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itchFamily="18" charset="0"/>
                <a:cs typeface="Times New Roman" pitchFamily="18" charset="0"/>
              </a:rPr>
              <a:t>COOPERATIVE  MAC </a:t>
            </a:r>
            <a:r>
              <a:rPr lang="en-US" sz="2000" dirty="0">
                <a:solidFill>
                  <a:schemeClr val="accent5">
                    <a:lumMod val="75000"/>
                  </a:schemeClr>
                </a:solidFill>
                <a:latin typeface="Times New Roman" pitchFamily="18" charset="0"/>
                <a:cs typeface="Times New Roman" pitchFamily="18" charset="0"/>
              </a:rPr>
              <a:t>:</a:t>
            </a:r>
          </a:p>
          <a:p>
            <a:pPr algn="just" eaLnBrk="1" fontAlgn="auto" hangingPunct="1">
              <a:spcAft>
                <a:spcPts val="0"/>
              </a:spcAft>
              <a:buFont typeface="Arial" panose="020B0604020202020204" pitchFamily="34" charset="0"/>
              <a:buNone/>
              <a:defRPr/>
            </a:pPr>
            <a:r>
              <a:rPr lang="en-US" sz="2000" dirty="0">
                <a:latin typeface="Times New Roman" pitchFamily="18" charset="0"/>
                <a:cs typeface="Times New Roman" pitchFamily="18" charset="0"/>
              </a:rPr>
              <a:t>     Cooperative Medium Access Control (</a:t>
            </a:r>
            <a:r>
              <a:rPr lang="en-US" sz="2000" dirty="0" err="1">
                <a:latin typeface="Times New Roman" pitchFamily="18" charset="0"/>
                <a:cs typeface="Times New Roman" pitchFamily="18" charset="0"/>
              </a:rPr>
              <a:t>CoopMAC</a:t>
            </a:r>
            <a:r>
              <a:rPr lang="en-US" sz="2000" dirty="0">
                <a:latin typeface="Times New Roman" pitchFamily="18" charset="0"/>
                <a:cs typeface="Times New Roman" pitchFamily="18" charset="0"/>
              </a:rPr>
              <a:t>) protocol that is backward compatible with the legacy 802.11 system, in which high data rate stations assist low data rate stations in their transmission by forwarding their traffic. </a:t>
            </a:r>
          </a:p>
          <a:p>
            <a:pPr eaLnBrk="1" fontAlgn="auto" hangingPunct="1">
              <a:spcAft>
                <a:spcPts val="0"/>
              </a:spcAft>
              <a:buFont typeface="Wingdings" pitchFamily="2" charset="2"/>
              <a:buChar char="Ø"/>
              <a:defRPr/>
            </a:pPr>
            <a:endParaRPr lang="en-US" sz="1600" dirty="0"/>
          </a:p>
        </p:txBody>
      </p:sp>
      <p:pic>
        <p:nvPicPr>
          <p:cNvPr id="6148" name="Picture 2">
            <a:extLst>
              <a:ext uri="{FF2B5EF4-FFF2-40B4-BE49-F238E27FC236}">
                <a16:creationId xmlns:a16="http://schemas.microsoft.com/office/drawing/2014/main" id="{183FFD12-EC0C-FF10-5846-7911043E8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CFAF-977D-0BFF-084C-855B73FD5D53}"/>
              </a:ext>
            </a:extLst>
          </p:cNvPr>
          <p:cNvSpPr>
            <a:spLocks noGrp="1"/>
          </p:cNvSpPr>
          <p:nvPr>
            <p:ph type="title"/>
          </p:nvPr>
        </p:nvSpPr>
        <p:spPr>
          <a:xfrm>
            <a:off x="457200" y="228600"/>
            <a:ext cx="8229600" cy="762000"/>
          </a:xfrm>
        </p:spPr>
        <p:txBody>
          <a:bodyPr rtlCol="0">
            <a:normAutofit/>
          </a:bodyPr>
          <a:lstStyle/>
          <a:p>
            <a:pPr eaLnBrk="1" fontAlgn="auto" hangingPunct="1">
              <a:spcAft>
                <a:spcPts val="0"/>
              </a:spcAft>
              <a:defRPr/>
            </a:pPr>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1</a:t>
            </a:r>
          </a:p>
        </p:txBody>
      </p:sp>
      <p:sp>
        <p:nvSpPr>
          <p:cNvPr id="3" name="Content Placeholder 2">
            <a:extLst>
              <a:ext uri="{FF2B5EF4-FFF2-40B4-BE49-F238E27FC236}">
                <a16:creationId xmlns:a16="http://schemas.microsoft.com/office/drawing/2014/main" id="{CDFB7DF4-1BC2-C19F-0BA5-3230F47A9E19}"/>
              </a:ext>
            </a:extLst>
          </p:cNvPr>
          <p:cNvSpPr>
            <a:spLocks noGrp="1"/>
          </p:cNvSpPr>
          <p:nvPr>
            <p:ph idx="1"/>
          </p:nvPr>
        </p:nvSpPr>
        <p:spPr>
          <a:xfrm>
            <a:off x="381000" y="1752600"/>
            <a:ext cx="8534400" cy="4495800"/>
          </a:xfrm>
        </p:spPr>
        <p:txBody>
          <a:bodyPr rtlCol="0">
            <a:normAutofit fontScale="92500" lnSpcReduction="10000"/>
          </a:bodyPr>
          <a:lstStyle/>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itchFamily="18" charset="0"/>
                <a:cs typeface="Times New Roman" pitchFamily="18" charset="0"/>
              </a:rPr>
              <a:t>Proposed Method</a:t>
            </a:r>
            <a:r>
              <a:rPr lang="en-US" sz="1600" b="1" dirty="0">
                <a:solidFill>
                  <a:schemeClr val="accent5">
                    <a:lumMod val="75000"/>
                  </a:schemeClr>
                </a:solidFill>
                <a:latin typeface="Times New Roman" pitchFamily="18" charset="0"/>
                <a:cs typeface="Times New Roman" pitchFamily="18" charset="0"/>
              </a:rPr>
              <a:t>:</a:t>
            </a:r>
          </a:p>
          <a:p>
            <a:pPr marL="0" indent="0" algn="just" eaLnBrk="1" fontAlgn="auto" hangingPunct="1">
              <a:spcAft>
                <a:spcPts val="0"/>
              </a:spcAft>
              <a:buFont typeface="Arial" panose="020B0604020202020204" pitchFamily="34" charset="0"/>
              <a:buNone/>
              <a:defRPr/>
            </a:pPr>
            <a:r>
              <a:rPr lang="en-US" sz="1900" dirty="0">
                <a:latin typeface="Times New Roman" panose="02020603050405020304" pitchFamily="18" charset="0"/>
                <a:cs typeface="Times New Roman" panose="02020603050405020304" pitchFamily="18" charset="0"/>
              </a:rPr>
              <a:t>The proposed method in the paper utilizes a two-hop uplink 5G new radio cooperative system with </a:t>
            </a:r>
            <a:r>
              <a:rPr lang="en-US" sz="1900" dirty="0" err="1">
                <a:latin typeface="Times New Roman" panose="02020603050405020304" pitchFamily="18" charset="0"/>
                <a:cs typeface="Times New Roman" panose="02020603050405020304" pitchFamily="18" charset="0"/>
              </a:rPr>
              <a:t>mmWave</a:t>
            </a:r>
            <a:r>
              <a:rPr lang="en-US" sz="1900" dirty="0">
                <a:latin typeface="Times New Roman" panose="02020603050405020304" pitchFamily="18" charset="0"/>
                <a:cs typeface="Times New Roman" panose="02020603050405020304" pitchFamily="18" charset="0"/>
              </a:rPr>
              <a:t> MIMO, leveraging Relay Nodes (RNs) that use Amplify-and-Forward (A&amp;F) and Decode-and-Forward (D&amp;F) protocols. It incorporates advanced channel knowledge and employs Least Square (LS) channel estimation techniques to improve link reliability and throughput in an indoor-to-outdoor scenario using off-the-shelf </a:t>
            </a:r>
            <a:r>
              <a:rPr lang="en-US" sz="1900" dirty="0" err="1">
                <a:latin typeface="Times New Roman" panose="02020603050405020304" pitchFamily="18" charset="0"/>
                <a:cs typeface="Times New Roman" panose="02020603050405020304" pitchFamily="18" charset="0"/>
              </a:rPr>
              <a:t>mmWave</a:t>
            </a:r>
            <a:r>
              <a:rPr lang="en-US" sz="1900" dirty="0">
                <a:latin typeface="Times New Roman" panose="02020603050405020304" pitchFamily="18" charset="0"/>
                <a:cs typeface="Times New Roman" panose="02020603050405020304" pitchFamily="18" charset="0"/>
              </a:rPr>
              <a:t> transceiver components.</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Advantages:</a:t>
            </a:r>
          </a:p>
          <a:p>
            <a:pPr marL="0" indent="0" algn="just"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The advantage is a substantial improvement in Bit error rate(BER) and </a:t>
            </a:r>
            <a:r>
              <a:rPr lang="en-US" sz="2000" dirty="0" err="1">
                <a:latin typeface="Times New Roman" panose="02020603050405020304" pitchFamily="18" charset="0"/>
                <a:cs typeface="Times New Roman" panose="02020603050405020304" pitchFamily="18" charset="0"/>
              </a:rPr>
              <a:t>throughput,demonstrating</a:t>
            </a:r>
            <a:r>
              <a:rPr lang="en-US" sz="2000" dirty="0">
                <a:latin typeface="Times New Roman" panose="02020603050405020304" pitchFamily="18" charset="0"/>
                <a:cs typeface="Times New Roman" panose="02020603050405020304" pitchFamily="18" charset="0"/>
              </a:rPr>
              <a:t> enhanced performance in NR-UE(New radio-User equipment) to </a:t>
            </a:r>
            <a:r>
              <a:rPr lang="en-US" sz="2000" dirty="0" err="1">
                <a:latin typeface="Times New Roman" panose="02020603050405020304" pitchFamily="18" charset="0"/>
                <a:cs typeface="Times New Roman" panose="02020603050405020304" pitchFamily="18" charset="0"/>
              </a:rPr>
              <a:t>gNodeB</a:t>
            </a:r>
            <a:r>
              <a:rPr lang="en-US" sz="2000" dirty="0">
                <a:latin typeface="Times New Roman" panose="02020603050405020304" pitchFamily="18" charset="0"/>
                <a:cs typeface="Times New Roman" panose="02020603050405020304" pitchFamily="18" charset="0"/>
              </a:rPr>
              <a:t>(Next generation Node B),communications particularly with high modulation schemes like QAM(quadrature </a:t>
            </a:r>
            <a:r>
              <a:rPr lang="en-US" sz="2000" dirty="0" err="1">
                <a:latin typeface="Times New Roman" panose="02020603050405020304" pitchFamily="18" charset="0"/>
                <a:cs typeface="Times New Roman" panose="02020603050405020304" pitchFamily="18" charset="0"/>
              </a:rPr>
              <a:t>amplititude</a:t>
            </a:r>
            <a:r>
              <a:rPr lang="en-US" sz="2000" dirty="0">
                <a:latin typeface="Times New Roman" panose="02020603050405020304" pitchFamily="18" charset="0"/>
                <a:cs typeface="Times New Roman" panose="02020603050405020304" pitchFamily="18" charset="0"/>
              </a:rPr>
              <a:t> Modulation).</a:t>
            </a:r>
          </a:p>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Limitations</a:t>
            </a:r>
            <a:r>
              <a:rPr lang="en-US" sz="2000" dirty="0">
                <a:solidFill>
                  <a:schemeClr val="accent5">
                    <a:lumMod val="75000"/>
                  </a:schemeClr>
                </a:solidFill>
                <a:latin typeface="Times New Roman" pitchFamily="18" charset="0"/>
                <a:cs typeface="Times New Roman" pitchFamily="18" charset="0"/>
              </a:rPr>
              <a:t>:</a:t>
            </a:r>
          </a:p>
          <a:p>
            <a:pPr marL="0" indent="0" algn="just" eaLnBrk="1" fontAlgn="auto" hangingPunct="1">
              <a:spcAft>
                <a:spcPts val="0"/>
              </a:spcAft>
              <a:buFont typeface="Arial" panose="020B0604020202020204" pitchFamily="34" charset="0"/>
              <a:buNone/>
              <a:defRPr/>
            </a:pPr>
            <a:r>
              <a:rPr lang="en-US" sz="2000" dirty="0">
                <a:latin typeface="Times New Roman" pitchFamily="18" charset="0"/>
                <a:cs typeface="Times New Roman" pitchFamily="18" charset="0"/>
              </a:rPr>
              <a:t>The  limitation may include the reliance on ideal channel conditions and potential hardware constraints in practical implementations.</a:t>
            </a:r>
          </a:p>
        </p:txBody>
      </p:sp>
      <p:graphicFrame>
        <p:nvGraphicFramePr>
          <p:cNvPr id="4" name="Table 3">
            <a:extLst>
              <a:ext uri="{FF2B5EF4-FFF2-40B4-BE49-F238E27FC236}">
                <a16:creationId xmlns:a16="http://schemas.microsoft.com/office/drawing/2014/main" id="{7856F204-6D50-49F0-7578-B6525BF7E549}"/>
              </a:ext>
            </a:extLst>
          </p:cNvPr>
          <p:cNvGraphicFramePr>
            <a:graphicFrameLocks noGrp="1"/>
          </p:cNvGraphicFramePr>
          <p:nvPr>
            <p:extLst>
              <p:ext uri="{D42A27DB-BD31-4B8C-83A1-F6EECF244321}">
                <p14:modId xmlns:p14="http://schemas.microsoft.com/office/powerpoint/2010/main" val="3245872327"/>
              </p:ext>
            </p:extLst>
          </p:nvPr>
        </p:nvGraphicFramePr>
        <p:xfrm>
          <a:off x="304800" y="838200"/>
          <a:ext cx="8534400" cy="701675"/>
        </p:xfrm>
        <a:graphic>
          <a:graphicData uri="http://schemas.openxmlformats.org/drawingml/2006/table">
            <a:tbl>
              <a:tblPr firstRow="1" bandRow="1">
                <a:tableStyleId>{5940675A-B579-460E-94D1-54222C63F5DA}</a:tableStyleId>
              </a:tblPr>
              <a:tblGrid>
                <a:gridCol w="8534400">
                  <a:extLst>
                    <a:ext uri="{9D8B030D-6E8A-4147-A177-3AD203B41FA5}">
                      <a16:colId xmlns:a16="http://schemas.microsoft.com/office/drawing/2014/main" val="20000"/>
                    </a:ext>
                  </a:extLst>
                </a:gridCol>
              </a:tblGrid>
              <a:tr h="701675">
                <a:tc>
                  <a:txBody>
                    <a:bodyPr/>
                    <a:lstStyle/>
                    <a:p>
                      <a:pPr algn="just"/>
                      <a:r>
                        <a:rPr lang="en-US" sz="2000" dirty="0">
                          <a:solidFill>
                            <a:srgbClr val="FF0000"/>
                          </a:solidFill>
                          <a:latin typeface="Times New Roman" pitchFamily="18" charset="0"/>
                          <a:cs typeface="Times New Roman" pitchFamily="18" charset="0"/>
                        </a:rPr>
                        <a:t>Randy </a:t>
                      </a:r>
                      <a:r>
                        <a:rPr lang="en-US" sz="2000" dirty="0" err="1">
                          <a:solidFill>
                            <a:srgbClr val="FF0000"/>
                          </a:solidFill>
                          <a:latin typeface="Times New Roman" pitchFamily="18" charset="0"/>
                          <a:cs typeface="Times New Roman" pitchFamily="18" charset="0"/>
                        </a:rPr>
                        <a:t>Verdecia</a:t>
                      </a:r>
                      <a:r>
                        <a:rPr lang="en-US" sz="2000" dirty="0">
                          <a:solidFill>
                            <a:srgbClr val="FF0000"/>
                          </a:solidFill>
                          <a:latin typeface="Times New Roman" pitchFamily="18" charset="0"/>
                          <a:cs typeface="Times New Roman" pitchFamily="18" charset="0"/>
                        </a:rPr>
                        <a:t>-Peña and José I. Alonso, “Performance Analysis of Two-Hop </a:t>
                      </a:r>
                      <a:r>
                        <a:rPr lang="en-US" sz="2000" dirty="0" err="1">
                          <a:solidFill>
                            <a:srgbClr val="FF0000"/>
                          </a:solidFill>
                          <a:latin typeface="Times New Roman" pitchFamily="18" charset="0"/>
                          <a:cs typeface="Times New Roman" pitchFamily="18" charset="0"/>
                        </a:rPr>
                        <a:t>mmWave</a:t>
                      </a:r>
                      <a:r>
                        <a:rPr lang="en-US" sz="2000" dirty="0">
                          <a:solidFill>
                            <a:srgbClr val="FF0000"/>
                          </a:solidFill>
                          <a:latin typeface="Times New Roman" pitchFamily="18" charset="0"/>
                          <a:cs typeface="Times New Roman" pitchFamily="18" charset="0"/>
                        </a:rPr>
                        <a:t> Relay Nodes over the 5G NR Uplink Signal”, Appl. Sci. 2021, 11, 5828</a:t>
                      </a:r>
                    </a:p>
                  </a:txBody>
                  <a:tcPr marT="45761" marB="45761"/>
                </a:tc>
                <a:extLst>
                  <a:ext uri="{0D108BD9-81ED-4DB2-BD59-A6C34878D82A}">
                    <a16:rowId xmlns:a16="http://schemas.microsoft.com/office/drawing/2014/main" val="10000"/>
                  </a:ext>
                </a:extLst>
              </a:tr>
            </a:tbl>
          </a:graphicData>
        </a:graphic>
      </p:graphicFrame>
      <p:pic>
        <p:nvPicPr>
          <p:cNvPr id="7178" name="Picture 2">
            <a:extLst>
              <a:ext uri="{FF2B5EF4-FFF2-40B4-BE49-F238E27FC236}">
                <a16:creationId xmlns:a16="http://schemas.microsoft.com/office/drawing/2014/main" id="{B91A009F-A813-924E-A1AD-C5DECA527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Rectangle 16">
            <a:extLst>
              <a:ext uri="{FF2B5EF4-FFF2-40B4-BE49-F238E27FC236}">
                <a16:creationId xmlns:a16="http://schemas.microsoft.com/office/drawing/2014/main" id="{371244F0-787A-BBE7-440E-4F2BE0D41C6D}"/>
              </a:ext>
            </a:extLst>
          </p:cNvPr>
          <p:cNvSpPr>
            <a:spLocks noChangeArrowheads="1"/>
          </p:cNvSpPr>
          <p:nvPr/>
        </p:nvSpPr>
        <p:spPr bwMode="auto">
          <a:xfrm>
            <a:off x="0" y="0"/>
            <a:ext cx="33242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US" altLang="en-US" sz="1000">
                <a:latin typeface="Söhne"/>
              </a:rPr>
            </a:b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E2D-AA4C-1687-47A0-06E4B5C8AF49}"/>
              </a:ext>
            </a:extLst>
          </p:cNvPr>
          <p:cNvSpPr>
            <a:spLocks noGrp="1"/>
          </p:cNvSpPr>
          <p:nvPr>
            <p:ph type="title"/>
          </p:nvPr>
        </p:nvSpPr>
        <p:spPr>
          <a:xfrm>
            <a:off x="457200" y="228600"/>
            <a:ext cx="8229600" cy="762000"/>
          </a:xfrm>
        </p:spPr>
        <p:txBody>
          <a:bodyPr rtlCol="0">
            <a:normAutofit/>
          </a:bodyPr>
          <a:lstStyle/>
          <a:p>
            <a:pPr eaLnBrk="1" fontAlgn="auto" hangingPunct="1">
              <a:spcAft>
                <a:spcPts val="0"/>
              </a:spcAft>
              <a:defRPr/>
            </a:pPr>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2</a:t>
            </a:r>
          </a:p>
        </p:txBody>
      </p:sp>
      <p:sp>
        <p:nvSpPr>
          <p:cNvPr id="3" name="Content Placeholder 2">
            <a:extLst>
              <a:ext uri="{FF2B5EF4-FFF2-40B4-BE49-F238E27FC236}">
                <a16:creationId xmlns:a16="http://schemas.microsoft.com/office/drawing/2014/main" id="{AA0AC283-1F7C-5C43-D0AC-7A95D7CA5CD0}"/>
              </a:ext>
            </a:extLst>
          </p:cNvPr>
          <p:cNvSpPr>
            <a:spLocks noGrp="1"/>
          </p:cNvSpPr>
          <p:nvPr>
            <p:ph idx="1"/>
          </p:nvPr>
        </p:nvSpPr>
        <p:spPr>
          <a:xfrm>
            <a:off x="465138" y="1981200"/>
            <a:ext cx="8382000" cy="4503738"/>
          </a:xfrm>
        </p:spPr>
        <p:txBody>
          <a:bodyPr rtlCol="0">
            <a:normAutofit fontScale="92500"/>
          </a:bodyPr>
          <a:lstStyle/>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itchFamily="18" charset="0"/>
                <a:cs typeface="Times New Roman" pitchFamily="18" charset="0"/>
              </a:rPr>
              <a:t>Proposed Method</a:t>
            </a:r>
            <a:r>
              <a:rPr lang="en-US" sz="1600" b="1" dirty="0">
                <a:solidFill>
                  <a:schemeClr val="accent5">
                    <a:lumMod val="75000"/>
                  </a:schemeClr>
                </a:solidFill>
                <a:latin typeface="Times New Roman" pitchFamily="18" charset="0"/>
                <a:cs typeface="Times New Roman" pitchFamily="18" charset="0"/>
              </a:rPr>
              <a:t>:</a:t>
            </a:r>
          </a:p>
          <a:p>
            <a:pPr marL="0" indent="0" algn="just" eaLnBrk="1" fontAlgn="auto" hangingPunct="1">
              <a:spcAft>
                <a:spcPts val="0"/>
              </a:spcAft>
              <a:buFont typeface="Arial" panose="020B0604020202020204" pitchFamily="34" charset="0"/>
              <a:buNone/>
              <a:defRPr/>
            </a:pPr>
            <a:r>
              <a:rPr lang="en-US" sz="2000" dirty="0">
                <a:latin typeface="Times New Roman" pitchFamily="18" charset="0"/>
                <a:cs typeface="Times New Roman" pitchFamily="18" charset="0"/>
              </a:rPr>
              <a:t>In this paper, the authors proposed a novel channel access mechanism based on NOMA for next-generation IEEE 802.11 WLANs. The access point groups stations for UL NOMA transmission depending on the applied modulation and coding scheme (MCS). Each group has a main station that is closer to the access point than the others. In the proposed scheme, only the main stations compete for the channel while the remaining stations transmit data only in UL NOMA. </a:t>
            </a:r>
          </a:p>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Advantages:</a:t>
            </a:r>
          </a:p>
          <a:p>
            <a:pPr marL="0" indent="0" algn="just" eaLnBrk="1" fontAlgn="auto" hangingPunct="1">
              <a:spcAft>
                <a:spcPts val="0"/>
              </a:spcAft>
              <a:buFont typeface="Arial" panose="020B0604020202020204" pitchFamily="34" charset="0"/>
              <a:buNone/>
              <a:defRPr/>
            </a:pPr>
            <a:r>
              <a:rPr lang="en-US" sz="2000" dirty="0">
                <a:latin typeface="Times New Roman" pitchFamily="18" charset="0"/>
                <a:cs typeface="Times New Roman" pitchFamily="18" charset="0"/>
              </a:rPr>
              <a:t>The proposed scheme allows simultaneous transmissions by user-cluster nodes in the same resource block using NOMA as well as reduce the number of contending nodes</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Limitations</a:t>
            </a:r>
            <a:r>
              <a:rPr lang="en-US" sz="2000" dirty="0">
                <a:solidFill>
                  <a:schemeClr val="accent5">
                    <a:lumMod val="75000"/>
                  </a:schemeClr>
                </a:solidFill>
                <a:latin typeface="Times New Roman" pitchFamily="18" charset="0"/>
                <a:cs typeface="Times New Roman" pitchFamily="18" charset="0"/>
              </a:rPr>
              <a:t>:</a:t>
            </a:r>
          </a:p>
          <a:p>
            <a:pPr algn="just" fontAlgn="auto">
              <a:spcAft>
                <a:spcPts val="0"/>
              </a:spcAft>
              <a:buFont typeface="Arial" panose="020B0604020202020204" pitchFamily="34" charset="0"/>
              <a:buNone/>
              <a:defRPr/>
            </a:pPr>
            <a:r>
              <a:rPr lang="en-US" sz="2000" dirty="0">
                <a:latin typeface="Times New Roman" pitchFamily="18" charset="0"/>
                <a:cs typeface="Times New Roman" pitchFamily="18" charset="0"/>
              </a:rPr>
              <a:t>The node nearest to the access point transmits data with the highest data rate, while</a:t>
            </a:r>
          </a:p>
          <a:p>
            <a:pPr algn="just" fontAlgn="auto">
              <a:spcAft>
                <a:spcPts val="0"/>
              </a:spcAft>
              <a:buFont typeface="Arial" panose="020B0604020202020204" pitchFamily="34" charset="0"/>
              <a:buNone/>
              <a:defRPr/>
            </a:pPr>
            <a:r>
              <a:rPr lang="en-US" sz="2000" dirty="0">
                <a:latin typeface="Times New Roman" pitchFamily="18" charset="0"/>
                <a:cs typeface="Times New Roman" pitchFamily="18" charset="0"/>
              </a:rPr>
              <a:t>the farthest node transmits data with the lowest.</a:t>
            </a:r>
          </a:p>
          <a:p>
            <a:pPr algn="just" eaLnBrk="1" fontAlgn="auto" hangingPunct="1">
              <a:spcAft>
                <a:spcPts val="0"/>
              </a:spcAft>
              <a:buFont typeface="Arial" panose="020B0604020202020204" pitchFamily="34" charset="0"/>
              <a:buNone/>
              <a:defRPr/>
            </a:pPr>
            <a:endParaRPr lang="en-US" sz="2000" dirty="0">
              <a:solidFill>
                <a:schemeClr val="accent5">
                  <a:lumMod val="75000"/>
                </a:schemeClr>
              </a:solidFill>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3A7FD0B2-CC08-7B31-F672-5BAA0C96DA2A}"/>
              </a:ext>
            </a:extLst>
          </p:cNvPr>
          <p:cNvGraphicFramePr>
            <a:graphicFrameLocks noGrp="1"/>
          </p:cNvGraphicFramePr>
          <p:nvPr>
            <p:extLst>
              <p:ext uri="{D42A27DB-BD31-4B8C-83A1-F6EECF244321}">
                <p14:modId xmlns:p14="http://schemas.microsoft.com/office/powerpoint/2010/main" val="3775859475"/>
              </p:ext>
            </p:extLst>
          </p:nvPr>
        </p:nvGraphicFramePr>
        <p:xfrm>
          <a:off x="457200" y="838200"/>
          <a:ext cx="8382000" cy="1006475"/>
        </p:xfrm>
        <a:graphic>
          <a:graphicData uri="http://schemas.openxmlformats.org/drawingml/2006/table">
            <a:tbl>
              <a:tblPr firstRow="1" bandRow="1">
                <a:tableStyleId>{5940675A-B579-460E-94D1-54222C63F5DA}</a:tableStyleId>
              </a:tblPr>
              <a:tblGrid>
                <a:gridCol w="8382000">
                  <a:extLst>
                    <a:ext uri="{9D8B030D-6E8A-4147-A177-3AD203B41FA5}">
                      <a16:colId xmlns:a16="http://schemas.microsoft.com/office/drawing/2014/main" val="20000"/>
                    </a:ext>
                  </a:extLst>
                </a:gridCol>
              </a:tblGrid>
              <a:tr h="10064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latin typeface="Times New Roman" pitchFamily="18" charset="0"/>
                          <a:cs typeface="Times New Roman" pitchFamily="18" charset="0"/>
                        </a:rPr>
                        <a:t>B. S. Pavan and V. </a:t>
                      </a:r>
                      <a:r>
                        <a:rPr lang="en-US" sz="2000" dirty="0" err="1">
                          <a:solidFill>
                            <a:srgbClr val="FF0000"/>
                          </a:solidFill>
                          <a:latin typeface="Times New Roman" pitchFamily="18" charset="0"/>
                          <a:cs typeface="Times New Roman" pitchFamily="18" charset="0"/>
                        </a:rPr>
                        <a:t>Harigovindan</a:t>
                      </a:r>
                      <a:r>
                        <a:rPr lang="en-US" sz="2000" dirty="0">
                          <a:solidFill>
                            <a:srgbClr val="FF0000"/>
                          </a:solidFill>
                          <a:latin typeface="Times New Roman" pitchFamily="18" charset="0"/>
                          <a:cs typeface="Times New Roman" pitchFamily="18" charset="0"/>
                        </a:rPr>
                        <a:t>, “A novel channel access scheme for NOMA based IEEE 802.11 WLAN,” </a:t>
                      </a:r>
                      <a:r>
                        <a:rPr lang="en-US" sz="2000" dirty="0" err="1">
                          <a:solidFill>
                            <a:srgbClr val="FF0000"/>
                          </a:solidFill>
                          <a:latin typeface="Times New Roman" pitchFamily="18" charset="0"/>
                          <a:cs typeface="Times New Roman" pitchFamily="18" charset="0"/>
                        </a:rPr>
                        <a:t>Sadhan</a:t>
                      </a:r>
                      <a:r>
                        <a:rPr lang="en-US" sz="2000" dirty="0">
                          <a:solidFill>
                            <a:srgbClr val="FF0000"/>
                          </a:solidFill>
                          <a:latin typeface="Times New Roman" pitchFamily="18" charset="0"/>
                          <a:cs typeface="Times New Roman" pitchFamily="18" charset="0"/>
                        </a:rPr>
                        <a:t> ¯ a¯, vol. 46, no. 3, pp. 1–6, 2021. </a:t>
                      </a:r>
                    </a:p>
                    <a:p>
                      <a:pPr algn="just"/>
                      <a:endParaRPr lang="en-US" sz="2000" dirty="0">
                        <a:latin typeface="Times New Roman" pitchFamily="18" charset="0"/>
                        <a:cs typeface="Times New Roman" pitchFamily="18" charset="0"/>
                      </a:endParaRPr>
                    </a:p>
                  </a:txBody>
                  <a:tcPr marT="45769" marB="45769"/>
                </a:tc>
                <a:extLst>
                  <a:ext uri="{0D108BD9-81ED-4DB2-BD59-A6C34878D82A}">
                    <a16:rowId xmlns:a16="http://schemas.microsoft.com/office/drawing/2014/main" val="10000"/>
                  </a:ext>
                </a:extLst>
              </a:tr>
            </a:tbl>
          </a:graphicData>
        </a:graphic>
      </p:graphicFrame>
      <p:pic>
        <p:nvPicPr>
          <p:cNvPr id="8202" name="Picture 2">
            <a:extLst>
              <a:ext uri="{FF2B5EF4-FFF2-40B4-BE49-F238E27FC236}">
                <a16:creationId xmlns:a16="http://schemas.microsoft.com/office/drawing/2014/main" id="{9767D971-6413-4B27-FB21-D2A3EE9E1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6BFE-D992-40AC-6521-46FBD6FA861C}"/>
              </a:ext>
            </a:extLst>
          </p:cNvPr>
          <p:cNvSpPr>
            <a:spLocks noGrp="1"/>
          </p:cNvSpPr>
          <p:nvPr>
            <p:ph type="title"/>
          </p:nvPr>
        </p:nvSpPr>
        <p:spPr>
          <a:xfrm>
            <a:off x="457200" y="228600"/>
            <a:ext cx="8229600" cy="762000"/>
          </a:xfrm>
        </p:spPr>
        <p:txBody>
          <a:bodyPr rtlCol="0">
            <a:normAutofit/>
          </a:bodyPr>
          <a:lstStyle/>
          <a:p>
            <a:pPr eaLnBrk="1" fontAlgn="auto" hangingPunct="1">
              <a:spcAft>
                <a:spcPts val="0"/>
              </a:spcAft>
              <a:defRPr/>
            </a:pPr>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3</a:t>
            </a:r>
          </a:p>
        </p:txBody>
      </p:sp>
      <p:sp>
        <p:nvSpPr>
          <p:cNvPr id="3" name="Content Placeholder 2">
            <a:extLst>
              <a:ext uri="{FF2B5EF4-FFF2-40B4-BE49-F238E27FC236}">
                <a16:creationId xmlns:a16="http://schemas.microsoft.com/office/drawing/2014/main" id="{40B9212E-00F7-B710-A1E5-28CD85738536}"/>
              </a:ext>
            </a:extLst>
          </p:cNvPr>
          <p:cNvSpPr>
            <a:spLocks noGrp="1"/>
          </p:cNvSpPr>
          <p:nvPr>
            <p:ph idx="1"/>
          </p:nvPr>
        </p:nvSpPr>
        <p:spPr>
          <a:xfrm>
            <a:off x="228600" y="1676400"/>
            <a:ext cx="8610600" cy="4876800"/>
          </a:xfrm>
        </p:spPr>
        <p:txBody>
          <a:bodyPr rtlCol="0">
            <a:normAutofit lnSpcReduction="10000"/>
          </a:bodyPr>
          <a:lstStyle/>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itchFamily="18" charset="0"/>
                <a:cs typeface="Times New Roman" pitchFamily="18" charset="0"/>
              </a:rPr>
              <a:t>Proposed Method</a:t>
            </a:r>
            <a:r>
              <a:rPr lang="en-US" sz="1600" b="1" dirty="0">
                <a:solidFill>
                  <a:schemeClr val="accent5">
                    <a:lumMod val="75000"/>
                  </a:schemeClr>
                </a:solidFill>
                <a:latin typeface="Times New Roman" pitchFamily="18" charset="0"/>
                <a:cs typeface="Times New Roman" pitchFamily="18" charset="0"/>
              </a:rPr>
              <a:t>:</a:t>
            </a:r>
            <a:endParaRPr lang="sv-SE" sz="2000" dirty="0">
              <a:solidFill>
                <a:schemeClr val="accent5">
                  <a:lumMod val="75000"/>
                </a:schemeClr>
              </a:solidFill>
              <a:latin typeface="Times New Roman" panose="02020603050405020304" pitchFamily="18" charset="0"/>
              <a:cs typeface="Times New Roman" panose="02020603050405020304" pitchFamily="18" charset="0"/>
            </a:endParaRPr>
          </a:p>
          <a:p>
            <a:pPr marL="0" indent="0" algn="just" eaLnBrk="1" fontAlgn="auto" hangingPunct="1">
              <a:lnSpc>
                <a:spcPct val="120000"/>
              </a:lnSpc>
              <a:spcAft>
                <a:spcPts val="0"/>
              </a:spcAft>
              <a:buFont typeface="Arial" panose="020B0604020202020204" pitchFamily="34" charset="0"/>
              <a:buNone/>
              <a:defRPr/>
            </a:pPr>
            <a:r>
              <a:rPr lang="en-US" sz="2000" dirty="0">
                <a:latin typeface="Times New Roman" pitchFamily="18" charset="0"/>
                <a:cs typeface="Times New Roman" pitchFamily="18" charset="0"/>
              </a:rPr>
              <a:t> In this paper, the author proposed a carrier sense multiple access (CSMA) MAC protocol to increase downlink throughput by utilizing the opportunities offered by NOMA technique in downlink access of WLANs. For downlink transmission, an algorithm is developed to select an optimal user-set with appropriate power allocation from a randomly selected user-set. </a:t>
            </a:r>
          </a:p>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Advantages:</a:t>
            </a:r>
          </a:p>
          <a:p>
            <a:pPr marL="0" indent="0" algn="just" fontAlgn="auto">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The downlink through put  under the proposed MAC protocol increases significantly with increasing the transmitting power at the AP        </a:t>
            </a:r>
          </a:p>
          <a:p>
            <a:pPr marL="0" indent="0" algn="just" fontAlgn="auto">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WLAN under the proposed MAC protocol supports a higher  number of users by maintaining the same downlink throughput to the users.</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Limitations</a:t>
            </a:r>
            <a:r>
              <a:rPr lang="en-US" sz="2000" dirty="0">
                <a:solidFill>
                  <a:schemeClr val="accent5">
                    <a:lumMod val="75000"/>
                  </a:schemeClr>
                </a:solidFill>
                <a:latin typeface="Times New Roman" pitchFamily="18" charset="0"/>
                <a:cs typeface="Times New Roman" pitchFamily="18" charset="0"/>
              </a:rPr>
              <a:t>:</a:t>
            </a:r>
          </a:p>
          <a:p>
            <a:pPr algn="just" fontAlgn="auto">
              <a:spcAft>
                <a:spcPts val="0"/>
              </a:spcAft>
              <a:buFont typeface="Arial" panose="020B0604020202020204" pitchFamily="34" charset="0"/>
              <a:buNone/>
              <a:defRPr/>
            </a:pPr>
            <a:r>
              <a:rPr lang="en-US" sz="2000" dirty="0">
                <a:latin typeface="Times New Roman" pitchFamily="18" charset="0"/>
                <a:cs typeface="Times New Roman" pitchFamily="18" charset="0"/>
              </a:rPr>
              <a:t>The proposed scheme was implemented on a conventional WLAN with two user</a:t>
            </a:r>
          </a:p>
          <a:p>
            <a:pPr algn="just" fontAlgn="auto">
              <a:spcAft>
                <a:spcPts val="0"/>
              </a:spcAft>
              <a:buFont typeface="Arial" panose="020B0604020202020204" pitchFamily="34" charset="0"/>
              <a:buNone/>
              <a:defRPr/>
            </a:pPr>
            <a:r>
              <a:rPr lang="en-US" sz="2000" dirty="0">
                <a:latin typeface="Times New Roman" pitchFamily="18" charset="0"/>
                <a:cs typeface="Times New Roman" pitchFamily="18" charset="0"/>
              </a:rPr>
              <a:t>clustering.</a:t>
            </a:r>
          </a:p>
          <a:p>
            <a:pPr marL="0" indent="0" algn="just" eaLnBrk="1" fontAlgn="auto" hangingPunct="1">
              <a:spcAft>
                <a:spcPts val="0"/>
              </a:spcAft>
              <a:buFont typeface="Arial" panose="020B0604020202020204" pitchFamily="34" charset="0"/>
              <a:buNone/>
              <a:defRPr/>
            </a:pPr>
            <a:endParaRPr lang="en-US" sz="2000" dirty="0">
              <a:solidFill>
                <a:schemeClr val="accent5">
                  <a:lumMod val="75000"/>
                </a:schemeClr>
              </a:solidFill>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B51A87DC-EB9F-85F7-D673-0C0A322524AE}"/>
              </a:ext>
            </a:extLst>
          </p:cNvPr>
          <p:cNvGraphicFramePr>
            <a:graphicFrameLocks noGrp="1"/>
          </p:cNvGraphicFramePr>
          <p:nvPr>
            <p:extLst>
              <p:ext uri="{D42A27DB-BD31-4B8C-83A1-F6EECF244321}">
                <p14:modId xmlns:p14="http://schemas.microsoft.com/office/powerpoint/2010/main" val="1215124908"/>
              </p:ext>
            </p:extLst>
          </p:nvPr>
        </p:nvGraphicFramePr>
        <p:xfrm>
          <a:off x="304800" y="838200"/>
          <a:ext cx="8534400" cy="701675"/>
        </p:xfrm>
        <a:graphic>
          <a:graphicData uri="http://schemas.openxmlformats.org/drawingml/2006/table">
            <a:tbl>
              <a:tblPr firstRow="1" bandRow="1">
                <a:tableStyleId>{5940675A-B579-460E-94D1-54222C63F5DA}</a:tableStyleId>
              </a:tblPr>
              <a:tblGrid>
                <a:gridCol w="8534400">
                  <a:extLst>
                    <a:ext uri="{9D8B030D-6E8A-4147-A177-3AD203B41FA5}">
                      <a16:colId xmlns:a16="http://schemas.microsoft.com/office/drawing/2014/main" val="20000"/>
                    </a:ext>
                  </a:extLst>
                </a:gridCol>
              </a:tblGrid>
              <a:tr h="701675">
                <a:tc>
                  <a:txBody>
                    <a:bodyPr/>
                    <a:lstStyle/>
                    <a:p>
                      <a:pPr algn="just"/>
                      <a:r>
                        <a:rPr lang="en-US" sz="2000" dirty="0">
                          <a:solidFill>
                            <a:srgbClr val="FF0000"/>
                          </a:solidFill>
                          <a:latin typeface="Times New Roman" pitchFamily="18" charset="0"/>
                          <a:cs typeface="Times New Roman" pitchFamily="18" charset="0"/>
                        </a:rPr>
                        <a:t>Md. </a:t>
                      </a:r>
                      <a:r>
                        <a:rPr lang="en-US" sz="2000" dirty="0" err="1">
                          <a:solidFill>
                            <a:srgbClr val="FF0000"/>
                          </a:solidFill>
                          <a:latin typeface="Times New Roman" pitchFamily="18" charset="0"/>
                          <a:cs typeface="Times New Roman" pitchFamily="18" charset="0"/>
                        </a:rPr>
                        <a:t>Forkan</a:t>
                      </a:r>
                      <a:r>
                        <a:rPr lang="en-US" sz="2000" dirty="0">
                          <a:solidFill>
                            <a:srgbClr val="FF0000"/>
                          </a:solidFill>
                          <a:latin typeface="Times New Roman" pitchFamily="18" charset="0"/>
                          <a:cs typeface="Times New Roman" pitchFamily="18" charset="0"/>
                        </a:rPr>
                        <a:t> Uddin 2019 Throughput performance of NOMA in WLANs with a CSMA MAC protocol. </a:t>
                      </a:r>
                      <a:r>
                        <a:rPr lang="en-US" sz="2000" dirty="0" err="1">
                          <a:solidFill>
                            <a:srgbClr val="FF0000"/>
                          </a:solidFill>
                          <a:latin typeface="Times New Roman" pitchFamily="18" charset="0"/>
                          <a:cs typeface="Times New Roman" pitchFamily="18" charset="0"/>
                        </a:rPr>
                        <a:t>Wirel</a:t>
                      </a:r>
                      <a:r>
                        <a:rPr lang="en-US" sz="2000" dirty="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Netw</a:t>
                      </a:r>
                      <a:r>
                        <a:rPr lang="en-US" sz="2000" dirty="0">
                          <a:solidFill>
                            <a:srgbClr val="FF0000"/>
                          </a:solidFill>
                          <a:latin typeface="Times New Roman" pitchFamily="18" charset="0"/>
                          <a:cs typeface="Times New Roman" pitchFamily="18" charset="0"/>
                        </a:rPr>
                        <a:t>. 25: 3365–3384</a:t>
                      </a:r>
                    </a:p>
                  </a:txBody>
                  <a:tcPr marT="45761" marB="45761"/>
                </a:tc>
                <a:extLst>
                  <a:ext uri="{0D108BD9-81ED-4DB2-BD59-A6C34878D82A}">
                    <a16:rowId xmlns:a16="http://schemas.microsoft.com/office/drawing/2014/main" val="10000"/>
                  </a:ext>
                </a:extLst>
              </a:tr>
            </a:tbl>
          </a:graphicData>
        </a:graphic>
      </p:graphicFrame>
      <p:pic>
        <p:nvPicPr>
          <p:cNvPr id="9226" name="Picture 2">
            <a:extLst>
              <a:ext uri="{FF2B5EF4-FFF2-40B4-BE49-F238E27FC236}">
                <a16:creationId xmlns:a16="http://schemas.microsoft.com/office/drawing/2014/main" id="{B44052B7-4401-39A5-1452-9E29FECD6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413" y="6248400"/>
            <a:ext cx="58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DA86-4E79-A8A3-D3D3-16D94F980931}"/>
              </a:ext>
            </a:extLst>
          </p:cNvPr>
          <p:cNvSpPr>
            <a:spLocks noGrp="1"/>
          </p:cNvSpPr>
          <p:nvPr>
            <p:ph type="title"/>
          </p:nvPr>
        </p:nvSpPr>
        <p:spPr>
          <a:xfrm>
            <a:off x="381000" y="180975"/>
            <a:ext cx="8458200" cy="563563"/>
          </a:xfrm>
        </p:spPr>
        <p:txBody>
          <a:bodyPr rtlCol="0">
            <a:normAutofit fontScale="90000"/>
          </a:bodyPr>
          <a:lstStyle/>
          <a:p>
            <a:pPr eaLnBrk="1" fontAlgn="auto" hangingPunct="1">
              <a:spcAft>
                <a:spcPts val="0"/>
              </a:spcAft>
              <a:defRPr/>
            </a:pPr>
            <a:br>
              <a:rPr lang="en-US" b="1" dirty="0"/>
            </a:br>
            <a:r>
              <a:rPr lang="en-US" sz="2200" b="1" dirty="0">
                <a:latin typeface="Times New Roman" pitchFamily="18" charset="0"/>
                <a:cs typeface="Times New Roman" pitchFamily="18" charset="0"/>
              </a:rPr>
              <a:t>OVERALL INFERENCE FROM LITERATURE SURVEY</a:t>
            </a:r>
            <a:br>
              <a:rPr lang="en-US" sz="3100" b="1"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graphicFrame>
        <p:nvGraphicFramePr>
          <p:cNvPr id="4" name="Content Placeholder 3">
            <a:extLst>
              <a:ext uri="{FF2B5EF4-FFF2-40B4-BE49-F238E27FC236}">
                <a16:creationId xmlns:a16="http://schemas.microsoft.com/office/drawing/2014/main" id="{29E9440C-2F04-F722-6469-1201B86997E6}"/>
              </a:ext>
            </a:extLst>
          </p:cNvPr>
          <p:cNvGraphicFramePr>
            <a:graphicFrameLocks noGrp="1"/>
          </p:cNvGraphicFramePr>
          <p:nvPr>
            <p:ph idx="1"/>
          </p:nvPr>
        </p:nvGraphicFramePr>
        <p:xfrm>
          <a:off x="304800" y="736600"/>
          <a:ext cx="8343900" cy="5935663"/>
        </p:xfrm>
        <a:graphic>
          <a:graphicData uri="http://schemas.openxmlformats.org/drawingml/2006/table">
            <a:tbl>
              <a:tblPr firstRow="1" bandRow="1">
                <a:tableStyleId>{5C22544A-7EE6-4342-B048-85BDC9FD1C3A}</a:tableStyleId>
              </a:tblPr>
              <a:tblGrid>
                <a:gridCol w="1168146">
                  <a:extLst>
                    <a:ext uri="{9D8B030D-6E8A-4147-A177-3AD203B41FA5}">
                      <a16:colId xmlns:a16="http://schemas.microsoft.com/office/drawing/2014/main" val="20000"/>
                    </a:ext>
                  </a:extLst>
                </a:gridCol>
                <a:gridCol w="2590366">
                  <a:extLst>
                    <a:ext uri="{9D8B030D-6E8A-4147-A177-3AD203B41FA5}">
                      <a16:colId xmlns:a16="http://schemas.microsoft.com/office/drawing/2014/main" val="20001"/>
                    </a:ext>
                  </a:extLst>
                </a:gridCol>
                <a:gridCol w="2255107">
                  <a:extLst>
                    <a:ext uri="{9D8B030D-6E8A-4147-A177-3AD203B41FA5}">
                      <a16:colId xmlns:a16="http://schemas.microsoft.com/office/drawing/2014/main" val="20002"/>
                    </a:ext>
                  </a:extLst>
                </a:gridCol>
                <a:gridCol w="2330281">
                  <a:extLst>
                    <a:ext uri="{9D8B030D-6E8A-4147-A177-3AD203B41FA5}">
                      <a16:colId xmlns:a16="http://schemas.microsoft.com/office/drawing/2014/main" val="20003"/>
                    </a:ext>
                  </a:extLst>
                </a:gridCol>
              </a:tblGrid>
              <a:tr h="834444">
                <a:tc>
                  <a:txBody>
                    <a:bodyPr/>
                    <a:lstStyle/>
                    <a:p>
                      <a:r>
                        <a:rPr lang="en-US" sz="1800" dirty="0">
                          <a:latin typeface="Arial" pitchFamily="34" charset="0"/>
                          <a:cs typeface="Arial" pitchFamily="34" charset="0"/>
                        </a:rPr>
                        <a:t> </a:t>
                      </a:r>
                    </a:p>
                  </a:txBody>
                  <a:tcPr marT="45716" marB="45716"/>
                </a:tc>
                <a:tc>
                  <a:txBody>
                    <a:bodyPr/>
                    <a:lstStyle/>
                    <a:p>
                      <a:r>
                        <a:rPr lang="en-US" sz="1800" dirty="0">
                          <a:latin typeface="Arial" pitchFamily="34" charset="0"/>
                          <a:cs typeface="Arial" pitchFamily="34" charset="0"/>
                        </a:rPr>
                        <a:t>Literature</a:t>
                      </a:r>
                      <a:r>
                        <a:rPr lang="en-US" sz="1800" baseline="0" dirty="0">
                          <a:latin typeface="Arial" pitchFamily="34" charset="0"/>
                          <a:cs typeface="Arial" pitchFamily="34" charset="0"/>
                        </a:rPr>
                        <a:t> Survey</a:t>
                      </a:r>
                      <a:r>
                        <a:rPr lang="en-US" sz="1800" dirty="0">
                          <a:latin typeface="Arial" pitchFamily="34" charset="0"/>
                          <a:cs typeface="Arial" pitchFamily="34" charset="0"/>
                        </a:rPr>
                        <a:t> 1</a:t>
                      </a: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Literature</a:t>
                      </a:r>
                      <a:r>
                        <a:rPr lang="en-US" sz="1800" baseline="0" dirty="0">
                          <a:latin typeface="Arial" pitchFamily="34" charset="0"/>
                          <a:cs typeface="Arial" pitchFamily="34" charset="0"/>
                        </a:rPr>
                        <a:t> Survey</a:t>
                      </a:r>
                      <a:r>
                        <a:rPr lang="en-US" sz="1800" dirty="0">
                          <a:latin typeface="Arial" pitchFamily="34" charset="0"/>
                          <a:cs typeface="Arial" pitchFamily="34" charset="0"/>
                        </a:rPr>
                        <a:t> 2</a:t>
                      </a:r>
                    </a:p>
                    <a:p>
                      <a:endParaRPr lang="en-US" sz="1800" dirty="0"/>
                    </a:p>
                  </a:txBody>
                  <a:tcPr marT="45716" marB="457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itchFamily="34" charset="0"/>
                          <a:cs typeface="Arial" pitchFamily="34" charset="0"/>
                        </a:rPr>
                        <a:t>Literature</a:t>
                      </a:r>
                      <a:r>
                        <a:rPr lang="en-US" sz="1800" baseline="0" dirty="0">
                          <a:latin typeface="Arial" pitchFamily="34" charset="0"/>
                          <a:cs typeface="Arial" pitchFamily="34" charset="0"/>
                        </a:rPr>
                        <a:t> Survey</a:t>
                      </a:r>
                      <a:r>
                        <a:rPr lang="en-US" sz="1800" dirty="0">
                          <a:latin typeface="Arial" pitchFamily="34" charset="0"/>
                          <a:cs typeface="Arial" pitchFamily="34" charset="0"/>
                        </a:rPr>
                        <a:t> 3</a:t>
                      </a:r>
                    </a:p>
                  </a:txBody>
                  <a:tcPr marT="45716" marB="45716"/>
                </a:tc>
                <a:extLst>
                  <a:ext uri="{0D108BD9-81ED-4DB2-BD59-A6C34878D82A}">
                    <a16:rowId xmlns:a16="http://schemas.microsoft.com/office/drawing/2014/main" val="10000"/>
                  </a:ext>
                </a:extLst>
              </a:tr>
              <a:tr h="1835789">
                <a:tc>
                  <a:txBody>
                    <a:bodyPr/>
                    <a:lstStyle/>
                    <a:p>
                      <a:r>
                        <a:rPr lang="en-US" sz="1400" dirty="0">
                          <a:latin typeface="Times New Roman" panose="02020603050405020304" pitchFamily="18" charset="0"/>
                          <a:cs typeface="Times New Roman" panose="02020603050405020304" pitchFamily="18" charset="0"/>
                        </a:rPr>
                        <a:t>Advantage</a:t>
                      </a:r>
                    </a:p>
                  </a:txBody>
                  <a:tcPr marT="45716" marB="4571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Significantly improves BER and throughput in NR-UE to </a:t>
                      </a:r>
                      <a:r>
                        <a:rPr lang="en-US" sz="1400" dirty="0" err="1">
                          <a:latin typeface="Times New Roman" panose="02020603050405020304" pitchFamily="18" charset="0"/>
                          <a:cs typeface="Times New Roman" panose="02020603050405020304" pitchFamily="18" charset="0"/>
                        </a:rPr>
                        <a:t>gNodeB</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Nextgeneration</a:t>
                      </a:r>
                      <a:r>
                        <a:rPr lang="en-US" sz="1400" dirty="0">
                          <a:latin typeface="Times New Roman" panose="02020603050405020304" pitchFamily="18" charset="0"/>
                          <a:cs typeface="Times New Roman" panose="02020603050405020304" pitchFamily="18" charset="0"/>
                        </a:rPr>
                        <a:t> Node B),</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communications.</a:t>
                      </a:r>
                    </a:p>
                  </a:txBody>
                  <a:tcPr marT="45716" marB="4571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The proposed scheme allows simultaneous transmissions by user-cluster nodes in the same resource block using NOMA as well as reduce the number of contending nodes</a:t>
                      </a:r>
                      <a:endParaRPr lang="en-US" sz="1400" b="1" dirty="0">
                        <a:solidFill>
                          <a:schemeClr val="accent5">
                            <a:lumMod val="75000"/>
                          </a:schemeClr>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marT="45716" marB="45716"/>
                </a:tc>
                <a:tc>
                  <a:txBody>
                    <a:bodyPr/>
                    <a:lstStyle/>
                    <a:p>
                      <a:r>
                        <a:rPr lang="en-US" sz="1400" dirty="0">
                          <a:latin typeface="Times New Roman" panose="02020603050405020304" pitchFamily="18" charset="0"/>
                          <a:cs typeface="Times New Roman" panose="02020603050405020304" pitchFamily="18" charset="0"/>
                        </a:rPr>
                        <a:t>Proposed MAC protocol boosts downlink throughput with higher AP power, supporting more users without reducing individual user throughput.</a:t>
                      </a:r>
                    </a:p>
                  </a:txBody>
                  <a:tcPr marT="45716" marB="45716"/>
                </a:tc>
                <a:extLst>
                  <a:ext uri="{0D108BD9-81ED-4DB2-BD59-A6C34878D82A}">
                    <a16:rowId xmlns:a16="http://schemas.microsoft.com/office/drawing/2014/main" val="10001"/>
                  </a:ext>
                </a:extLst>
              </a:tr>
              <a:tr h="1431042">
                <a:tc>
                  <a:txBody>
                    <a:bodyPr/>
                    <a:lstStyle/>
                    <a:p>
                      <a:r>
                        <a:rPr lang="en-US" sz="1400" dirty="0">
                          <a:latin typeface="Times New Roman" panose="02020603050405020304" pitchFamily="18" charset="0"/>
                          <a:cs typeface="Times New Roman" panose="02020603050405020304" pitchFamily="18" charset="0"/>
                        </a:rPr>
                        <a:t>Limitation</a:t>
                      </a:r>
                    </a:p>
                  </a:txBody>
                  <a:tcPr marT="45716" marB="45716"/>
                </a:tc>
                <a:tc>
                  <a:txBody>
                    <a:bodyPr/>
                    <a:lstStyle/>
                    <a:p>
                      <a:r>
                        <a:rPr lang="en-US" sz="1400" dirty="0">
                          <a:latin typeface="Times New Roman" pitchFamily="18" charset="0"/>
                          <a:cs typeface="Times New Roman" pitchFamily="18" charset="0"/>
                        </a:rPr>
                        <a:t>The  limitation may include the reliance on ideal channel conditions and potential hardware constraints in practical implementations</a:t>
                      </a:r>
                    </a:p>
                    <a:p>
                      <a:endParaRPr lang="en-US" sz="1400" dirty="0">
                        <a:latin typeface="Times New Roman" pitchFamily="18" charset="0"/>
                        <a:cs typeface="Times New Roman" pitchFamily="18" charset="0"/>
                      </a:endParaRPr>
                    </a:p>
                  </a:txBody>
                  <a:tcPr marT="45716" marB="45716"/>
                </a:tc>
                <a:tc>
                  <a:txBody>
                    <a:bodyPr/>
                    <a:lstStyle/>
                    <a:p>
                      <a:pPr algn="just" fontAlgn="auto">
                        <a:spcAft>
                          <a:spcPts val="0"/>
                        </a:spcAft>
                        <a:buFont typeface="Arial" panose="020B0604020202020204" pitchFamily="34" charset="0"/>
                        <a:buNone/>
                        <a:defRPr/>
                      </a:pPr>
                      <a:r>
                        <a:rPr lang="en-US" sz="1400" dirty="0">
                          <a:latin typeface="Times New Roman" pitchFamily="18" charset="0"/>
                          <a:cs typeface="Times New Roman" pitchFamily="18" charset="0"/>
                        </a:rPr>
                        <a:t>The node nearest to the access point transmits data with the highest data rate, while</a:t>
                      </a:r>
                    </a:p>
                    <a:p>
                      <a:pPr algn="just" fontAlgn="auto">
                        <a:spcAft>
                          <a:spcPts val="0"/>
                        </a:spcAft>
                        <a:buFont typeface="Arial" panose="020B0604020202020204" pitchFamily="34" charset="0"/>
                        <a:buNone/>
                        <a:defRPr/>
                      </a:pPr>
                      <a:r>
                        <a:rPr lang="en-US" sz="1400" dirty="0">
                          <a:latin typeface="Times New Roman" pitchFamily="18" charset="0"/>
                          <a:cs typeface="Times New Roman" pitchFamily="18" charset="0"/>
                        </a:rPr>
                        <a:t>the farthest node transmits data with the lowest.</a:t>
                      </a:r>
                    </a:p>
                  </a:txBody>
                  <a:tcPr marT="45716" marB="45716"/>
                </a:tc>
                <a:tc>
                  <a:txBody>
                    <a:bodyPr/>
                    <a:lstStyle/>
                    <a:p>
                      <a:pPr algn="just" fontAlgn="auto">
                        <a:spcAft>
                          <a:spcPts val="0"/>
                        </a:spcAft>
                        <a:buFont typeface="Arial" panose="020B0604020202020204" pitchFamily="34" charset="0"/>
                        <a:buNone/>
                        <a:defRPr/>
                      </a:pPr>
                      <a:r>
                        <a:rPr lang="en-US" sz="1400" dirty="0">
                          <a:latin typeface="Times New Roman" pitchFamily="18" charset="0"/>
                          <a:cs typeface="Times New Roman" pitchFamily="18" charset="0"/>
                        </a:rPr>
                        <a:t>The proposed scheme was implemented on a conventional WLAN with two user</a:t>
                      </a:r>
                    </a:p>
                    <a:p>
                      <a:pPr algn="just" fontAlgn="auto">
                        <a:spcAft>
                          <a:spcPts val="0"/>
                        </a:spcAft>
                        <a:buFont typeface="Arial" panose="020B0604020202020204" pitchFamily="34" charset="0"/>
                        <a:buNone/>
                        <a:defRPr/>
                      </a:pPr>
                      <a:r>
                        <a:rPr lang="en-US" sz="1400" dirty="0">
                          <a:latin typeface="Times New Roman" pitchFamily="18" charset="0"/>
                          <a:cs typeface="Times New Roman" pitchFamily="18" charset="0"/>
                        </a:rPr>
                        <a:t>clustering.</a:t>
                      </a:r>
                    </a:p>
                    <a:p>
                      <a:endParaRPr lang="en-US" sz="1600" dirty="0">
                        <a:latin typeface="Arial" pitchFamily="34" charset="0"/>
                        <a:cs typeface="Arial" pitchFamily="34" charset="0"/>
                      </a:endParaRPr>
                    </a:p>
                  </a:txBody>
                  <a:tcPr marT="45716" marB="45716"/>
                </a:tc>
                <a:extLst>
                  <a:ext uri="{0D108BD9-81ED-4DB2-BD59-A6C34878D82A}">
                    <a16:rowId xmlns:a16="http://schemas.microsoft.com/office/drawing/2014/main" val="10002"/>
                  </a:ext>
                </a:extLst>
              </a:tr>
              <a:tr h="1834388">
                <a:tc>
                  <a:txBody>
                    <a:bodyPr/>
                    <a:lstStyle/>
                    <a:p>
                      <a:r>
                        <a:rPr lang="en-US" sz="1400" dirty="0">
                          <a:latin typeface="Times New Roman" panose="02020603050405020304" pitchFamily="18" charset="0"/>
                          <a:cs typeface="Times New Roman" panose="02020603050405020304" pitchFamily="18" charset="0"/>
                        </a:rPr>
                        <a:t>Method adopted</a:t>
                      </a:r>
                    </a:p>
                  </a:txBody>
                  <a:tcPr marT="45716" marB="45716"/>
                </a:tc>
                <a:tc>
                  <a:txBody>
                    <a:bodyPr/>
                    <a:lstStyle/>
                    <a:p>
                      <a:pPr algn="just"/>
                      <a:r>
                        <a:rPr lang="en-US" sz="1400" dirty="0">
                          <a:latin typeface="Times New Roman" panose="02020603050405020304" pitchFamily="18" charset="0"/>
                          <a:cs typeface="Times New Roman" panose="02020603050405020304" pitchFamily="18" charset="0"/>
                        </a:rPr>
                        <a:t>The method enhances 5G uplink using two-hop </a:t>
                      </a:r>
                      <a:r>
                        <a:rPr lang="en-US" sz="1400" dirty="0" err="1">
                          <a:latin typeface="Times New Roman" panose="02020603050405020304" pitchFamily="18" charset="0"/>
                          <a:cs typeface="Times New Roman" panose="02020603050405020304" pitchFamily="18" charset="0"/>
                        </a:rPr>
                        <a:t>mmWave</a:t>
                      </a:r>
                      <a:r>
                        <a:rPr lang="en-US" sz="1400" dirty="0">
                          <a:latin typeface="Times New Roman" panose="02020603050405020304" pitchFamily="18" charset="0"/>
                          <a:cs typeface="Times New Roman" panose="02020603050405020304" pitchFamily="18" charset="0"/>
                        </a:rPr>
                        <a:t> MIMO and Relay Nodes with A&amp;F and D&amp;F protocols, advanced channel knowledge, and LS estimation, boosting reliability and throughput.</a:t>
                      </a:r>
                    </a:p>
                  </a:txBody>
                  <a:tcPr marT="45716" marB="4571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Novel channel access mechanism using NOMA proposed for next-gen IEEE 802.11 WLANs, grouping stations by proximity and MCS.</a:t>
                      </a:r>
                    </a:p>
                    <a:p>
                      <a:pPr algn="just"/>
                      <a:endParaRPr lang="en-US" sz="1400" dirty="0">
                        <a:latin typeface="Times New Roman" panose="02020603050405020304" pitchFamily="18" charset="0"/>
                        <a:cs typeface="Times New Roman" panose="02020603050405020304" pitchFamily="18" charset="0"/>
                      </a:endParaRPr>
                    </a:p>
                  </a:txBody>
                  <a:tcPr marT="45716" marB="4571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paper proposes CSMA MAC protocol using NOMA to optimize downlink WLAN throughput via user-set selection and power allocation algorithm.</a:t>
                      </a:r>
                    </a:p>
                    <a:p>
                      <a:pPr algn="just"/>
                      <a:endParaRPr lang="en-US" sz="1600" dirty="0">
                        <a:latin typeface="Arial" pitchFamily="34" charset="0"/>
                        <a:cs typeface="Arial" pitchFamily="34" charset="0"/>
                      </a:endParaRPr>
                    </a:p>
                  </a:txBody>
                  <a:tcPr marT="45716" marB="45716"/>
                </a:tc>
                <a:extLst>
                  <a:ext uri="{0D108BD9-81ED-4DB2-BD59-A6C34878D82A}">
                    <a16:rowId xmlns:a16="http://schemas.microsoft.com/office/drawing/2014/main" val="10003"/>
                  </a:ext>
                </a:extLst>
              </a:tr>
            </a:tbl>
          </a:graphicData>
        </a:graphic>
      </p:graphicFrame>
      <p:pic>
        <p:nvPicPr>
          <p:cNvPr id="10270" name="Picture 2">
            <a:extLst>
              <a:ext uri="{FF2B5EF4-FFF2-40B4-BE49-F238E27FC236}">
                <a16:creationId xmlns:a16="http://schemas.microsoft.com/office/drawing/2014/main" id="{61C7B46E-57BD-BB48-059D-69CC9C9CA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663" y="6324600"/>
            <a:ext cx="4921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TotalTime>
  <Words>2423</Words>
  <Application>Microsoft Office PowerPoint</Application>
  <PresentationFormat>On-screen Show (4:3)</PresentationFormat>
  <Paragraphs>232</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Bookman Old Style</vt:lpstr>
      <vt:lpstr>Calibri</vt:lpstr>
      <vt:lpstr>Cambria Math</vt:lpstr>
      <vt:lpstr>Franklin Gothic Book</vt:lpstr>
      <vt:lpstr>Söhne</vt:lpstr>
      <vt:lpstr>Times New Roman</vt:lpstr>
      <vt:lpstr>Verdana</vt:lpstr>
      <vt:lpstr>Wingdings</vt:lpstr>
      <vt:lpstr>Office Theme</vt:lpstr>
      <vt:lpstr>PERFORMANCE ENHANCEMENT OF  IEEE802.11ah BASED IOT NETWORKS  USING COOPERATIVE NOMA </vt:lpstr>
      <vt:lpstr>PRESENTATION OUTLINE</vt:lpstr>
      <vt:lpstr>INTRODUCTION    </vt:lpstr>
      <vt:lpstr>INTRODUCTION    (cont’d)</vt:lpstr>
      <vt:lpstr>INTRODUCTION    (cont’d)</vt:lpstr>
      <vt:lpstr>LITERATURE SURVEY 1</vt:lpstr>
      <vt:lpstr>LITERATURE SURVEY 2</vt:lpstr>
      <vt:lpstr>LITERATURE SURVEY 3</vt:lpstr>
      <vt:lpstr> OVERALL INFERENCE FROM LITERATURE SURVEY </vt:lpstr>
      <vt:lpstr>EXISTING METHOD</vt:lpstr>
      <vt:lpstr>EXISTING METHOD</vt:lpstr>
      <vt:lpstr>OBJECTIVE</vt:lpstr>
      <vt:lpstr>COOPMAC PROTOCOL</vt:lpstr>
      <vt:lpstr>PowerPoint Presentation</vt:lpstr>
      <vt:lpstr> RELAY DISTRIBUTION </vt:lpstr>
      <vt:lpstr>COOPERATIVE NOMA BASED WLAN </vt:lpstr>
      <vt:lpstr>ALGORITHM/DESIGN EQUATION</vt:lpstr>
      <vt:lpstr>PowerPoint Presentation</vt:lpstr>
      <vt:lpstr>PowerPoint Presentation</vt:lpstr>
      <vt:lpstr>PROJECT MODEL  ( SIMULATION/HARDWARE)</vt:lpstr>
      <vt:lpstr>SIMULATION RESULT</vt:lpstr>
      <vt:lpstr>PowerPoint Presentation</vt:lpstr>
      <vt:lpstr>PowerPoint Presentation</vt:lpstr>
      <vt:lpstr>CONCLUSION</vt:lpstr>
      <vt:lpstr>CONFERENCE PUBLICATION</vt:lpstr>
      <vt:lpstr>SCOPUS JOURNAL STATUS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Sowmiya J</cp:lastModifiedBy>
  <cp:revision>157</cp:revision>
  <dcterms:created xsi:type="dcterms:W3CDTF">2006-08-16T00:00:00Z</dcterms:created>
  <dcterms:modified xsi:type="dcterms:W3CDTF">2024-05-10T03:58:13Z</dcterms:modified>
</cp:coreProperties>
</file>