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3240" y="1604160"/>
            <a:ext cx="4984200" cy="3976920"/>
          </a:xfrm>
          <a:prstGeom prst="rect">
            <a:avLst/>
          </a:prstGeom>
          <a:ln>
            <a:noFill/>
          </a:ln>
        </p:spPr>
      </p:pic>
      <p:pic>
        <p:nvPicPr>
          <p:cNvPr id="40"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3240" y="1604160"/>
            <a:ext cx="4984200" cy="3976920"/>
          </a:xfrm>
          <a:prstGeom prst="rect">
            <a:avLst/>
          </a:prstGeom>
          <a:ln>
            <a:noFill/>
          </a:ln>
        </p:spPr>
      </p:pic>
      <p:pic>
        <p:nvPicPr>
          <p:cNvPr id="80"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3240" y="1604160"/>
            <a:ext cx="4984200" cy="3976920"/>
          </a:xfrm>
          <a:prstGeom prst="rect">
            <a:avLst/>
          </a:prstGeom>
          <a:ln>
            <a:noFill/>
          </a:ln>
        </p:spPr>
      </p:pic>
      <p:pic>
        <p:nvPicPr>
          <p:cNvPr id="120"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5000" cy="36432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600" cy="943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600" cy="9792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600" cy="9072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5000" cy="364320"/>
          </a:xfrm>
          <a:prstGeom prst="rect">
            <a:avLst/>
          </a:prstGeom>
          <a:ln>
            <a:noFill/>
          </a:ln>
        </p:spPr>
      </p:pic>
      <p:sp>
        <p:nvSpPr>
          <p:cNvPr id="85" name="PlaceHolder 4"/>
          <p:cNvSpPr>
            <a:spLocks noGrp="1"/>
          </p:cNvSpPr>
          <p:nvPr>
            <p:ph type="title"/>
          </p:nvPr>
        </p:nvSpPr>
        <p:spPr>
          <a:xfrm>
            <a:off x="576000" y="729720"/>
            <a:ext cx="11028960" cy="59148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rPr>
              <a:t>PROJECT TITLE</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6000" cy="57888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400" cy="13111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Student Name- Sangavi.T</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College Name-A.V.C College of Engineering</a:t>
            </a:r>
            <a:endParaRPr b="0" lang="en-IN" sz="1800" spc="-1" strike="noStrike">
              <a:solidFill>
                <a:srgbClr val="000000"/>
              </a:solidFill>
              <a:uFill>
                <a:solidFill>
                  <a:srgbClr val="ffffff"/>
                </a:solidFill>
              </a:uFill>
              <a:latin typeface="Arial"/>
            </a:endParaRPr>
          </a:p>
          <a:p>
            <a:pPr marL="457200" indent="-45648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ea typeface="DejaVu Sans"/>
              </a:rPr>
              <a:t>Department-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rPr>
              <a:t>THANK YOU</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2400" spc="-1" strike="noStrike">
                <a:solidFill>
                  <a:srgbClr val="0e5772"/>
                </a:solidFill>
                <a:uFill>
                  <a:solidFill>
                    <a:srgbClr val="ffffff"/>
                  </a:solidFill>
                </a:uFill>
                <a:latin typeface="Franklin Gothic Book"/>
              </a:rPr>
              <a:t> </a:t>
            </a:r>
            <a:r>
              <a:rPr b="1" lang="en-IN" sz="2400" spc="-1" strike="noStrike">
                <a:solidFill>
                  <a:srgbClr val="0e5772"/>
                </a:solidFill>
                <a:uFill>
                  <a:solidFill>
                    <a:srgbClr val="ffffff"/>
                  </a:solidFill>
                </a:uFill>
                <a:latin typeface="Franklin Gothic Book"/>
              </a:rPr>
              <a:t>Project problem statement for keylogger Problem Statement</a:t>
            </a:r>
            <a:r>
              <a:rPr b="0" lang="en-IN" sz="2400" spc="-1" strike="noStrike">
                <a:solidFill>
                  <a:srgbClr val="0e5772"/>
                </a:solidFill>
                <a:uFill>
                  <a:solidFill>
                    <a:srgbClr val="ffffff"/>
                  </a:solidFill>
                </a:uFill>
                <a:latin typeface="Franklin Gothic Book"/>
              </a:rPr>
              <a: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r>
              <a:rPr b="0" lang="en-IN"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0e5772"/>
                </a:solidFill>
                <a:uFill>
                  <a:solidFill>
                    <a:srgbClr val="ffffff"/>
                  </a:solidFill>
                </a:uFill>
                <a:latin typeface="Franklin Gothic Book"/>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796040"/>
            <a:ext cx="11612880" cy="485460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Prevention: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Anti-virus and Anti-malware software:</a:t>
            </a:r>
            <a:r>
              <a:rPr b="0" lang="en-IN"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cautious with downloads and attachments:</a:t>
            </a:r>
            <a:r>
              <a:rPr b="0" lang="en-IN"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Detection: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System behavior changes:</a:t>
            </a:r>
            <a:r>
              <a:rPr b="0" lang="en-IN"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Anti-keylogging software:</a:t>
            </a:r>
            <a:r>
              <a:rPr b="0" lang="en-IN" sz="1200" spc="-1" strike="noStrike">
                <a:solidFill>
                  <a:srgbClr val="404040"/>
                </a:solidFill>
                <a:uFill>
                  <a:solidFill>
                    <a:srgbClr val="ffffff"/>
                  </a:solidFill>
                </a:uFill>
                <a:latin typeface="Franklin Gothic Book"/>
              </a:rPr>
              <a:t> There are specific anti-keylogging programs that can detect and block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Regular security scans:</a:t>
            </a:r>
            <a:r>
              <a:rPr b="0" lang="en-IN"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Recovery: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Boot into Safe Mode:</a:t>
            </a:r>
            <a:r>
              <a:rPr b="0" lang="en-IN"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Security software scan:</a:t>
            </a:r>
            <a:r>
              <a:rPr b="0" lang="en-IN" sz="1200" spc="-1" strike="noStrike">
                <a:solidFill>
                  <a:srgbClr val="404040"/>
                </a:solidFill>
                <a:uFill>
                  <a:solidFill>
                    <a:srgbClr val="ffffff"/>
                  </a:solidFill>
                </a:uFill>
                <a:latin typeface="Franklin Gothic Book"/>
              </a:rPr>
              <a:t> Run a full scan with your antivirus and anti-malware software in Safe Mode.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Change passwords:</a:t>
            </a:r>
            <a:r>
              <a:rPr b="0" lang="en-IN"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Additional Tips: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Be mindful of public computers:</a:t>
            </a:r>
            <a:r>
              <a:rPr b="0" lang="en-IN"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1" lang="en-IN" sz="1200" spc="-1" strike="noStrike">
                <a:solidFill>
                  <a:srgbClr val="404040"/>
                </a:solidFill>
                <a:uFill>
                  <a:solidFill>
                    <a:srgbClr val="ffffff"/>
                  </a:solidFill>
                </a:uFill>
                <a:latin typeface="Franklin Gothic Book"/>
              </a:rPr>
              <a:t>Keep your software updated:</a:t>
            </a:r>
            <a:r>
              <a:rPr b="0" lang="en-IN"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r>
              <a:rPr b="1" lang="en-IN"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 </a:t>
            </a: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pynput</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40404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mSpy</a:t>
            </a:r>
            <a:r>
              <a:rPr b="0" lang="en-IN" sz="1800" spc="-1" strike="noStrike">
                <a:solidFill>
                  <a:srgbClr val="000000"/>
                </a:solidFill>
                <a:uFill>
                  <a:solidFill>
                    <a:srgbClr val="ffffff"/>
                  </a:solidFill>
                </a:uFill>
                <a:latin typeface="Franklin Gothic Book"/>
                <a:ea typeface="Franklin Gothic Book"/>
              </a:rPr>
              <a:t> </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Tkinter</a:t>
            </a:r>
            <a:endParaRPr b="0" lang="en-IN" sz="1800" spc="-1" strike="noStrike">
              <a:solidFill>
                <a:srgbClr val="000000"/>
              </a:solidFill>
              <a:uFill>
                <a:solidFill>
                  <a:srgbClr val="ffffff"/>
                </a:solidFill>
              </a:uFill>
              <a:latin typeface="Arial"/>
            </a:endParaRPr>
          </a:p>
          <a:p>
            <a:pPr marL="305280" indent="-304560">
              <a:lnSpc>
                <a:spcPct val="100000"/>
              </a:lnSpc>
              <a:buClr>
                <a:srgbClr val="1cade4"/>
              </a:buClr>
              <a:buSzPct val="92000"/>
              <a:buFont typeface="Wingdings 2" charset="2"/>
              <a:buChar char=""/>
            </a:pPr>
            <a:r>
              <a:rPr b="1" lang="en-IN" sz="1800" spc="-1" strike="noStrike">
                <a:solidFill>
                  <a:srgbClr val="000000"/>
                </a:solidFill>
                <a:uFill>
                  <a:solidFill>
                    <a:srgbClr val="ffffff"/>
                  </a:solidFill>
                </a:uFill>
                <a:latin typeface="Franklin Gothic Book"/>
                <a:ea typeface="Franklin Gothic Book"/>
              </a:rPr>
              <a:t> </a:t>
            </a:r>
            <a:r>
              <a:rPr b="1" lang="en-IN" sz="1800" spc="-1" strike="noStrike">
                <a:solidFill>
                  <a:srgbClr val="000000"/>
                </a:solidFill>
                <a:uFill>
                  <a:solidFill>
                    <a:srgbClr val="ffffff"/>
                  </a:solidFill>
                </a:uFill>
                <a:latin typeface="Franklin Gothic Book"/>
                <a:ea typeface="Franklin Gothic Book"/>
              </a:rPr>
              <a:t>jsonlib</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2013840"/>
            <a:ext cx="11028960" cy="5365800"/>
          </a:xfrm>
          <a:prstGeom prst="rect">
            <a:avLst/>
          </a:prstGeom>
          <a:noFill/>
          <a:ln>
            <a:noFill/>
          </a:ln>
        </p:spPr>
        <p:style>
          <a:lnRef idx="0"/>
          <a:fillRef idx="0"/>
          <a:effectRef idx="0"/>
          <a:fontRef idx="minor"/>
        </p:style>
        <p:txBody>
          <a:bodyPr lIns="90000" rIns="90000" tIns="45000" bIns="45000" anchor="ctr"/>
          <a:p>
            <a:pPr marL="306000" indent="-305280">
              <a:lnSpc>
                <a:spcPct val="100000"/>
              </a:lnSpc>
            </a:pPr>
            <a:r>
              <a:rPr b="1" lang="en-IN" sz="1700" spc="-1" strike="noStrike">
                <a:solidFill>
                  <a:srgbClr val="404040"/>
                </a:solidFill>
                <a:uFill>
                  <a:solidFill>
                    <a:srgbClr val="ffffff"/>
                  </a:solidFill>
                </a:uFill>
                <a:latin typeface="Franklin Gothic Book"/>
              </a:rPr>
              <a:t> </a:t>
            </a:r>
            <a:r>
              <a:rPr b="1" lang="en-IN" sz="2000" spc="-1" strike="noStrike">
                <a:solidFill>
                  <a:srgbClr val="404040"/>
                </a:solidFill>
                <a:uFill>
                  <a:solidFill>
                    <a:srgbClr val="ffffff"/>
                  </a:solidFill>
                </a:uFill>
                <a:latin typeface="Franklin Gothic Book"/>
              </a:rPr>
              <a:t>Step 1: Install the Required Library</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2: Importing the Necessary Libraries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3: Define the Log File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4: Create the Key Press Event Function</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2100" spc="-1" strike="noStrike">
                <a:solidFill>
                  <a:srgbClr val="404040"/>
                </a:solidFill>
                <a:uFill>
                  <a:solidFill>
                    <a:srgbClr val="ffffff"/>
                  </a:solidFill>
                </a:uFill>
                <a:latin typeface="Franklin Gothic Book"/>
              </a:rPr>
              <a:t>Step 5: Register the Key Press Event</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keyboard.on_press(on_key_press)</a:t>
            </a:r>
            <a:endParaRPr b="0" lang="en-IN" sz="1800" spc="-1" strike="noStrike">
              <a:solidFill>
                <a:srgbClr val="000000"/>
              </a:solidFill>
              <a:uFill>
                <a:solidFill>
                  <a:srgbClr val="ffffff"/>
                </a:solidFill>
              </a:uFill>
              <a:latin typeface="Arial"/>
            </a:endParaRPr>
          </a:p>
          <a:p>
            <a:pPr marL="306000" indent="-305280">
              <a:lnSpc>
                <a:spcPct val="100000"/>
              </a:lnSpc>
            </a:pPr>
            <a:r>
              <a:rPr b="1" lang="en-IN" sz="1900" spc="-1" strike="noStrike">
                <a:solidFill>
                  <a:srgbClr val="404040"/>
                </a:solidFill>
                <a:uFill>
                  <a:solidFill>
                    <a:srgbClr val="ffffff"/>
                  </a:solidFill>
                </a:uFill>
                <a:latin typeface="Franklin Gothic Book"/>
              </a:rPr>
              <a:t>Step 6: Run the Code</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1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pic>
        <p:nvPicPr>
          <p:cNvPr id="135" name="Picture 5" descr=""/>
          <p:cNvPicPr/>
          <p:nvPr/>
        </p:nvPicPr>
        <p:blipFill>
          <a:blip r:embed="rId1"/>
          <a:stretch/>
        </p:blipFill>
        <p:spPr>
          <a:xfrm>
            <a:off x="1496160" y="1385640"/>
            <a:ext cx="8833680" cy="49492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5280" indent="-30456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 </a:t>
            </a:r>
            <a:r>
              <a:rPr b="0" lang="en-IN"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National Institute of Standards and Technology (NIST) Cybersecurity Framework: </a:t>
            </a:r>
            <a:r>
              <a:rPr b="0" lang="en-IN" sz="2400" spc="-1" strike="noStrike" u="sng">
                <a:solidFill>
                  <a:srgbClr val="0000ff"/>
                </a:solidFill>
                <a:uFill>
                  <a:solidFill>
                    <a:srgbClr val="ffffff"/>
                  </a:solidFill>
                </a:uFill>
                <a:latin typeface="Franklin Gothic Book"/>
                <a:hlinkClick r:id="rId1"/>
              </a:rPr>
              <a:t>https://www.nist.gov/cyberframework</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Cybersecurity &amp; Infrastructure Security Agency (CISA) Shields Up program: </a:t>
            </a:r>
            <a:r>
              <a:rPr b="0" lang="en-IN" sz="2400" spc="-1" strike="noStrike" u="sng">
                <a:solidFill>
                  <a:srgbClr val="0000ff"/>
                </a:solidFill>
                <a:uFill>
                  <a:solidFill>
                    <a:srgbClr val="ffffff"/>
                  </a:solidFill>
                </a:uFill>
                <a:latin typeface="Franklin Gothic Book"/>
                <a:hlinkClick r:id="rId2"/>
              </a:rPr>
              <a:t>https://www.cisa.gov/shields-up</a:t>
            </a:r>
            <a:endParaRPr b="0" lang="en-IN" sz="1800" spc="-1" strike="noStrike">
              <a:solidFill>
                <a:srgbClr val="000000"/>
              </a:solidFill>
              <a:uFill>
                <a:solidFill>
                  <a:srgbClr val="ffffff"/>
                </a:solidFill>
              </a:uFill>
              <a:latin typeface="Arial"/>
            </a:endParaRPr>
          </a:p>
          <a:p>
            <a:pPr marL="306000" indent="-305280">
              <a:lnSpc>
                <a:spcPct val="110000"/>
              </a:lnSpc>
              <a:buClr>
                <a:srgbClr val="1cade4"/>
              </a:buClr>
              <a:buSzPct val="92000"/>
              <a:buFont typeface="Wingdings 2" charset="2"/>
              <a:buChar char=""/>
            </a:pPr>
            <a:r>
              <a:rPr b="0" lang="en-IN" sz="2400" spc="-1" strike="noStrike">
                <a:solidFill>
                  <a:srgbClr val="404040"/>
                </a:solidFill>
                <a:uFill>
                  <a:solidFill>
                    <a:srgbClr val="ffffff"/>
                  </a:solidFill>
                </a:uFill>
                <a:latin typeface="Franklin Gothic Book"/>
              </a:rPr>
              <a:t>Kaspersky Lab - What is Keystroke Logging and Keyloggers?: </a:t>
            </a:r>
            <a:r>
              <a:rPr b="0" lang="en-IN" sz="2400" spc="-1" strike="noStrike" u="sng">
                <a:solidFill>
                  <a:srgbClr val="0000ff"/>
                </a:solidFill>
                <a:uFill>
                  <a:solidFill>
                    <a:srgbClr val="ffffff"/>
                  </a:solidFill>
                </a:uFill>
                <a:latin typeface="Franklin Gothic Book"/>
                <a:hlinkClick r:id="rId3"/>
              </a:rPr>
              <a:t>https://www.kaspersky.com/resource-center/definitions/keylogger</a:t>
            </a:r>
            <a:endParaRPr b="0" lang="en-IN" sz="1800" spc="-1" strike="noStrike">
              <a:solidFill>
                <a:srgbClr val="000000"/>
              </a:solidFill>
              <a:uFill>
                <a:solidFill>
                  <a:srgbClr val="ffffff"/>
                </a:solidFill>
              </a:uFill>
              <a:latin typeface="Arial"/>
            </a:endParaRPr>
          </a:p>
          <a:p>
            <a:pPr marL="305280" indent="-304560">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43</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2024-04-04T14:27:16Z</dcterms:modified>
  <cp:revision>30</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