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(1).xlsx]Sheet6!PivotTable3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Sheet6!$B$4:$B$5</c:f>
              <c:strCache>
                <c:ptCount val="1"/>
                <c:pt idx="0">
                  <c:v>Accounting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Sheet6!$B$6:$B$79</c:f>
              <c:numCache>
                <c:formatCode>General</c:formatCode>
                <c:ptCount val="73"/>
                <c:pt idx="0">
                  <c:v>1</c:v>
                </c:pt>
                <c:pt idx="31">
                  <c:v>1</c:v>
                </c:pt>
                <c:pt idx="39">
                  <c:v>1</c:v>
                </c:pt>
                <c:pt idx="66">
                  <c:v>1</c:v>
                </c:pt>
              </c:numCache>
            </c:numRef>
          </c:val>
        </c:ser>
        <c:ser>
          <c:idx val="1"/>
          <c:order val="1"/>
          <c:tx>
            <c:strRef>
              <c:f>Sheet6!$C$4:$C$5</c:f>
              <c:strCache>
                <c:ptCount val="1"/>
                <c:pt idx="0">
                  <c:v>Business Development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Sheet6!$C$6:$C$79</c:f>
              <c:numCache>
                <c:formatCode>General</c:formatCode>
                <c:ptCount val="73"/>
                <c:pt idx="3">
                  <c:v>1</c:v>
                </c:pt>
                <c:pt idx="4">
                  <c:v>1</c:v>
                </c:pt>
                <c:pt idx="5">
                  <c:v>1</c:v>
                </c:pt>
                <c:pt idx="6">
                  <c:v>1</c:v>
                </c:pt>
                <c:pt idx="11">
                  <c:v>1</c:v>
                </c:pt>
                <c:pt idx="57">
                  <c:v>1</c:v>
                </c:pt>
                <c:pt idx="60">
                  <c:v>1</c:v>
                </c:pt>
              </c:numCache>
            </c:numRef>
          </c:val>
        </c:ser>
        <c:ser>
          <c:idx val="2"/>
          <c:order val="2"/>
          <c:tx>
            <c:strRef>
              <c:f>Sheet6!$D$4:$D$5</c:f>
              <c:strCache>
                <c:ptCount val="1"/>
                <c:pt idx="0">
                  <c:v>Engineering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Sheet6!$D$6:$D$79</c:f>
              <c:numCache>
                <c:formatCode>General</c:formatCode>
                <c:ptCount val="73"/>
                <c:pt idx="14">
                  <c:v>1</c:v>
                </c:pt>
                <c:pt idx="15">
                  <c:v>1</c:v>
                </c:pt>
                <c:pt idx="23">
                  <c:v>1</c:v>
                </c:pt>
                <c:pt idx="50">
                  <c:v>1</c:v>
                </c:pt>
                <c:pt idx="63">
                  <c:v>1</c:v>
                </c:pt>
              </c:numCache>
            </c:numRef>
          </c:val>
        </c:ser>
        <c:ser>
          <c:idx val="3"/>
          <c:order val="3"/>
          <c:tx>
            <c:strRef>
              <c:f>Sheet6!$E$4:$E$5</c:f>
              <c:strCache>
                <c:ptCount val="1"/>
                <c:pt idx="0">
                  <c:v>Human Resources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Sheet6!$E$6:$E$79</c:f>
              <c:numCache>
                <c:formatCode>General</c:formatCode>
                <c:ptCount val="73"/>
                <c:pt idx="13">
                  <c:v>1</c:v>
                </c:pt>
                <c:pt idx="16">
                  <c:v>1</c:v>
                </c:pt>
                <c:pt idx="17">
                  <c:v>1</c:v>
                </c:pt>
                <c:pt idx="18">
                  <c:v>1</c:v>
                </c:pt>
                <c:pt idx="62">
                  <c:v>1</c:v>
                </c:pt>
                <c:pt idx="67">
                  <c:v>1</c:v>
                </c:pt>
                <c:pt idx="72">
                  <c:v>1</c:v>
                </c:pt>
              </c:numCache>
            </c:numRef>
          </c:val>
        </c:ser>
        <c:ser>
          <c:idx val="4"/>
          <c:order val="4"/>
          <c:tx>
            <c:strRef>
              <c:f>Sheet6!$F$4:$F$5</c:f>
              <c:strCache>
                <c:ptCount val="1"/>
                <c:pt idx="0">
                  <c:v>Legal</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Sheet6!$F$6:$F$79</c:f>
              <c:numCache>
                <c:formatCode>General</c:formatCode>
                <c:ptCount val="73"/>
                <c:pt idx="7">
                  <c:v>1</c:v>
                </c:pt>
                <c:pt idx="12">
                  <c:v>1</c:v>
                </c:pt>
                <c:pt idx="22">
                  <c:v>1</c:v>
                </c:pt>
                <c:pt idx="41">
                  <c:v>1</c:v>
                </c:pt>
                <c:pt idx="47">
                  <c:v>1</c:v>
                </c:pt>
                <c:pt idx="71">
                  <c:v>1</c:v>
                </c:pt>
              </c:numCache>
            </c:numRef>
          </c:val>
        </c:ser>
        <c:ser>
          <c:idx val="5"/>
          <c:order val="5"/>
          <c:tx>
            <c:strRef>
              <c:f>Sheet6!$G$4:$G$5</c:f>
              <c:strCache>
                <c:ptCount val="1"/>
                <c:pt idx="0">
                  <c:v>Marketing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Sheet6!$G$6:$G$79</c:f>
              <c:numCache>
                <c:formatCode>General</c:formatCode>
                <c:ptCount val="73"/>
                <c:pt idx="34">
                  <c:v>1</c:v>
                </c:pt>
                <c:pt idx="35">
                  <c:v>1</c:v>
                </c:pt>
                <c:pt idx="58">
                  <c:v>1</c:v>
                </c:pt>
              </c:numCache>
            </c:numRef>
          </c:val>
        </c:ser>
        <c:ser>
          <c:idx val="6"/>
          <c:order val="6"/>
          <c:tx>
            <c:strRef>
              <c:f>Sheet6!$H$4:$H$5</c:f>
              <c:strCache>
                <c:ptCount val="1"/>
                <c:pt idx="0">
                  <c:v>NULL</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Sheet6!$H$6:$H$79</c:f>
              <c:numCache>
                <c:formatCode>General</c:formatCode>
                <c:ptCount val="73"/>
                <c:pt idx="37">
                  <c:v>1</c:v>
                </c:pt>
                <c:pt idx="51">
                  <c:v>1</c:v>
                </c:pt>
                <c:pt idx="55">
                  <c:v>1</c:v>
                </c:pt>
              </c:numCache>
            </c:numRef>
          </c:val>
        </c:ser>
        <c:ser>
          <c:idx val="7"/>
          <c:order val="7"/>
          <c:tx>
            <c:strRef>
              <c:f>Sheet6!$I$4:$I$5</c:f>
              <c:strCache>
                <c:ptCount val="1"/>
                <c:pt idx="0">
                  <c:v>Product Management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Sheet6!$I$6:$I$79</c:f>
              <c:numCache>
                <c:formatCode>General</c:formatCode>
                <c:ptCount val="73"/>
                <c:pt idx="9">
                  <c:v>1</c:v>
                </c:pt>
                <c:pt idx="10">
                  <c:v>1</c:v>
                </c:pt>
                <c:pt idx="24">
                  <c:v>1</c:v>
                </c:pt>
                <c:pt idx="27">
                  <c:v>1</c:v>
                </c:pt>
                <c:pt idx="54">
                  <c:v>1</c:v>
                </c:pt>
              </c:numCache>
            </c:numRef>
          </c:val>
        </c:ser>
        <c:ser>
          <c:idx val="8"/>
          <c:order val="8"/>
          <c:tx>
            <c:strRef>
              <c:f>Sheet6!$J$4:$J$5</c:f>
              <c:strCache>
                <c:ptCount val="1"/>
                <c:pt idx="0">
                  <c:v>Research and Development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Sheet6!$J$6:$J$79</c:f>
              <c:numCache>
                <c:formatCode>General</c:formatCode>
                <c:ptCount val="73"/>
                <c:pt idx="2">
                  <c:v>1</c:v>
                </c:pt>
                <c:pt idx="21">
                  <c:v>1</c:v>
                </c:pt>
                <c:pt idx="29">
                  <c:v>1</c:v>
                </c:pt>
                <c:pt idx="46">
                  <c:v>1</c:v>
                </c:pt>
                <c:pt idx="48">
                  <c:v>1</c:v>
                </c:pt>
                <c:pt idx="61">
                  <c:v>1</c:v>
                </c:pt>
              </c:numCache>
            </c:numRef>
          </c:val>
        </c:ser>
        <c:ser>
          <c:idx val="9"/>
          <c:order val="9"/>
          <c:tx>
            <c:strRef>
              <c:f>Sheet6!$K$4:$K$5</c:f>
              <c:strCache>
                <c:ptCount val="1"/>
                <c:pt idx="0">
                  <c:v>Sales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Sheet6!$K$6:$K$79</c:f>
              <c:numCache>
                <c:formatCode>General</c:formatCode>
                <c:ptCount val="73"/>
                <c:pt idx="1">
                  <c:v>1</c:v>
                </c:pt>
                <c:pt idx="32">
                  <c:v>1</c:v>
                </c:pt>
                <c:pt idx="52">
                  <c:v>1</c:v>
                </c:pt>
              </c:numCache>
            </c:numRef>
          </c:val>
        </c:ser>
        <c:ser>
          <c:idx val="10"/>
          <c:order val="10"/>
          <c:tx>
            <c:strRef>
              <c:f>Sheet6!$L$4:$L$5</c:f>
              <c:strCache>
                <c:ptCount val="1"/>
                <c:pt idx="0">
                  <c:v>Services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Sheet6!$L$6:$L$79</c:f>
              <c:numCache>
                <c:formatCode>General</c:formatCode>
                <c:ptCount val="73"/>
                <c:pt idx="19">
                  <c:v>1</c:v>
                </c:pt>
                <c:pt idx="30">
                  <c:v>1</c:v>
                </c:pt>
                <c:pt idx="33">
                  <c:v>1</c:v>
                </c:pt>
                <c:pt idx="44">
                  <c:v>1</c:v>
                </c:pt>
                <c:pt idx="49">
                  <c:v>1</c:v>
                </c:pt>
                <c:pt idx="59">
                  <c:v>1</c:v>
                </c:pt>
              </c:numCache>
            </c:numRef>
          </c:val>
        </c:ser>
        <c:ser>
          <c:idx val="11"/>
          <c:order val="11"/>
          <c:tx>
            <c:strRef>
              <c:f>Sheet6!$M$4:$M$5</c:f>
              <c:strCache>
                <c:ptCount val="1"/>
                <c:pt idx="0">
                  <c:v>Support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Sheet6!$M$6:$M$79</c:f>
              <c:numCache>
                <c:formatCode>General</c:formatCode>
                <c:ptCount val="73"/>
                <c:pt idx="25">
                  <c:v>1</c:v>
                </c:pt>
                <c:pt idx="40">
                  <c:v>1</c:v>
                </c:pt>
                <c:pt idx="42">
                  <c:v>1</c:v>
                </c:pt>
                <c:pt idx="53">
                  <c:v>1</c:v>
                </c:pt>
                <c:pt idx="56">
                  <c:v>1</c:v>
                </c:pt>
                <c:pt idx="64">
                  <c:v>1</c:v>
                </c:pt>
                <c:pt idx="69">
                  <c:v>1</c:v>
                </c:pt>
              </c:numCache>
            </c:numRef>
          </c:val>
        </c:ser>
        <c:ser>
          <c:idx val="12"/>
          <c:order val="12"/>
          <c:tx>
            <c:strRef>
              <c:f>Sheet6!$N$4:$N$5</c:f>
              <c:strCache>
                <c:ptCount val="1"/>
                <c:pt idx="0">
                  <c:v>Training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Sheet6!$N$6:$N$79</c:f>
              <c:numCache>
                <c:formatCode>General</c:formatCode>
                <c:ptCount val="73"/>
                <c:pt idx="20">
                  <c:v>1</c:v>
                </c:pt>
                <c:pt idx="26">
                  <c:v>1</c:v>
                </c:pt>
                <c:pt idx="28">
                  <c:v>1</c:v>
                </c:pt>
                <c:pt idx="36">
                  <c:v>1</c:v>
                </c:pt>
                <c:pt idx="38">
                  <c:v>1</c:v>
                </c:pt>
                <c:pt idx="43">
                  <c:v>1</c:v>
                </c:pt>
                <c:pt idx="45">
                  <c:v>1</c:v>
                </c:pt>
                <c:pt idx="65">
                  <c:v>1</c:v>
                </c:pt>
                <c:pt idx="68">
                  <c:v>2</c:v>
                </c:pt>
                <c:pt idx="70">
                  <c:v>1</c:v>
                </c:pt>
              </c:numCache>
            </c:numRef>
          </c:val>
        </c:ser>
        <c:dLbls>
          <c:showLegendKey val="0"/>
          <c:showVal val="0"/>
          <c:showCatName val="0"/>
          <c:showSerName val="0"/>
          <c:showPercent val="0"/>
          <c:showBubbleSize val="0"/>
        </c:dLbls>
        <c:gapWidth val="150"/>
        <c:axId val="68084864"/>
        <c:axId val="68086400"/>
      </c:barChart>
      <c:catAx>
        <c:axId val="68084864"/>
        <c:scaling>
          <c:orientation val="minMax"/>
        </c:scaling>
        <c:delete val="0"/>
        <c:axPos val="l"/>
        <c:majorTickMark val="out"/>
        <c:minorTickMark val="none"/>
        <c:tickLblPos val="nextTo"/>
        <c:crossAx val="68086400"/>
        <c:crosses val="autoZero"/>
        <c:auto val="1"/>
        <c:lblAlgn val="ctr"/>
        <c:lblOffset val="100"/>
        <c:noMultiLvlLbl val="0"/>
      </c:catAx>
      <c:valAx>
        <c:axId val="68086400"/>
        <c:scaling>
          <c:orientation val="minMax"/>
        </c:scaling>
        <c:delete val="0"/>
        <c:axPos val="b"/>
        <c:majorGridlines/>
        <c:numFmt formatCode="General" sourceLinked="1"/>
        <c:majorTickMark val="out"/>
        <c:minorTickMark val="none"/>
        <c:tickLblPos val="nextTo"/>
        <c:crossAx val="68084864"/>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SANGAVI A</a:t>
            </a:r>
            <a:endParaRPr lang="en-US" sz="2400" dirty="0"/>
          </a:p>
          <a:p>
            <a:r>
              <a:rPr lang="en-US" sz="2400" dirty="0"/>
              <a:t>REGISTER NO</a:t>
            </a:r>
            <a:r>
              <a:rPr lang="en-US" sz="2400" dirty="0" smtClean="0"/>
              <a:t>: 422200909</a:t>
            </a:r>
            <a:endParaRPr lang="en-US" sz="2400" dirty="0"/>
          </a:p>
          <a:p>
            <a:r>
              <a:rPr lang="en-US" sz="2400" dirty="0"/>
              <a:t>DEPARTMENT</a:t>
            </a:r>
            <a:r>
              <a:rPr lang="en-US" sz="2400" dirty="0" smtClean="0"/>
              <a:t>: III B.COM (ISM) </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219200" y="731013"/>
            <a:ext cx="6705600"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Modeling employee salary and compensation analysis in Excel involves creating a structured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approach to capture, analyze, and visualize the data. Here’s a step-by-step guide to building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comprehensive model for employee salary and compensation analysis: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a:latin typeface="Arial" pitchFamily="34" charset="0"/>
                <a:cs typeface="Arial" pitchFamily="34" charset="0"/>
              </a:rPr>
              <a:t>1. Data Collection and Setup</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2. Data Preparation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3. Calculations and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4. Data Visualization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5. Dashboard Creation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6. Documentation and 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By following these steps, you can build a robust model in Excel that effectively analyzes employee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salary and compensation data, providing valuable insights for decision-making and strategic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524000"/>
            <a:ext cx="7924800" cy="3416320"/>
          </a:xfrm>
          <a:prstGeom prst="rect">
            <a:avLst/>
          </a:prstGeom>
        </p:spPr>
        <p:txBody>
          <a:bodyPr wrap="square">
            <a:spAutoFit/>
          </a:bodyPr>
          <a:lstStyle/>
          <a:p>
            <a:r>
              <a:rPr lang="en-US" dirty="0"/>
              <a:t>The analysis of employee salary and compensation using Excel provides valuable insights into how compensation is structured within an organization. By leveraging Excel’s capabilities for data manipulation, visualization, and analysis, organizations can gain a comprehensive understanding of their compensation practices and make informed decisions to ensure fair and effective compensation </a:t>
            </a:r>
            <a:r>
              <a:rPr lang="en-US" dirty="0" smtClean="0"/>
              <a:t>strategies.</a:t>
            </a:r>
          </a:p>
          <a:p>
            <a:endParaRPr lang="en-US" dirty="0" smtClean="0"/>
          </a:p>
          <a:p>
            <a:r>
              <a:rPr lang="en-US" dirty="0"/>
              <a:t>Excel is a powerful tool for employee salary and compensation analysis, offering robust features for data management, analysis, and visualization. By effectively utilizing Excel’s capabilities, organizations can gain valuable insights into their compensation strategies, make data-driven decisions, and ultimately enhance their overall compensation management practices.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a:t>
            </a:r>
            <a:r>
              <a:rPr lang="en-US" sz="4400" b="1" dirty="0">
                <a:solidFill>
                  <a:srgbClr val="0F0F0F"/>
                </a:solidFill>
                <a:latin typeface="Times New Roman" panose="02020603050405020304" pitchFamily="18" charset="0"/>
                <a:cs typeface="Times New Roman" panose="02020603050405020304" pitchFamily="18" charset="0"/>
              </a:rPr>
              <a:t>using </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err="1" smtClean="0">
                <a:solidFill>
                  <a:srgbClr val="0F0F0F"/>
                </a:solidFill>
                <a:latin typeface="Times New Roman" panose="02020603050405020304" pitchFamily="18" charset="0"/>
                <a:cs typeface="Times New Roman" panose="02020603050405020304" pitchFamily="18" charset="0"/>
              </a:rPr>
              <a:t>Throught</a:t>
            </a:r>
            <a:r>
              <a:rPr lang="en-US" sz="4400" b="1" dirty="0" smtClean="0">
                <a:solidFill>
                  <a:srgbClr val="0F0F0F"/>
                </a:solidFill>
                <a:latin typeface="Times New Roman" panose="02020603050405020304" pitchFamily="18" charset="0"/>
                <a:cs typeface="Times New Roman" panose="02020603050405020304" pitchFamily="18" charset="0"/>
              </a:rPr>
              <a:t> Excel </a:t>
            </a:r>
            <a:r>
              <a:rPr lang="en-US" sz="4400" b="1" smtClean="0">
                <a:solidFill>
                  <a:srgbClr val="0F0F0F"/>
                </a:solidFill>
                <a:latin typeface="Times New Roman" panose="02020603050405020304" pitchFamily="18" charset="0"/>
                <a:cs typeface="Times New Roman" panose="02020603050405020304" pitchFamily="18" charset="0"/>
              </a:rPr>
              <a:t>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5410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1066800" y="1351508"/>
            <a:ext cx="6781800" cy="3785652"/>
          </a:xfrm>
          <a:prstGeom prst="rect">
            <a:avLst/>
          </a:prstGeom>
        </p:spPr>
        <p:txBody>
          <a:bodyPr wrap="square">
            <a:spAutoFit/>
          </a:bodyPr>
          <a:lstStyle/>
          <a:p>
            <a:pPr lvl="0">
              <a:buFont typeface="Arial" panose="020B0604020202020204" pitchFamily="34" charset="0"/>
              <a:buChar char="•"/>
            </a:pPr>
            <a:r>
              <a:rPr lang="en-US" sz="2400" dirty="0">
                <a:solidFill>
                  <a:prstClr val="black"/>
                </a:solidFill>
              </a:rPr>
              <a:t>To perform a comprehensive analysis of employee salaries and compensation packages to evaluate distribution patterns, identify disparities, and make data-driven recommendations for equitable compensation practices and budget optimization</a:t>
            </a:r>
            <a:r>
              <a:rPr lang="en-US" sz="2400" dirty="0" smtClean="0">
                <a:solidFill>
                  <a:prstClr val="black"/>
                </a:solidFill>
              </a:rPr>
              <a:t>.</a:t>
            </a:r>
          </a:p>
          <a:p>
            <a:pPr lvl="0"/>
            <a:endParaRPr lang="en-US" sz="2400" dirty="0">
              <a:solidFill>
                <a:prstClr val="black"/>
              </a:solidFill>
            </a:endParaRPr>
          </a:p>
          <a:p>
            <a:pPr lvl="0">
              <a:buFont typeface="Arial" panose="020B0604020202020204" pitchFamily="34" charset="0"/>
              <a:buChar char="•"/>
            </a:pPr>
            <a:r>
              <a:rPr lang="en-US" sz="2400" dirty="0">
                <a:solidFill>
                  <a:prstClr val="black"/>
                </a:solidFill>
              </a:rPr>
              <a:t>This problem statement provides a structured approach to analyzing employee salary and compensation using Excel, outlining the objectives, scope, methodology, and expected deliverables</a:t>
            </a:r>
            <a:endParaRPr lang="en-I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76275" y="2274838"/>
            <a:ext cx="8467725" cy="3693319"/>
          </a:xfrm>
          <a:prstGeom prst="rect">
            <a:avLst/>
          </a:prstGeom>
        </p:spPr>
        <p:txBody>
          <a:bodyPr wrap="square">
            <a:spAutoFit/>
          </a:bodyPr>
          <a:lstStyle/>
          <a:p>
            <a:r>
              <a:rPr lang="en-US" b="1" dirty="0"/>
              <a:t>Project Title:</a:t>
            </a:r>
            <a:r>
              <a:rPr lang="en-US" dirty="0"/>
              <a:t> Employee Salary and Compensation Analysis Using Excel</a:t>
            </a:r>
          </a:p>
          <a:p>
            <a:r>
              <a:rPr lang="en-US" b="1" dirty="0"/>
              <a:t>Objective:</a:t>
            </a:r>
            <a:r>
              <a:rPr lang="en-US" dirty="0"/>
              <a:t> The primary objective of this project is to analyze employee salary and compensation data to gain insights into compensation distribution, identify patterns and disparities, and provide actionable recommendations for optimizing compensation strategies and ensuring fairness across the organization</a:t>
            </a:r>
            <a:r>
              <a:rPr lang="en-US" dirty="0" smtClean="0"/>
              <a:t>.</a:t>
            </a:r>
          </a:p>
          <a:p>
            <a:endParaRPr lang="en-US" dirty="0" smtClean="0"/>
          </a:p>
          <a:p>
            <a:r>
              <a:rPr lang="en-US" b="1" dirty="0"/>
              <a:t>Project Summary:</a:t>
            </a:r>
            <a:r>
              <a:rPr lang="en-US" dirty="0"/>
              <a:t> This project aims to leverage Excel to conduct a thorough analysis of employee salaries and compensation. By examining data distribution, identifying trends, and assessing equity, the project will provide valuable insights to support compensation decisions and enhance budget management. The final deliverables will include detailed analysis, a comprehensive report, and a presentation to effectively communicate findings to stakeholders.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524000"/>
            <a:ext cx="6972300" cy="4893647"/>
          </a:xfrm>
          <a:prstGeom prst="rect">
            <a:avLst/>
          </a:prstGeom>
        </p:spPr>
        <p:txBody>
          <a:bodyPr wrap="square">
            <a:spAutoFit/>
          </a:bodyPr>
          <a:lstStyle/>
          <a:p>
            <a:r>
              <a:rPr lang="en-US" sz="2400" dirty="0">
                <a:solidFill>
                  <a:prstClr val="black"/>
                </a:solidFill>
              </a:rPr>
              <a:t>He end users of employee salary and compensation analysis conducted using Excel can vary depending on the organization and its structure. Generally, the primary end users include</a:t>
            </a:r>
            <a:r>
              <a:rPr lang="en-US" sz="2400" dirty="0" smtClean="0">
                <a:solidFill>
                  <a:prstClr val="black"/>
                </a:solidFill>
              </a:rPr>
              <a:t>:</a:t>
            </a:r>
          </a:p>
          <a:p>
            <a:r>
              <a:rPr lang="en-US" sz="2400" dirty="0">
                <a:solidFill>
                  <a:prstClr val="black"/>
                </a:solidFill>
              </a:rPr>
              <a:t> </a:t>
            </a:r>
            <a:r>
              <a:rPr lang="en-US" sz="2400" b="1" dirty="0" smtClean="0"/>
              <a:t>1. </a:t>
            </a:r>
            <a:r>
              <a:rPr lang="en-US" sz="2400" b="1" dirty="0"/>
              <a:t>Human Resources (HR) </a:t>
            </a:r>
            <a:r>
              <a:rPr lang="en-US" sz="2400" b="1" dirty="0" smtClean="0"/>
              <a:t>Department</a:t>
            </a:r>
          </a:p>
          <a:p>
            <a:r>
              <a:rPr lang="en-US" sz="2400" dirty="0"/>
              <a:t>2. </a:t>
            </a:r>
            <a:r>
              <a:rPr lang="en-US" sz="2400" b="1" dirty="0"/>
              <a:t>Finance </a:t>
            </a:r>
            <a:r>
              <a:rPr lang="en-US" sz="2400" b="1" dirty="0" smtClean="0"/>
              <a:t>Department</a:t>
            </a:r>
          </a:p>
          <a:p>
            <a:r>
              <a:rPr lang="en-US" sz="2400" dirty="0"/>
              <a:t>3. </a:t>
            </a:r>
            <a:r>
              <a:rPr lang="en-US" sz="2400" b="1" dirty="0"/>
              <a:t>Senior </a:t>
            </a:r>
            <a:r>
              <a:rPr lang="en-US" sz="2400" b="1" dirty="0" smtClean="0"/>
              <a:t>Management/Executives</a:t>
            </a:r>
          </a:p>
          <a:p>
            <a:r>
              <a:rPr lang="en-US" sz="2400" dirty="0"/>
              <a:t>4. </a:t>
            </a:r>
            <a:r>
              <a:rPr lang="en-US" sz="2400" b="1" dirty="0"/>
              <a:t>Compensation and Benefits </a:t>
            </a:r>
            <a:r>
              <a:rPr lang="en-US" sz="2400" b="1" dirty="0" smtClean="0"/>
              <a:t>Specialists</a:t>
            </a:r>
          </a:p>
          <a:p>
            <a:r>
              <a:rPr lang="en-US" sz="2400" dirty="0"/>
              <a:t>5. </a:t>
            </a:r>
            <a:r>
              <a:rPr lang="en-US" sz="2400" b="1" dirty="0"/>
              <a:t>Payroll </a:t>
            </a:r>
            <a:r>
              <a:rPr lang="en-US" sz="2400" b="1" dirty="0" smtClean="0"/>
              <a:t>Department</a:t>
            </a:r>
          </a:p>
          <a:p>
            <a:r>
              <a:rPr lang="en-US" sz="2400" dirty="0"/>
              <a:t>6. </a:t>
            </a:r>
            <a:r>
              <a:rPr lang="en-US" sz="2400" b="1" dirty="0"/>
              <a:t>Recruitment and Talent Acquisition </a:t>
            </a:r>
            <a:r>
              <a:rPr lang="en-US" sz="2400" b="1" dirty="0" smtClean="0"/>
              <a:t>Teams</a:t>
            </a:r>
          </a:p>
          <a:p>
            <a:r>
              <a:rPr lang="en-US" sz="2400" dirty="0"/>
              <a:t>7. </a:t>
            </a:r>
            <a:r>
              <a:rPr lang="en-US" sz="2400" b="1" dirty="0"/>
              <a:t>Internal Auditors/Compliance </a:t>
            </a:r>
            <a:r>
              <a:rPr lang="en-US" sz="2400" b="1" dirty="0" smtClean="0"/>
              <a:t>Officers</a:t>
            </a:r>
          </a:p>
          <a:p>
            <a:r>
              <a:rPr lang="en-US" sz="2400" dirty="0"/>
              <a:t>8. </a:t>
            </a:r>
            <a:r>
              <a:rPr lang="en-US" sz="2400" b="1" dirty="0"/>
              <a:t>Employee Relations and Advocacy </a:t>
            </a:r>
            <a:r>
              <a:rPr lang="en-US" sz="2400" b="1" dirty="0" smtClean="0"/>
              <a:t>Groups</a:t>
            </a:r>
          </a:p>
          <a:p>
            <a:r>
              <a:rPr lang="en-US" sz="2400" dirty="0"/>
              <a:t>9. </a:t>
            </a:r>
            <a:r>
              <a:rPr lang="en-US" sz="2400" b="1" dirty="0"/>
              <a:t>External Consultants</a:t>
            </a: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274838"/>
            <a:ext cx="6096000" cy="2308324"/>
          </a:xfrm>
          <a:prstGeom prst="rect">
            <a:avLst/>
          </a:prstGeom>
        </p:spPr>
        <p:txBody>
          <a:bodyPr>
            <a:spAutoFit/>
          </a:bodyPr>
          <a:lstStyle/>
          <a:p>
            <a:r>
              <a:rPr lang="en-US" dirty="0"/>
              <a:t>Our solution leverages Microsoft Excel to perform a comprehensive analysis of employee salary and compensation data. This approach is designed to provide actionable insights into compensation practices, identify disparities, and optimize budget management. By utilizing Excel’s powerful data analysis, visualization, and reporting features, we aim to support strategic decision-making and ensure equitable and competitive compensation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4" name="Rectangle 1"/>
          <p:cNvSpPr>
            <a:spLocks noChangeArrowheads="1"/>
          </p:cNvSpPr>
          <p:nvPr/>
        </p:nvSpPr>
        <p:spPr bwMode="auto">
          <a:xfrm>
            <a:off x="609600" y="2151920"/>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cs typeface="Arial" charset="0"/>
            </a:endParaRPr>
          </a:p>
        </p:txBody>
      </p:sp>
      <p:sp>
        <p:nvSpPr>
          <p:cNvPr id="5" name="Rectangle 4"/>
          <p:cNvSpPr/>
          <p:nvPr/>
        </p:nvSpPr>
        <p:spPr>
          <a:xfrm>
            <a:off x="701965" y="1219200"/>
            <a:ext cx="8442035" cy="5355312"/>
          </a:xfrm>
          <a:prstGeom prst="rect">
            <a:avLst/>
          </a:prstGeom>
        </p:spPr>
        <p:txBody>
          <a:bodyPr wrap="square">
            <a:spAutoFit/>
          </a:bodyPr>
          <a:lstStyle/>
          <a:p>
            <a:r>
              <a:rPr lang="en-US" dirty="0"/>
              <a:t>When analyzing employee salary and compensation data using Excel, your dataset will typically contain various attributes related to employees' compensation packages. Below is a description of the key components you might include in such a dataset</a:t>
            </a:r>
            <a:r>
              <a:rPr lang="en-US" dirty="0" smtClean="0"/>
              <a:t>:</a:t>
            </a:r>
            <a:endParaRPr lang="en-US" dirty="0"/>
          </a:p>
          <a:p>
            <a:pPr marL="342900" indent="-342900">
              <a:buAutoNum type="arabicPeriod"/>
            </a:pPr>
            <a:r>
              <a:rPr lang="en-US" b="1" dirty="0" smtClean="0"/>
              <a:t>Employee ID</a:t>
            </a:r>
          </a:p>
          <a:p>
            <a:r>
              <a:rPr lang="en-US" b="1" dirty="0" smtClean="0"/>
              <a:t>2</a:t>
            </a:r>
            <a:r>
              <a:rPr lang="en-US" b="1" dirty="0"/>
              <a:t>. Employee </a:t>
            </a:r>
            <a:r>
              <a:rPr lang="en-US" b="1" dirty="0" smtClean="0"/>
              <a:t>Name</a:t>
            </a:r>
          </a:p>
          <a:p>
            <a:r>
              <a:rPr lang="en-US" b="1" dirty="0" smtClean="0"/>
              <a:t>3</a:t>
            </a:r>
            <a:r>
              <a:rPr lang="en-US" b="1" dirty="0"/>
              <a:t>. Department</a:t>
            </a:r>
          </a:p>
          <a:p>
            <a:r>
              <a:rPr lang="en-US" b="1" dirty="0" smtClean="0"/>
              <a:t>4</a:t>
            </a:r>
            <a:r>
              <a:rPr lang="en-US" b="1" dirty="0"/>
              <a:t>. Job Title</a:t>
            </a:r>
          </a:p>
          <a:p>
            <a:r>
              <a:rPr lang="en-US" b="1" dirty="0" smtClean="0"/>
              <a:t>5</a:t>
            </a:r>
            <a:r>
              <a:rPr lang="en-US" b="1" dirty="0"/>
              <a:t>. Base Salary</a:t>
            </a:r>
          </a:p>
          <a:p>
            <a:r>
              <a:rPr lang="en-US" b="1" dirty="0" smtClean="0"/>
              <a:t>6</a:t>
            </a:r>
            <a:r>
              <a:rPr lang="en-US" b="1" dirty="0"/>
              <a:t>. Bonus</a:t>
            </a:r>
          </a:p>
          <a:p>
            <a:r>
              <a:rPr lang="en-US" b="1" dirty="0" smtClean="0"/>
              <a:t>7</a:t>
            </a:r>
            <a:r>
              <a:rPr lang="en-US" b="1" dirty="0"/>
              <a:t>. Benefits</a:t>
            </a:r>
          </a:p>
          <a:p>
            <a:r>
              <a:rPr lang="en-US" b="1" dirty="0" smtClean="0"/>
              <a:t>8</a:t>
            </a:r>
            <a:r>
              <a:rPr lang="en-US" b="1" dirty="0"/>
              <a:t>. Total Compensation</a:t>
            </a:r>
          </a:p>
          <a:p>
            <a:r>
              <a:rPr lang="en-US" b="1" dirty="0" smtClean="0"/>
              <a:t>9</a:t>
            </a:r>
            <a:r>
              <a:rPr lang="en-US" b="1" dirty="0"/>
              <a:t>. Hire Date</a:t>
            </a:r>
          </a:p>
          <a:p>
            <a:r>
              <a:rPr lang="en-US" b="1" dirty="0" smtClean="0"/>
              <a:t>10</a:t>
            </a:r>
            <a:r>
              <a:rPr lang="en-US" b="1" dirty="0"/>
              <a:t>. Performance Rating</a:t>
            </a:r>
          </a:p>
          <a:p>
            <a:r>
              <a:rPr lang="en-US" b="1" dirty="0" smtClean="0"/>
              <a:t>11</a:t>
            </a:r>
            <a:r>
              <a:rPr lang="en-US" b="1" dirty="0"/>
              <a:t>. Gender</a:t>
            </a:r>
          </a:p>
          <a:p>
            <a:r>
              <a:rPr lang="en-US" b="1" dirty="0" smtClean="0"/>
              <a:t>12</a:t>
            </a:r>
            <a:r>
              <a:rPr lang="en-US" b="1" dirty="0"/>
              <a:t>. Age</a:t>
            </a:r>
          </a:p>
          <a:p>
            <a:r>
              <a:rPr lang="en-US" b="1" dirty="0" smtClean="0"/>
              <a:t>13</a:t>
            </a:r>
            <a:r>
              <a:rPr lang="en-US" b="1" dirty="0"/>
              <a:t>. </a:t>
            </a:r>
            <a:r>
              <a:rPr lang="en-US" b="1" dirty="0" smtClean="0"/>
              <a:t>Location</a:t>
            </a:r>
          </a:p>
          <a:p>
            <a:r>
              <a:rPr lang="en-US" b="1" dirty="0" smtClean="0"/>
              <a:t>14. Employment Status</a:t>
            </a:r>
          </a:p>
          <a:p>
            <a:r>
              <a:rPr lang="en-US" b="1" dirty="0" smtClean="0"/>
              <a:t>15</a:t>
            </a:r>
            <a:r>
              <a:rPr lang="en-US" b="1" dirty="0"/>
              <a:t>. Education Level</a:t>
            </a:r>
          </a:p>
          <a:p>
            <a:r>
              <a:rPr lang="en-US" b="1" dirty="0" smtClean="0"/>
              <a:t>16</a:t>
            </a:r>
            <a:r>
              <a:rPr lang="en-US" b="1" dirty="0"/>
              <a:t>. Years of </a:t>
            </a:r>
            <a:r>
              <a:rPr lang="en-US" b="1" dirty="0" smtClean="0"/>
              <a:t>Experience</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52475" y="1371600"/>
            <a:ext cx="8391525" cy="1200329"/>
          </a:xfrm>
          <a:prstGeom prst="rect">
            <a:avLst/>
          </a:prstGeom>
        </p:spPr>
        <p:txBody>
          <a:bodyPr wrap="square">
            <a:spAutoFit/>
          </a:bodyPr>
          <a:lstStyle/>
          <a:p>
            <a:r>
              <a:rPr lang="en-US" dirty="0"/>
              <a:t>T</a:t>
            </a:r>
            <a:r>
              <a:rPr lang="en-US" dirty="0" smtClean="0"/>
              <a:t>o </a:t>
            </a:r>
            <a:r>
              <a:rPr lang="en-US" dirty="0"/>
              <a:t>make your Employee Salary and Compensation Analysis using Excel truly stand out, consider incorporating innovative and impactful features that provide deeper insights and enhance the user experience. Here are some ways to add that “wow” factor to your solution:</a:t>
            </a:r>
          </a:p>
        </p:txBody>
      </p:sp>
      <p:sp>
        <p:nvSpPr>
          <p:cNvPr id="11" name="Rectangle 1"/>
          <p:cNvSpPr>
            <a:spLocks noChangeArrowheads="1"/>
          </p:cNvSpPr>
          <p:nvPr/>
        </p:nvSpPr>
        <p:spPr bwMode="auto">
          <a:xfrm>
            <a:off x="3276600" y="3376400"/>
            <a:ext cx="48768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pPr>
            <a:r>
              <a:rPr kumimoji="0" lang="en-US" sz="1300" b="1" i="0" u="none" strike="noStrike" cap="none" normalizeH="0" baseline="0" dirty="0" smtClean="0">
                <a:ln>
                  <a:noFill/>
                </a:ln>
                <a:solidFill>
                  <a:schemeClr val="tx1"/>
                </a:solidFill>
                <a:effectLst/>
                <a:latin typeface="Arial" pitchFamily="34" charset="0"/>
                <a:cs typeface="Arial" pitchFamily="34" charset="0"/>
              </a:rPr>
              <a:t>1. Interactive Dashboards</a:t>
            </a:r>
          </a:p>
          <a:p>
            <a:pPr lvl="1" fontAlgn="base">
              <a:spcBef>
                <a:spcPct val="0"/>
              </a:spcBef>
              <a:spcAft>
                <a:spcPct val="0"/>
              </a:spcAft>
            </a:pPr>
            <a:r>
              <a:rPr lang="en-US" sz="1300" b="1" dirty="0" smtClean="0">
                <a:latin typeface="Arial" pitchFamily="34" charset="0"/>
                <a:cs typeface="Arial" pitchFamily="34" charset="0"/>
              </a:rPr>
              <a:t>2. </a:t>
            </a:r>
            <a:r>
              <a:rPr kumimoji="0" lang="en-US" sz="1300" b="1" i="0" u="none" strike="noStrike" cap="none" normalizeH="0" baseline="0" dirty="0" smtClean="0">
                <a:ln>
                  <a:noFill/>
                </a:ln>
                <a:solidFill>
                  <a:schemeClr val="tx1"/>
                </a:solidFill>
                <a:effectLst/>
                <a:latin typeface="Arial" pitchFamily="34" charset="0"/>
                <a:cs typeface="Arial" pitchFamily="34" charset="0"/>
              </a:rPr>
              <a:t> Advanced Data Visualization</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Conditional Formatting</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4. Automated Insights with Excel Formulas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5. Scenario Analysis with Data Tables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6. Dynamic Charts with Named Ranges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 Power Query Integration</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8. Employee Compensation Heat Map</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9. Predictive Analytics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10. Custom Alerts and Notifications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11. Benchmarking Analysis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12. Interactive Filters and Dropdowns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13. Executive Summary and Key Insights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14. Salary Adjustment Recommendations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15. Data Validation and Error Checking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270</TotalTime>
  <Words>863</Words>
  <Application>Microsoft Office PowerPoint</Application>
  <PresentationFormat>Custom</PresentationFormat>
  <Paragraphs>109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2024-03-29T15:07:22Z</dcterms:created>
  <dcterms:modified xsi:type="dcterms:W3CDTF">2024-09-09T04:09:34Z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