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71" r:id="rId14"/>
    <p:sldId id="2146847072" r:id="rId15"/>
    <p:sldId id="2146847068" r:id="rId16"/>
    <p:sldId id="2146847062"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9275" y="1619096"/>
            <a:ext cx="9144000" cy="813297"/>
          </a:xfrm>
        </p:spPr>
        <p:txBody>
          <a:bodyPr/>
          <a:lstStyle/>
          <a:p>
            <a:pPr algn="ctr"/>
            <a:r>
              <a:rPr lang="en-IN" dirty="0" err="1">
                <a:solidFill>
                  <a:schemeClr val="accent1"/>
                </a:solidFill>
              </a:rPr>
              <a:t>LearnMate</a:t>
            </a:r>
            <a:r>
              <a:rPr lang="en-US" b="1" dirty="0">
                <a:solidFill>
                  <a:schemeClr val="accent1"/>
                </a:solidFill>
                <a:latin typeface="Arial"/>
                <a:cs typeface="Arial"/>
              </a:rPr>
              <a:t> ai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422328" y="4851836"/>
            <a:ext cx="7980183" cy="1323439"/>
          </a:xfrm>
          <a:prstGeom prst="rect">
            <a:avLst/>
          </a:prstGeom>
          <a:noFill/>
        </p:spPr>
        <p:txBody>
          <a:bodyPr wrap="square" lIns="91440" tIns="45720" rIns="91440" bIns="45720" rtlCol="0" anchor="t">
            <a:spAutoFit/>
          </a:bodyPr>
          <a:lstStyle/>
          <a:p>
            <a:r>
              <a:rPr lang="en-US" sz="2000" b="1" dirty="0">
                <a:solidFill>
                  <a:schemeClr val="accent2">
                    <a:lumMod val="60000"/>
                    <a:lumOff val="40000"/>
                  </a:schemeClr>
                </a:solidFill>
                <a:latin typeface="Arial" pitchFamily="34" charset="0"/>
                <a:cs typeface="Arial" pitchFamily="34" charset="0"/>
              </a:rPr>
              <a:t>Presented By:</a:t>
            </a:r>
          </a:p>
          <a:p>
            <a:r>
              <a:rPr lang="en-US" sz="2000" b="1" dirty="0">
                <a:solidFill>
                  <a:schemeClr val="accent2">
                    <a:lumMod val="60000"/>
                    <a:lumOff val="40000"/>
                  </a:schemeClr>
                </a:solidFill>
                <a:latin typeface="Arial" pitchFamily="34" charset="0"/>
                <a:cs typeface="Arial" pitchFamily="34" charset="0"/>
              </a:rPr>
              <a:t>Student name : T Sangavi</a:t>
            </a:r>
          </a:p>
          <a:p>
            <a:r>
              <a:rPr lang="en-US" sz="2000" b="1" dirty="0">
                <a:solidFill>
                  <a:schemeClr val="accent2">
                    <a:lumMod val="60000"/>
                    <a:lumOff val="40000"/>
                  </a:schemeClr>
                </a:solidFill>
                <a:latin typeface="Arial"/>
                <a:cs typeface="Arial"/>
              </a:rPr>
              <a:t>College Name &amp; Department : GITAM (</a:t>
            </a:r>
            <a:r>
              <a:rPr lang="en-US" sz="2000" b="1" dirty="0" err="1">
                <a:solidFill>
                  <a:schemeClr val="accent2">
                    <a:lumMod val="60000"/>
                    <a:lumOff val="40000"/>
                  </a:schemeClr>
                </a:solidFill>
                <a:latin typeface="Arial"/>
                <a:cs typeface="Arial"/>
              </a:rPr>
              <a:t>hyd</a:t>
            </a:r>
            <a:r>
              <a:rPr lang="en-US" sz="2000" b="1" dirty="0">
                <a:solidFill>
                  <a:schemeClr val="accent2">
                    <a:lumMod val="60000"/>
                    <a:lumOff val="40000"/>
                  </a:schemeClr>
                </a:solidFill>
                <a:latin typeface="Arial"/>
                <a:cs typeface="Arial"/>
              </a:rPr>
              <a:t>) &amp; CSE </a:t>
            </a:r>
          </a:p>
          <a:p>
            <a:endParaRPr lang="en-US" sz="2000" b="1" dirty="0">
              <a:solidFill>
                <a:schemeClr val="accent2">
                  <a:lumMod val="60000"/>
                  <a:lumOff val="40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57CAF-31AC-28EC-0F75-DA897BB682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0E8788-C97A-F91E-5085-9C08098231B4}"/>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AA56FF02-4783-6B85-A10B-72654761E3A7}"/>
              </a:ext>
            </a:extLst>
          </p:cNvPr>
          <p:cNvPicPr>
            <a:picLocks noChangeAspect="1"/>
          </p:cNvPicPr>
          <p:nvPr/>
        </p:nvPicPr>
        <p:blipFill>
          <a:blip r:embed="rId2"/>
          <a:stretch>
            <a:fillRect/>
          </a:stretch>
        </p:blipFill>
        <p:spPr>
          <a:xfrm>
            <a:off x="306263" y="1232452"/>
            <a:ext cx="5661918" cy="4622353"/>
          </a:xfrm>
          <a:prstGeom prst="rect">
            <a:avLst/>
          </a:prstGeom>
        </p:spPr>
      </p:pic>
      <p:pic>
        <p:nvPicPr>
          <p:cNvPr id="11" name="Content Placeholder 10">
            <a:extLst>
              <a:ext uri="{FF2B5EF4-FFF2-40B4-BE49-F238E27FC236}">
                <a16:creationId xmlns:a16="http://schemas.microsoft.com/office/drawing/2014/main" id="{004B8E17-558D-D7E9-B3E8-7D36275D2CAB}"/>
              </a:ext>
            </a:extLst>
          </p:cNvPr>
          <p:cNvPicPr>
            <a:picLocks noGrp="1" noChangeAspect="1"/>
          </p:cNvPicPr>
          <p:nvPr>
            <p:ph idx="1"/>
          </p:nvPr>
        </p:nvPicPr>
        <p:blipFill>
          <a:blip r:embed="rId3"/>
          <a:stretch>
            <a:fillRect/>
          </a:stretch>
        </p:blipFill>
        <p:spPr>
          <a:xfrm>
            <a:off x="6446366" y="1746967"/>
            <a:ext cx="5439371" cy="4408877"/>
          </a:xfrm>
        </p:spPr>
      </p:pic>
    </p:spTree>
    <p:extLst>
      <p:ext uri="{BB962C8B-B14F-4D97-AF65-F5344CB8AC3E}">
        <p14:creationId xmlns:p14="http://schemas.microsoft.com/office/powerpoint/2010/main" val="2963828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A7556-1C26-8136-DE8A-C56A53A64F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52E790-4D65-6314-E846-0B5DA6B11103}"/>
              </a:ext>
            </a:extLst>
          </p:cNvPr>
          <p:cNvSpPr>
            <a:spLocks noGrp="1"/>
          </p:cNvSpPr>
          <p:nvPr>
            <p:ph type="title"/>
          </p:nvPr>
        </p:nvSpPr>
        <p:spPr/>
        <p:txBody>
          <a:bodyPr/>
          <a:lstStyle/>
          <a:p>
            <a:r>
              <a:rPr lang="en-IN" dirty="0">
                <a:solidFill>
                  <a:schemeClr val="accent1"/>
                </a:solidFill>
              </a:rPr>
              <a:t>Results</a:t>
            </a:r>
          </a:p>
        </p:txBody>
      </p:sp>
      <p:pic>
        <p:nvPicPr>
          <p:cNvPr id="9" name="Content Placeholder 5">
            <a:extLst>
              <a:ext uri="{FF2B5EF4-FFF2-40B4-BE49-F238E27FC236}">
                <a16:creationId xmlns:a16="http://schemas.microsoft.com/office/drawing/2014/main" id="{441FFCB6-9683-0EDB-8033-9F0C0291B09F}"/>
              </a:ext>
            </a:extLst>
          </p:cNvPr>
          <p:cNvPicPr>
            <a:picLocks noGrp="1" noChangeAspect="1"/>
          </p:cNvPicPr>
          <p:nvPr>
            <p:ph idx="1"/>
          </p:nvPr>
        </p:nvPicPr>
        <p:blipFill>
          <a:blip r:embed="rId2"/>
          <a:srcRect/>
          <a:stretch/>
        </p:blipFill>
        <p:spPr>
          <a:xfrm>
            <a:off x="151625" y="1232452"/>
            <a:ext cx="5672408" cy="4503173"/>
          </a:xfrm>
          <a:prstGeom prst="rect">
            <a:avLst/>
          </a:prstGeom>
        </p:spPr>
      </p:pic>
      <p:pic>
        <p:nvPicPr>
          <p:cNvPr id="4" name="Picture 3">
            <a:extLst>
              <a:ext uri="{FF2B5EF4-FFF2-40B4-BE49-F238E27FC236}">
                <a16:creationId xmlns:a16="http://schemas.microsoft.com/office/drawing/2014/main" id="{2033A9A1-B2B6-376B-14F4-08A042D39FE8}"/>
              </a:ext>
            </a:extLst>
          </p:cNvPr>
          <p:cNvPicPr>
            <a:picLocks noChangeAspect="1"/>
          </p:cNvPicPr>
          <p:nvPr/>
        </p:nvPicPr>
        <p:blipFill>
          <a:blip r:embed="rId3"/>
          <a:srcRect/>
          <a:stretch/>
        </p:blipFill>
        <p:spPr>
          <a:xfrm>
            <a:off x="6211309" y="1612156"/>
            <a:ext cx="5829066" cy="4680821"/>
          </a:xfrm>
          <a:prstGeom prst="rect">
            <a:avLst/>
          </a:prstGeom>
        </p:spPr>
      </p:pic>
    </p:spTree>
    <p:extLst>
      <p:ext uri="{BB962C8B-B14F-4D97-AF65-F5344CB8AC3E}">
        <p14:creationId xmlns:p14="http://schemas.microsoft.com/office/powerpoint/2010/main" val="317149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a:extLst>
              <a:ext uri="{FF2B5EF4-FFF2-40B4-BE49-F238E27FC236}">
                <a16:creationId xmlns:a16="http://schemas.microsoft.com/office/drawing/2014/main" id="{D5693625-3FD5-932E-3334-F54965E8A468}"/>
              </a:ext>
            </a:extLst>
          </p:cNvPr>
          <p:cNvPicPr>
            <a:picLocks noChangeAspect="1"/>
          </p:cNvPicPr>
          <p:nvPr/>
        </p:nvPicPr>
        <p:blipFill>
          <a:blip r:embed="rId2"/>
          <a:srcRect t="14747"/>
          <a:stretch>
            <a:fillRect/>
          </a:stretch>
        </p:blipFill>
        <p:spPr>
          <a:xfrm>
            <a:off x="1660403" y="2281083"/>
            <a:ext cx="8226222" cy="3725695"/>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2" y="882650"/>
            <a:ext cx="11029616" cy="530296"/>
          </a:xfrm>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305435" indent="-305435"/>
            <a:r>
              <a:rPr lang="en-US" sz="3000" dirty="0" err="1">
                <a:solidFill>
                  <a:srgbClr val="404040"/>
                </a:solidFill>
                <a:latin typeface="Calibri"/>
                <a:ea typeface="Calibri"/>
                <a:cs typeface="Calibri"/>
              </a:rPr>
              <a:t>LearnMate</a:t>
            </a:r>
            <a:r>
              <a:rPr lang="en-US" sz="3000" dirty="0">
                <a:solidFill>
                  <a:srgbClr val="404040"/>
                </a:solidFill>
                <a:latin typeface="Calibri"/>
                <a:ea typeface="Calibri"/>
                <a:cs typeface="Calibri"/>
              </a:rPr>
              <a:t> empowers learners by removing confusion in course selection and helping them stay on track. </a:t>
            </a:r>
          </a:p>
          <a:p>
            <a:pPr marL="305435" indent="-305435"/>
            <a:r>
              <a:rPr lang="en-US" sz="3000" dirty="0">
                <a:solidFill>
                  <a:srgbClr val="404040"/>
                </a:solidFill>
                <a:latin typeface="Calibri"/>
                <a:ea typeface="Calibri"/>
                <a:cs typeface="Calibri"/>
              </a:rPr>
              <a:t>It simulates a true AI mentor with a conversational, adaptive, and personalized approach. </a:t>
            </a:r>
          </a:p>
          <a:p>
            <a:pPr marL="305435" indent="-305435"/>
            <a:r>
              <a:rPr lang="en-US" sz="3000" dirty="0">
                <a:solidFill>
                  <a:srgbClr val="404040"/>
                </a:solidFill>
                <a:latin typeface="Calibri"/>
                <a:ea typeface="Calibri"/>
                <a:cs typeface="Calibri"/>
              </a:rPr>
              <a:t>Built using IBM’s </a:t>
            </a:r>
            <a:r>
              <a:rPr lang="en-US" sz="3000" dirty="0" err="1">
                <a:solidFill>
                  <a:srgbClr val="404040"/>
                </a:solidFill>
                <a:latin typeface="Calibri"/>
                <a:ea typeface="Calibri"/>
                <a:cs typeface="Calibri"/>
              </a:rPr>
              <a:t>Watsonx</a:t>
            </a:r>
            <a:r>
              <a:rPr lang="en-US" sz="3000" dirty="0">
                <a:solidFill>
                  <a:srgbClr val="404040"/>
                </a:solidFill>
                <a:latin typeface="Calibri"/>
                <a:ea typeface="Calibri"/>
                <a:cs typeface="Calibri"/>
              </a:rPr>
              <a:t> and Granite stack, it offers an impactful, scalable no-code education solution.</a:t>
            </a: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Wingdings" panose="05000000000000000000" pitchFamily="2" charset="2"/>
              <a:buChar char="§"/>
            </a:pPr>
            <a:r>
              <a:rPr lang="en-US" sz="2800" dirty="0">
                <a:latin typeface="Calibri"/>
                <a:ea typeface="+mn-lt"/>
                <a:cs typeface="+mn-lt"/>
              </a:rPr>
              <a:t>Multilingual learning roadmap generation  </a:t>
            </a:r>
          </a:p>
          <a:p>
            <a:pPr>
              <a:buFont typeface="Wingdings" panose="05000000000000000000" pitchFamily="2" charset="2"/>
              <a:buChar char="§"/>
            </a:pPr>
            <a:r>
              <a:rPr lang="en-US" sz="2800" dirty="0">
                <a:latin typeface="Calibri"/>
                <a:ea typeface="+mn-lt"/>
                <a:cs typeface="+mn-lt"/>
              </a:rPr>
              <a:t>Voice input and spoken feedback  </a:t>
            </a:r>
          </a:p>
          <a:p>
            <a:pPr>
              <a:buFont typeface="Wingdings" panose="05000000000000000000" pitchFamily="2" charset="2"/>
              <a:buChar char="§"/>
            </a:pPr>
            <a:r>
              <a:rPr lang="en-US" sz="2800" dirty="0">
                <a:latin typeface="Calibri"/>
                <a:ea typeface="+mn-lt"/>
                <a:cs typeface="+mn-lt"/>
              </a:rPr>
              <a:t>Integration with LMS platforms  </a:t>
            </a:r>
          </a:p>
          <a:p>
            <a:pPr>
              <a:buFont typeface="Wingdings" panose="05000000000000000000" pitchFamily="2" charset="2"/>
              <a:buChar char="§"/>
            </a:pPr>
            <a:r>
              <a:rPr lang="en-US" sz="2800" dirty="0">
                <a:latin typeface="Calibri"/>
                <a:ea typeface="+mn-lt"/>
                <a:cs typeface="+mn-lt"/>
              </a:rPr>
              <a:t>Dynamic progress tracking and reminders  </a:t>
            </a:r>
          </a:p>
          <a:p>
            <a:pPr>
              <a:buFont typeface="Wingdings" panose="05000000000000000000" pitchFamily="2" charset="2"/>
              <a:buChar char="§"/>
            </a:pPr>
            <a:r>
              <a:rPr lang="en-US" sz="2800" dirty="0">
                <a:latin typeface="Calibri"/>
                <a:ea typeface="+mn-lt"/>
                <a:cs typeface="+mn-lt"/>
              </a:rPr>
              <a:t>Real-time mentorship suggestions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BC1D6D1A-88E8-7DA4-91CA-71E28DC3252D}"/>
              </a:ext>
            </a:extLst>
          </p:cNvPr>
          <p:cNvPicPr>
            <a:picLocks noChangeAspect="1"/>
          </p:cNvPicPr>
          <p:nvPr/>
        </p:nvPicPr>
        <p:blipFill>
          <a:blip r:embed="rId2"/>
          <a:stretch>
            <a:fillRect/>
          </a:stretch>
        </p:blipFill>
        <p:spPr>
          <a:xfrm>
            <a:off x="2688613" y="1433556"/>
            <a:ext cx="6814774" cy="4976424"/>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3FF233-5A85-362B-6A84-8D28F3E073E8}"/>
              </a:ext>
            </a:extLst>
          </p:cNvPr>
          <p:cNvPicPr>
            <a:picLocks noChangeAspect="1"/>
          </p:cNvPicPr>
          <p:nvPr/>
        </p:nvPicPr>
        <p:blipFill>
          <a:blip r:embed="rId2"/>
          <a:srcRect l="1680" t="2300" r="3682" b="6326"/>
          <a:stretch>
            <a:fillRect/>
          </a:stretch>
        </p:blipFill>
        <p:spPr>
          <a:xfrm>
            <a:off x="2953868" y="1686789"/>
            <a:ext cx="7375125" cy="4511843"/>
          </a:xfrm>
          <a:prstGeom prst="rect">
            <a:avLst/>
          </a:prstGeom>
        </p:spPr>
      </p:pic>
      <p:sp>
        <p:nvSpPr>
          <p:cNvPr id="6" name="TextBox 5">
            <a:extLst>
              <a:ext uri="{FF2B5EF4-FFF2-40B4-BE49-F238E27FC236}">
                <a16:creationId xmlns:a16="http://schemas.microsoft.com/office/drawing/2014/main" id="{F51F3AC9-C9FB-40E7-642F-8F6F827DBAE1}"/>
              </a:ext>
            </a:extLst>
          </p:cNvPr>
          <p:cNvSpPr txBox="1"/>
          <p:nvPr/>
        </p:nvSpPr>
        <p:spPr>
          <a:xfrm>
            <a:off x="705853" y="819789"/>
            <a:ext cx="6352674" cy="523220"/>
          </a:xfrm>
          <a:prstGeom prst="rect">
            <a:avLst/>
          </a:prstGeom>
          <a:noFill/>
        </p:spPr>
        <p:txBody>
          <a:bodyPr wrap="square">
            <a:spAutoFit/>
          </a:bodyPr>
          <a:lstStyle/>
          <a:p>
            <a:r>
              <a:rPr lang="en-IN" sz="2800" b="1" dirty="0">
                <a:solidFill>
                  <a:schemeClr val="accent1"/>
                </a:solidFill>
              </a:rPr>
              <a:t>IBM Certifications</a:t>
            </a:r>
          </a:p>
        </p:txBody>
      </p:sp>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482520"/>
            <a:ext cx="11029615" cy="4673324"/>
          </a:xfrm>
        </p:spPr>
        <p:txBody>
          <a:bodyPr>
            <a:normAutofit fontScale="92500" lnSpcReduction="20000"/>
          </a:bodyPr>
          <a:lstStyle/>
          <a:p>
            <a:pPr marL="0" indent="0">
              <a:buNone/>
            </a:pPr>
            <a:r>
              <a:rPr lang="en-US" sz="2600" dirty="0">
                <a:latin typeface="Calibri" panose="020F0502020204030204" pitchFamily="34" charset="0"/>
                <a:ea typeface="Calibri" panose="020F0502020204030204" pitchFamily="34" charset="0"/>
                <a:cs typeface="Calibri" panose="020F0502020204030204" pitchFamily="34" charset="0"/>
              </a:rPr>
              <a:t>Students often struggle to identify the right learning path that aligns with their interests and long-term goals due to the overwhelming number of online courses and a lack of personalized guidance. </a:t>
            </a:r>
            <a:r>
              <a:rPr lang="en-US" sz="2600" dirty="0" err="1">
                <a:latin typeface="Calibri" panose="020F0502020204030204" pitchFamily="34" charset="0"/>
                <a:ea typeface="Calibri" panose="020F0502020204030204" pitchFamily="34" charset="0"/>
                <a:cs typeface="Calibri" panose="020F0502020204030204" pitchFamily="34" charset="0"/>
              </a:rPr>
              <a:t>LearnMate</a:t>
            </a:r>
            <a:r>
              <a:rPr lang="en-US" sz="2600" dirty="0">
                <a:latin typeface="Calibri" panose="020F0502020204030204" pitchFamily="34" charset="0"/>
                <a:ea typeface="Calibri" panose="020F0502020204030204" pitchFamily="34" charset="0"/>
                <a:cs typeface="Calibri" panose="020F0502020204030204" pitchFamily="34" charset="0"/>
              </a:rPr>
              <a:t> aims to solve this by acting as an Agentic AI coach that interacts with students, understands their interests (like Frontend </a:t>
            </a:r>
            <a:r>
              <a:rPr lang="en-US" sz="2800" dirty="0">
                <a:latin typeface="Calibri" panose="020F0502020204030204" pitchFamily="34" charset="0"/>
                <a:ea typeface="Calibri" panose="020F0502020204030204" pitchFamily="34" charset="0"/>
                <a:cs typeface="Calibri" panose="020F0502020204030204" pitchFamily="34" charset="0"/>
              </a:rPr>
              <a:t>Development</a:t>
            </a:r>
            <a:r>
              <a:rPr lang="en-US" sz="2600" dirty="0">
                <a:latin typeface="Calibri" panose="020F0502020204030204" pitchFamily="34" charset="0"/>
                <a:ea typeface="Calibri" panose="020F0502020204030204" pitchFamily="34" charset="0"/>
                <a:cs typeface="Calibri" panose="020F0502020204030204" pitchFamily="34" charset="0"/>
              </a:rPr>
              <a:t>, Cybersecurity, UI/UX Design, etc.), assesses their current skill level, and dynamically builds a personalized course roadmap that adapts over time based on progress and preferences. </a:t>
            </a:r>
          </a:p>
          <a:p>
            <a:pPr marL="0" indent="0">
              <a:lnSpc>
                <a:spcPct val="120000"/>
              </a:lnSpc>
              <a:buNone/>
            </a:pPr>
            <a:r>
              <a:rPr lang="en-US" sz="3000" b="1" i="1" dirty="0">
                <a:latin typeface="Calibri"/>
                <a:ea typeface="+mn-lt"/>
                <a:cs typeface="+mn-lt"/>
              </a:rPr>
              <a:t>Proposed Solution:</a:t>
            </a:r>
            <a:br>
              <a:rPr lang="en-US" sz="2800" dirty="0">
                <a:latin typeface="Calibri"/>
                <a:ea typeface="+mn-lt"/>
                <a:cs typeface="+mn-lt"/>
              </a:rPr>
            </a:br>
            <a:r>
              <a:rPr lang="en-US" sz="2600" dirty="0">
                <a:latin typeface="Calibri" panose="020F0502020204030204" pitchFamily="34" charset="0"/>
                <a:ea typeface="Calibri" panose="020F0502020204030204" pitchFamily="34" charset="0"/>
                <a:cs typeface="Calibri" panose="020F0502020204030204" pitchFamily="34" charset="0"/>
              </a:rPr>
              <a:t>An Agentic AI learning coach that uses NLP and IBM Granite models to assess user interests and skill levels, then dynamically generates personalized course roadmaps using free resources. It adapts to progress and preferences, helping students navigate overwhelming course options and stay on track with their goals.</a:t>
            </a:r>
            <a:br>
              <a:rPr lang="en-US" sz="2800" dirty="0">
                <a:latin typeface="Calibri" panose="020F0502020204030204" pitchFamily="34" charset="0"/>
                <a:ea typeface="Calibri" panose="020F0502020204030204" pitchFamily="34" charset="0"/>
                <a:cs typeface="Calibri" panose="020F0502020204030204" pitchFamily="34" charset="0"/>
              </a:rPr>
            </a:br>
            <a:endParaRPr lang="en-US" sz="1100" dirty="0">
              <a:solidFill>
                <a:srgbClr val="40404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800" dirty="0">
                <a:latin typeface="Calibri"/>
                <a:ea typeface="Calibri"/>
                <a:cs typeface="Calibri"/>
              </a:rPr>
              <a:t>IBM cloud lite services</a:t>
            </a:r>
          </a:p>
          <a:p>
            <a:r>
              <a:rPr lang="en-US" sz="2800" dirty="0">
                <a:latin typeface="Calibri"/>
                <a:ea typeface="Calibri"/>
                <a:cs typeface="Calibri"/>
              </a:rPr>
              <a:t>Natural Language Processing (NLP)</a:t>
            </a:r>
          </a:p>
          <a:p>
            <a:r>
              <a:rPr lang="en-US" sz="2800" dirty="0">
                <a:latin typeface="Calibri"/>
                <a:ea typeface="Calibri"/>
                <a:cs typeface="Calibri"/>
              </a:rPr>
              <a:t>Agentic AI with Prompt Flow </a:t>
            </a:r>
          </a:p>
          <a:p>
            <a:r>
              <a:rPr lang="en-US" sz="2800" dirty="0">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a:xfrm>
            <a:off x="581192" y="702155"/>
            <a:ext cx="11029616" cy="1046433"/>
          </a:xfrm>
        </p:spPr>
        <p:txBody>
          <a:bodyPr>
            <a:normAutofit/>
          </a:bodyPr>
          <a:lstStyle/>
          <a:p>
            <a:r>
              <a:rPr lang="en-IN" sz="4000"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581192" y="2165684"/>
            <a:ext cx="11029615" cy="3809666"/>
          </a:xfrm>
        </p:spPr>
        <p:txBody>
          <a:bodyPr>
            <a:normAutofit/>
          </a:bodyPr>
          <a:lstStyle/>
          <a:p>
            <a:pPr marL="305435" indent="-305435"/>
            <a:r>
              <a:rPr lang="en-IN" sz="2800" dirty="0"/>
              <a:t>IBM Cloud Watsonx AI Studio</a:t>
            </a:r>
          </a:p>
          <a:p>
            <a:pPr marL="305435" indent="-305435"/>
            <a:r>
              <a:rPr lang="en-IN" sz="2800" dirty="0"/>
              <a:t>IBM Cloud </a:t>
            </a:r>
            <a:r>
              <a:rPr lang="en-IN" sz="2800" dirty="0" err="1"/>
              <a:t>Watsonx</a:t>
            </a:r>
            <a:r>
              <a:rPr lang="en-IN" sz="2800" dirty="0"/>
              <a:t> AI runtime</a:t>
            </a:r>
          </a:p>
          <a:p>
            <a:pPr marL="305435" indent="-305435"/>
            <a:r>
              <a:rPr lang="en-IN" sz="2800" dirty="0"/>
              <a:t>IBM Cloud Agent Lab</a:t>
            </a:r>
          </a:p>
          <a:p>
            <a:pPr marL="305435" indent="-305435"/>
            <a:r>
              <a:rPr lang="en-IN" sz="2800"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56602" y="1622868"/>
            <a:ext cx="11029615" cy="4673324"/>
          </a:xfrm>
        </p:spPr>
        <p:txBody>
          <a:bodyPr>
            <a:normAutofit fontScale="77500" lnSpcReduction="20000"/>
          </a:bodyPr>
          <a:lstStyle/>
          <a:p>
            <a:pPr marL="0" indent="0">
              <a:buNone/>
            </a:pPr>
            <a:r>
              <a:rPr lang="en-US" sz="2800" dirty="0">
                <a:solidFill>
                  <a:srgbClr val="0F0F0F"/>
                </a:solidFill>
                <a:latin typeface="Calibri"/>
                <a:ea typeface="+mn-lt"/>
                <a:cs typeface="+mn-lt"/>
              </a:rPr>
              <a:t>This agent will significantly reduce confusion in course selection, improve learning efficiency, support skill-building for career goals, and empower learners with structured, personalized roadmaps — making online education more accessible and actionable.</a:t>
            </a:r>
          </a:p>
          <a:p>
            <a:pPr marL="0" indent="0">
              <a:buNone/>
            </a:pPr>
            <a:endParaRPr lang="en-US" sz="2800" dirty="0">
              <a:solidFill>
                <a:srgbClr val="0F0F0F"/>
              </a:solidFill>
              <a:latin typeface="Calibri"/>
              <a:ea typeface="+mn-lt"/>
              <a:cs typeface="+mn-lt"/>
            </a:endParaRPr>
          </a:p>
          <a:p>
            <a:pPr marL="0" indent="0">
              <a:buNone/>
            </a:pPr>
            <a:r>
              <a:rPr lang="en-US" sz="3600" b="1" i="1" dirty="0">
                <a:solidFill>
                  <a:srgbClr val="0F0F0F"/>
                </a:solidFill>
                <a:latin typeface="Calibri"/>
                <a:ea typeface="+mn-lt"/>
                <a:cs typeface="+mn-lt"/>
              </a:rPr>
              <a:t>Unique features:  </a:t>
            </a:r>
          </a:p>
          <a:p>
            <a:pPr marL="0" indent="0">
              <a:buNone/>
            </a:pPr>
            <a:r>
              <a:rPr lang="en-US" sz="2800" dirty="0">
                <a:solidFill>
                  <a:srgbClr val="0F0F0F"/>
                </a:solidFill>
                <a:latin typeface="Calibri"/>
                <a:ea typeface="+mn-lt"/>
                <a:cs typeface="+mn-lt"/>
              </a:rPr>
              <a:t>- Step-by-step interactive questioning like a real mentor  </a:t>
            </a:r>
          </a:p>
          <a:p>
            <a:pPr marL="0" indent="0">
              <a:buNone/>
            </a:pPr>
            <a:r>
              <a:rPr lang="en-US" sz="2800" dirty="0">
                <a:solidFill>
                  <a:srgbClr val="0F0F0F"/>
                </a:solidFill>
                <a:latin typeface="Calibri"/>
                <a:ea typeface="+mn-lt"/>
                <a:cs typeface="+mn-lt"/>
              </a:rPr>
              <a:t>- Personalized course roadmap generation using user input  </a:t>
            </a:r>
          </a:p>
          <a:p>
            <a:pPr marL="0" indent="0">
              <a:buNone/>
            </a:pPr>
            <a:r>
              <a:rPr lang="en-US" sz="2800" dirty="0">
                <a:solidFill>
                  <a:srgbClr val="0F0F0F"/>
                </a:solidFill>
                <a:latin typeface="Calibri"/>
                <a:ea typeface="+mn-lt"/>
                <a:cs typeface="+mn-lt"/>
              </a:rPr>
              <a:t>- Weekly plans built from free, high-quality resources  </a:t>
            </a:r>
          </a:p>
          <a:p>
            <a:pPr marL="0" indent="0">
              <a:buNone/>
            </a:pPr>
            <a:r>
              <a:rPr lang="en-US" sz="2800" dirty="0">
                <a:solidFill>
                  <a:srgbClr val="0F0F0F"/>
                </a:solidFill>
                <a:latin typeface="Calibri"/>
                <a:ea typeface="+mn-lt"/>
                <a:cs typeface="+mn-lt"/>
              </a:rPr>
              <a:t>- Dynamic roadmap updates based on progress and preferences  </a:t>
            </a:r>
          </a:p>
          <a:p>
            <a:pPr marL="0" indent="0">
              <a:buNone/>
            </a:pPr>
            <a:r>
              <a:rPr lang="en-US" sz="2800" dirty="0">
                <a:solidFill>
                  <a:srgbClr val="0F0F0F"/>
                </a:solidFill>
                <a:latin typeface="Calibri"/>
                <a:ea typeface="+mn-lt"/>
                <a:cs typeface="+mn-lt"/>
              </a:rPr>
              <a:t>- Motivation-driven responses to encourage continuous learning  </a:t>
            </a:r>
          </a:p>
          <a:p>
            <a:pPr marL="0" indent="0">
              <a:buNone/>
            </a:pPr>
            <a:r>
              <a:rPr lang="en-US" sz="2800" dirty="0">
                <a:solidFill>
                  <a:srgbClr val="0F0F0F"/>
                </a:solidFill>
                <a:latin typeface="Calibri"/>
                <a:ea typeface="+mn-lt"/>
                <a:cs typeface="+mn-lt"/>
              </a:rPr>
              <a:t>- No-code implementation using IBM </a:t>
            </a:r>
            <a:r>
              <a:rPr lang="en-US" sz="2800" dirty="0" err="1">
                <a:solidFill>
                  <a:srgbClr val="0F0F0F"/>
                </a:solidFill>
                <a:latin typeface="Calibri"/>
                <a:ea typeface="+mn-lt"/>
                <a:cs typeface="+mn-lt"/>
              </a:rPr>
              <a:t>Watsonx</a:t>
            </a:r>
            <a:r>
              <a:rPr lang="en-US" sz="2800" dirty="0">
                <a:solidFill>
                  <a:srgbClr val="0F0F0F"/>
                </a:solidFill>
                <a:latin typeface="Calibri"/>
                <a:ea typeface="+mn-lt"/>
                <a:cs typeface="+mn-lt"/>
              </a:rPr>
              <a:t> and Granite </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sz="2800" dirty="0">
                <a:latin typeface="Calibri"/>
                <a:ea typeface="+mn-lt"/>
                <a:cs typeface="+mn-lt"/>
              </a:rPr>
              <a:t>Students and Learners  </a:t>
            </a:r>
          </a:p>
          <a:p>
            <a:r>
              <a:rPr lang="en-US" sz="2800" dirty="0">
                <a:latin typeface="Calibri"/>
                <a:ea typeface="+mn-lt"/>
                <a:cs typeface="+mn-lt"/>
              </a:rPr>
              <a:t>Career Switchers  </a:t>
            </a:r>
          </a:p>
          <a:p>
            <a:r>
              <a:rPr lang="en-US" sz="2800" dirty="0">
                <a:latin typeface="Calibri"/>
                <a:ea typeface="+mn-lt"/>
                <a:cs typeface="+mn-lt"/>
              </a:rPr>
              <a:t>Colleges and Educational Institutes  </a:t>
            </a:r>
          </a:p>
          <a:p>
            <a:r>
              <a:rPr lang="en-US" sz="2800" dirty="0">
                <a:latin typeface="Calibri"/>
                <a:ea typeface="+mn-lt"/>
                <a:cs typeface="+mn-lt"/>
              </a:rPr>
              <a:t>Learning &amp; Development Teams </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2A59727-7B5F-F198-C013-B2ABF221F54C}"/>
              </a:ext>
            </a:extLst>
          </p:cNvPr>
          <p:cNvPicPr>
            <a:picLocks noChangeAspect="1"/>
          </p:cNvPicPr>
          <p:nvPr/>
        </p:nvPicPr>
        <p:blipFill>
          <a:blip r:embed="rId2"/>
          <a:srcRect/>
          <a:stretch/>
        </p:blipFill>
        <p:spPr>
          <a:xfrm>
            <a:off x="3548290" y="1232452"/>
            <a:ext cx="8295791" cy="4302074"/>
          </a:xfrm>
          <a:prstGeom prst="rect">
            <a:avLst/>
          </a:prstGeom>
        </p:spPr>
      </p:pic>
      <p:sp>
        <p:nvSpPr>
          <p:cNvPr id="3" name="TextBox 2">
            <a:extLst>
              <a:ext uri="{FF2B5EF4-FFF2-40B4-BE49-F238E27FC236}">
                <a16:creationId xmlns:a16="http://schemas.microsoft.com/office/drawing/2014/main" id="{A030BE58-669A-B7AA-2CE6-E9662B9258D0}"/>
              </a:ext>
            </a:extLst>
          </p:cNvPr>
          <p:cNvSpPr txBox="1"/>
          <p:nvPr/>
        </p:nvSpPr>
        <p:spPr>
          <a:xfrm>
            <a:off x="581192" y="1887794"/>
            <a:ext cx="2349909" cy="2308324"/>
          </a:xfrm>
          <a:prstGeom prst="rect">
            <a:avLst/>
          </a:prstGeom>
          <a:noFill/>
        </p:spPr>
        <p:txBody>
          <a:bodyPr wrap="square" rtlCol="0">
            <a:spAutoFit/>
          </a:bodyPr>
          <a:lstStyle/>
          <a:p>
            <a:r>
              <a:rPr lang="en-US" sz="2400" dirty="0"/>
              <a:t>Successfully deployed Agentic AI that generates personalized roadmaps </a:t>
            </a:r>
            <a:endParaRPr lang="en-IN" sz="2400" dirty="0"/>
          </a:p>
        </p:txBody>
      </p:sp>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5">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srcRect l="51576" t="24179"/>
          <a:stretch>
            <a:fillRect/>
          </a:stretch>
        </p:blipFill>
        <p:spPr>
          <a:xfrm>
            <a:off x="5820287" y="1232452"/>
            <a:ext cx="5790522" cy="4923392"/>
          </a:xfrm>
          <a:prstGeom prst="rect">
            <a:avLst/>
          </a:prstGeom>
        </p:spPr>
      </p:pic>
      <p:sp>
        <p:nvSpPr>
          <p:cNvPr id="8" name="TextBox 7">
            <a:extLst>
              <a:ext uri="{FF2B5EF4-FFF2-40B4-BE49-F238E27FC236}">
                <a16:creationId xmlns:a16="http://schemas.microsoft.com/office/drawing/2014/main" id="{F9A35B8D-3351-301D-A3BD-EB3A8BD96801}"/>
              </a:ext>
            </a:extLst>
          </p:cNvPr>
          <p:cNvSpPr txBox="1"/>
          <p:nvPr/>
        </p:nvSpPr>
        <p:spPr>
          <a:xfrm>
            <a:off x="581191" y="2090172"/>
            <a:ext cx="3673643" cy="2677656"/>
          </a:xfrm>
          <a:prstGeom prst="rect">
            <a:avLst/>
          </a:prstGeom>
          <a:noFill/>
        </p:spPr>
        <p:txBody>
          <a:bodyPr wrap="square">
            <a:spAutoFit/>
          </a:bodyPr>
          <a:lstStyle/>
          <a:p>
            <a:pPr marL="342900" indent="-342900">
              <a:buClr>
                <a:schemeClr val="accent1"/>
              </a:buClr>
              <a:buFont typeface="Arial" panose="020B0604020202020204" pitchFamily="34" charset="0"/>
              <a:buChar char="•"/>
            </a:pPr>
            <a:r>
              <a:rPr lang="en-IN" sz="2400" dirty="0">
                <a:solidFill>
                  <a:schemeClr val="tx1">
                    <a:lumMod val="75000"/>
                    <a:lumOff val="25000"/>
                  </a:schemeClr>
                </a:solidFill>
              </a:rPr>
              <a:t>Functional conversation flow using </a:t>
            </a:r>
            <a:r>
              <a:rPr lang="en-IN" sz="2400" dirty="0" err="1">
                <a:solidFill>
                  <a:schemeClr val="tx1">
                    <a:lumMod val="75000"/>
                    <a:lumOff val="25000"/>
                  </a:schemeClr>
                </a:solidFill>
              </a:rPr>
              <a:t>Watsonx</a:t>
            </a:r>
            <a:r>
              <a:rPr lang="en-IN" sz="2400" dirty="0">
                <a:solidFill>
                  <a:schemeClr val="tx1">
                    <a:lumMod val="75000"/>
                    <a:lumOff val="25000"/>
                  </a:schemeClr>
                </a:solidFill>
              </a:rPr>
              <a:t> Agent Lab.</a:t>
            </a:r>
          </a:p>
          <a:p>
            <a:pPr>
              <a:buClr>
                <a:schemeClr val="accent1"/>
              </a:buClr>
            </a:pPr>
            <a:endParaRPr lang="en-IN" sz="2400" dirty="0">
              <a:solidFill>
                <a:schemeClr val="tx1">
                  <a:lumMod val="75000"/>
                  <a:lumOff val="25000"/>
                </a:schemeClr>
              </a:solidFill>
            </a:endParaRPr>
          </a:p>
          <a:p>
            <a:pPr marL="342900" indent="-342900">
              <a:buClr>
                <a:schemeClr val="accent1"/>
              </a:buClr>
              <a:buFont typeface="Arial" panose="020B0604020202020204" pitchFamily="34" charset="0"/>
              <a:buChar char="•"/>
            </a:pPr>
            <a:r>
              <a:rPr lang="en-IN" sz="2400" dirty="0">
                <a:solidFill>
                  <a:schemeClr val="tx1">
                    <a:lumMod val="75000"/>
                    <a:lumOff val="25000"/>
                  </a:schemeClr>
                </a:solidFill>
              </a:rPr>
              <a:t>Dynamically adapts course path using Granite and NLP.</a:t>
            </a:r>
          </a:p>
        </p:txBody>
      </p: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69</TotalTime>
  <Words>451</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Wingdings</vt:lpstr>
      <vt:lpstr>Wingdings 2</vt:lpstr>
      <vt:lpstr>DividendVTI</vt:lpstr>
      <vt:lpstr>LearnMate ai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Conclusion</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sangavi talla</cp:lastModifiedBy>
  <cp:revision>143</cp:revision>
  <dcterms:created xsi:type="dcterms:W3CDTF">2021-05-26T16:50:10Z</dcterms:created>
  <dcterms:modified xsi:type="dcterms:W3CDTF">2025-07-31T12:10:04Z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