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7" r:id="rId3"/>
    <p:sldId id="258" r:id="rId4"/>
    <p:sldId id="266" r:id="rId5"/>
    <p:sldId id="260" r:id="rId6"/>
    <p:sldId id="262" r:id="rId7"/>
    <p:sldId id="264" r:id="rId8"/>
    <p:sldId id="265" r:id="rId9"/>
    <p:sldId id="268" r:id="rId10"/>
    <p:sldId id="267" r:id="rId11"/>
    <p:sldId id="269" r:id="rId12"/>
    <p:sldId id="271" r:id="rId13"/>
    <p:sldId id="270" r:id="rId14"/>
    <p:sldId id="275" r:id="rId15"/>
    <p:sldId id="274" r:id="rId16"/>
    <p:sldId id="259" r:id="rId17"/>
    <p:sldId id="261" r:id="rId18"/>
    <p:sldId id="263" r:id="rId19"/>
    <p:sldId id="278" r:id="rId20"/>
    <p:sldId id="273" r:id="rId21"/>
    <p:sldId id="279" r:id="rId22"/>
    <p:sldId id="277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9EBB7-90AA-4A3C-AA44-AED6458AB8EC}" v="442" dt="2024-04-10T03:31:39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58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9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6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11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69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2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92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1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2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30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Predicting Risk Level and Return Earned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 Sangavi</a:t>
            </a:r>
          </a:p>
          <a:p>
            <a:r>
              <a:rPr lang="en-US" dirty="0"/>
              <a:t>21PW28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F574-76AB-1B34-D32A-1F135B5E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83051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/>
              </a:rPr>
              <a:t>Sources of Awareness about Investments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B0AB-FD68-F53C-841E-0F23EA2C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</p:txBody>
      </p:sp>
      <p:pic>
        <p:nvPicPr>
          <p:cNvPr id="4" name="Picture 3" descr="A graph of blue rectangular bars with white text&#10;&#10;Description automatically generated">
            <a:extLst>
              <a:ext uri="{FF2B5EF4-FFF2-40B4-BE49-F238E27FC236}">
                <a16:creationId xmlns:a16="http://schemas.microsoft.com/office/drawing/2014/main" id="{D4264D7B-E29C-0B5C-AB37-E775C6DB9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95" y="1855578"/>
            <a:ext cx="8399433" cy="50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9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F574-76AB-1B34-D32A-1F135B5E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83051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Consolas"/>
              </a:rPr>
              <a:t>Knowledge Levels about Different Investment Products</a:t>
            </a:r>
            <a:endParaRPr lang="en-US" sz="3600">
              <a:solidFill>
                <a:schemeClr val="bg1"/>
              </a:solidFill>
            </a:endParaRPr>
          </a:p>
          <a:p>
            <a:pPr algn="ctr"/>
            <a:endParaRPr lang="en-US" sz="96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B0AB-FD68-F53C-841E-0F23EA2C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06D58-D6AC-5CB8-64BB-78D373EF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304" y="2013728"/>
            <a:ext cx="6446449" cy="48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39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F574-76AB-1B34-D32A-1F135B5E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83051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/>
              </a:rPr>
              <a:t>Influencers for Investments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sz="96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B0AB-FD68-F53C-841E-0F23EA2C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1D537-ABC2-1969-B2DC-161DBBEA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642" y="2013729"/>
            <a:ext cx="7838716" cy="468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7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F574-76AB-1B34-D32A-1F135B5E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83051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onsolas"/>
              </a:rPr>
              <a:t>Risk Levels</a:t>
            </a:r>
            <a:endParaRPr lang="en-US" sz="5400">
              <a:solidFill>
                <a:schemeClr val="bg1"/>
              </a:solidFill>
            </a:endParaRPr>
          </a:p>
          <a:p>
            <a:pPr algn="ctr"/>
            <a:endParaRPr lang="en-US" sz="96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B0AB-FD68-F53C-841E-0F23EA2C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7246C-F077-01E0-0AD7-B3525E856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587" y="2013728"/>
            <a:ext cx="6015128" cy="449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99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F574-76AB-1B34-D32A-1F135B5E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83051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/>
              </a:rPr>
              <a:t>Reasons for Investment</a:t>
            </a:r>
            <a:endParaRPr lang="en-US" sz="4400">
              <a:solidFill>
                <a:schemeClr val="bg1"/>
              </a:solidFill>
            </a:endParaRPr>
          </a:p>
          <a:p>
            <a:pPr algn="ctr"/>
            <a:endParaRPr lang="en-US" sz="96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B0AB-FD68-F53C-841E-0F23EA2C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E0744-C0B7-3AA8-ABEE-901507638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95" y="2013729"/>
            <a:ext cx="7766829" cy="46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89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F574-76AB-1B34-D32A-1F135B5E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83051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/>
              </a:rPr>
              <a:t>Correlation Matrix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sz="96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B0AB-FD68-F53C-841E-0F23EA2C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2D255-F85C-9658-70D6-35098570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572" y="2012830"/>
            <a:ext cx="6027235" cy="484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4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1EB4-431E-F623-05F6-01A85168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ea typeface="+mj-lt"/>
                <a:cs typeface="+mj-lt"/>
              </a:rPr>
              <a:t>Data Preprocessing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8756-956B-9CD5-B396-2B8DD52D8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4" y="1925416"/>
            <a:ext cx="10819249" cy="48100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1. </a:t>
            </a:r>
            <a:r>
              <a:rPr lang="en-US" b="1" dirty="0">
                <a:ea typeface="+mn-lt"/>
                <a:cs typeface="+mn-lt"/>
              </a:rPr>
              <a:t>Handling Missing Values: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FFFFFF"/>
              </a:buClr>
              <a:buFont typeface="Wingdings"/>
              <a:buChar char=""/>
            </a:pPr>
            <a:r>
              <a:rPr lang="en-US" dirty="0">
                <a:ea typeface="+mn-lt"/>
                <a:cs typeface="+mn-lt"/>
              </a:rPr>
              <a:t>Identified missing values in the dataset and decided on an appropriate strategy to handle them.</a:t>
            </a:r>
            <a:endParaRPr lang="en-US" dirty="0"/>
          </a:p>
          <a:p>
            <a:pPr>
              <a:buClr>
                <a:srgbClr val="FFFFFF"/>
              </a:buClr>
              <a:buFont typeface="Wingdings"/>
              <a:buChar char=""/>
            </a:pPr>
            <a:r>
              <a:rPr lang="en-US" dirty="0">
                <a:ea typeface="+mn-lt"/>
                <a:cs typeface="+mn-lt"/>
              </a:rPr>
              <a:t>Used techniques such as mean imputation, mode imputation, or deletion of rows/columns with missing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Clr>
                <a:srgbClr val="FFFFFF"/>
              </a:buClr>
              <a:buNone/>
            </a:pPr>
            <a:r>
              <a:rPr lang="en-US" dirty="0">
                <a:ea typeface="+mn-lt"/>
                <a:cs typeface="+mn-lt"/>
              </a:rPr>
              <a:t>2. </a:t>
            </a:r>
            <a:r>
              <a:rPr lang="en-US" b="1" dirty="0">
                <a:ea typeface="+mn-lt"/>
                <a:cs typeface="+mn-lt"/>
              </a:rPr>
              <a:t>Encoding Categorical Variables: </a:t>
            </a:r>
          </a:p>
          <a:p>
            <a:pPr>
              <a:buClr>
                <a:srgbClr val="FFFFFF"/>
              </a:buClr>
              <a:buFont typeface="Wingdings"/>
              <a:buChar char=""/>
            </a:pPr>
            <a:r>
              <a:rPr lang="en-US" dirty="0">
                <a:ea typeface="+mn-lt"/>
                <a:cs typeface="+mn-lt"/>
              </a:rPr>
              <a:t>Converted categorical variables into numerical representations that can be used by machine learning algorithms.</a:t>
            </a:r>
            <a:endParaRPr lang="en-US" dirty="0"/>
          </a:p>
          <a:p>
            <a:pPr>
              <a:buClr>
                <a:srgbClr val="FFFFFF"/>
              </a:buClr>
              <a:buFont typeface="Wingdings"/>
              <a:buChar char=""/>
            </a:pPr>
            <a:r>
              <a:rPr lang="en-US" dirty="0">
                <a:ea typeface="+mn-lt"/>
                <a:cs typeface="+mn-lt"/>
              </a:rPr>
              <a:t>Used techniques such as one-hot encoding, label encoding, or ordinal encoding.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3. </a:t>
            </a:r>
            <a:r>
              <a:rPr lang="en-US" b="1" dirty="0">
                <a:ea typeface="+mn-lt"/>
                <a:cs typeface="+mn-lt"/>
              </a:rPr>
              <a:t>Scaling Numerical Variables: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Numerical variables are scaled using </a:t>
            </a:r>
            <a:r>
              <a:rPr lang="en-US" dirty="0" err="1">
                <a:ea typeface="+mn-lt"/>
                <a:cs typeface="+mn-lt"/>
              </a:rPr>
              <a:t>StandardScaler</a:t>
            </a:r>
            <a:r>
              <a:rPr lang="en-US" dirty="0">
                <a:ea typeface="+mn-lt"/>
                <a:cs typeface="+mn-lt"/>
              </a:rPr>
              <a:t> to bring them to the same scale.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5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1EB4-431E-F623-05F6-01A85168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ea typeface="+mj-lt"/>
                <a:cs typeface="+mj-lt"/>
              </a:rPr>
              <a:t>Data Preprocessing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8756-956B-9CD5-B396-2B8DD52D8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4" y="1796020"/>
            <a:ext cx="10819249" cy="48100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In our dataset, the 'Household Income' column originally contained values that represented income bracket ranges, such as 'Above 50,000 US$', '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Upto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30,000 US$', and specific ranges like '30,000 to 50,000 US$'. To convert these values to float, we implemented a custom function that extracted the numerical values from these strings. For example, 'Above 50,000 US$' would be converted to 50000.0, '</a:t>
            </a:r>
            <a:r>
              <a:rPr lang="en-US" sz="2400" dirty="0" err="1">
                <a:solidFill>
                  <a:srgbClr val="ECECEC"/>
                </a:solidFill>
                <a:ea typeface="+mn-lt"/>
                <a:cs typeface="+mn-lt"/>
              </a:rPr>
              <a:t>Upto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30,000 US$' to 30000.0, and '30,000 to 50,000 US$' to the average of the two values, which is 40000.0. This conversion allows us to work with these values as numerical data in our analysis.</a:t>
            </a:r>
            <a:endParaRPr lang="en-US" sz="2400" dirty="0">
              <a:solidFill>
                <a:srgbClr val="ECECEC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Similarly, the 'Percentage of Investment' column contained values such as '10%', '20%', '</a:t>
            </a:r>
            <a:r>
              <a:rPr lang="en-US" sz="2400" err="1">
                <a:solidFill>
                  <a:srgbClr val="ECECEC"/>
                </a:solidFill>
                <a:ea typeface="+mn-lt"/>
                <a:cs typeface="+mn-lt"/>
              </a:rPr>
              <a:t>Upto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30%', and 'Above 50%'. We applied a custom function to extract the numerical percentage values from these strings. For example, '10%' would be converted to 10.0, '20%' to 20.0, '</a:t>
            </a:r>
            <a:r>
              <a:rPr lang="en-US" sz="2400" err="1">
                <a:solidFill>
                  <a:srgbClr val="ECECEC"/>
                </a:solidFill>
                <a:ea typeface="+mn-lt"/>
                <a:cs typeface="+mn-lt"/>
              </a:rPr>
              <a:t>Upto</a:t>
            </a:r>
            <a:r>
              <a:rPr lang="en-US" sz="2400" dirty="0">
                <a:solidFill>
                  <a:srgbClr val="ECECEC"/>
                </a:solidFill>
                <a:ea typeface="+mn-lt"/>
                <a:cs typeface="+mn-lt"/>
              </a:rPr>
              <a:t> 30%' to 30.0, and 'Above 50%' to 50.0. This conversion enables us to use these values for calculations and analysis in our model.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2569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7A2B-8D8B-F357-BD2A-58D3D7DC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FEATURE SELECTION</a:t>
            </a:r>
            <a:endParaRPr lang="en-US" sz="54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8EEA-2667-A727-6241-0BD3A5F5A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26057"/>
            <a:ext cx="10445438" cy="45512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Random Forest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Random Forest is a machine learning algorithm that can be used for feature selection. It works by creating an ensemble of decision trees and then aggregating their predictions.</a:t>
            </a:r>
            <a:endParaRPr lang="en-US" dirty="0"/>
          </a:p>
          <a:p>
            <a:pPr>
              <a:buNone/>
            </a:pPr>
            <a:r>
              <a:rPr lang="en-US" b="1" dirty="0"/>
              <a:t>Top Features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After applying Random Forest for feature selection, the top features selected were:</a:t>
            </a:r>
            <a:endParaRPr lang="en-US" dirty="0"/>
          </a:p>
          <a:p>
            <a:pPr marL="0" indent="0">
              <a:buNone/>
            </a:pPr>
            <a:endParaRPr lang="en-US" sz="4000" dirty="0">
              <a:solidFill>
                <a:srgbClr val="FFFFFF"/>
              </a:solidFill>
              <a:latin typeface="Corbel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rbel"/>
              </a:rPr>
              <a:t>'Knowledge level about </a:t>
            </a:r>
            <a:r>
              <a:rPr lang="en-US" sz="2000" dirty="0" err="1">
                <a:solidFill>
                  <a:srgbClr val="D4D4D4"/>
                </a:solidFill>
                <a:latin typeface="Corbel"/>
              </a:rPr>
              <a:t>sharemarket</a:t>
            </a:r>
            <a:r>
              <a:rPr lang="en-US" sz="2000" dirty="0">
                <a:solidFill>
                  <a:srgbClr val="D4D4D4"/>
                </a:solidFill>
                <a:latin typeface="Corbel"/>
              </a:rPr>
              <a:t>', 'Knowledge level about different investment product', 'Percentage of Investment', 'Household Income', 'Knowledge about Govt. Schemes', 'Number of investors in family', '</a:t>
            </a:r>
            <a:r>
              <a:rPr lang="en-US" sz="2000" dirty="0" err="1">
                <a:solidFill>
                  <a:srgbClr val="D4D4D4"/>
                </a:solidFill>
                <a:latin typeface="Corbel"/>
              </a:rPr>
              <a:t>Gender_Women</a:t>
            </a:r>
            <a:r>
              <a:rPr lang="en-US" sz="2000" dirty="0">
                <a:solidFill>
                  <a:srgbClr val="D4D4D4"/>
                </a:solidFill>
                <a:latin typeface="Corbel"/>
              </a:rPr>
              <a:t>', 'Marital </a:t>
            </a:r>
            <a:r>
              <a:rPr lang="en-US" sz="2000" dirty="0" err="1">
                <a:solidFill>
                  <a:srgbClr val="D4D4D4"/>
                </a:solidFill>
                <a:latin typeface="Corbel"/>
              </a:rPr>
              <a:t>Status_Never</a:t>
            </a:r>
            <a:r>
              <a:rPr lang="en-US" sz="2000" dirty="0">
                <a:solidFill>
                  <a:srgbClr val="D4D4D4"/>
                </a:solidFill>
                <a:latin typeface="Corbel"/>
              </a:rPr>
              <a:t> Married', '</a:t>
            </a:r>
            <a:r>
              <a:rPr lang="en-US" sz="2000" dirty="0" err="1">
                <a:solidFill>
                  <a:srgbClr val="D4D4D4"/>
                </a:solidFill>
                <a:latin typeface="Corbel"/>
              </a:rPr>
              <a:t>Age_Mature</a:t>
            </a:r>
            <a:r>
              <a:rPr lang="en-US" sz="2000" dirty="0">
                <a:solidFill>
                  <a:srgbClr val="D4D4D4"/>
                </a:solidFill>
                <a:latin typeface="Corbel"/>
              </a:rPr>
              <a:t> Working', '</a:t>
            </a:r>
            <a:r>
              <a:rPr lang="en-US" sz="2000" dirty="0" err="1">
                <a:solidFill>
                  <a:srgbClr val="D4D4D4"/>
                </a:solidFill>
                <a:latin typeface="Corbel"/>
              </a:rPr>
              <a:t>Education_Seconda</a:t>
            </a:r>
            <a:r>
              <a:rPr lang="en-US" sz="1100" dirty="0" err="1">
                <a:solidFill>
                  <a:srgbClr val="D4D4D4"/>
                </a:solidFill>
                <a:latin typeface="Corbel"/>
              </a:rPr>
              <a:t>r</a:t>
            </a:r>
            <a:r>
              <a:rPr lang="en-US" sz="1100" dirty="0" err="1">
                <a:solidFill>
                  <a:srgbClr val="D4D4D4"/>
                </a:solidFill>
                <a:latin typeface="Consolas"/>
              </a:rPr>
              <a:t>y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935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7A2B-8D8B-F357-BD2A-58D3D7DC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chemeClr val="bg1"/>
                </a:solidFill>
                <a:ea typeface="+mj-lt"/>
                <a:cs typeface="+mj-lt"/>
              </a:rPr>
              <a:t>Model Training and Evaluation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8EEA-2667-A727-6241-0BD3A5F5A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27" y="2040435"/>
            <a:ext cx="10991777" cy="4580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/>
              <a:t>Train-Test Split</a:t>
            </a:r>
          </a:p>
          <a:p>
            <a:pPr>
              <a:buClr>
                <a:srgbClr val="FFFFFF"/>
              </a:buClr>
              <a:buFont typeface="Wingdings"/>
              <a:buChar char=""/>
            </a:pPr>
            <a:r>
              <a:rPr lang="en-US" dirty="0">
                <a:ea typeface="+mn-lt"/>
                <a:cs typeface="+mn-lt"/>
              </a:rPr>
              <a:t>The dataset was split into a training set and a testing set. The training set was used to train the Random Forest model, while the testing set was used to evaluate the model's performance.</a:t>
            </a:r>
            <a:endParaRPr lang="en-US" dirty="0"/>
          </a:p>
          <a:p>
            <a:pPr>
              <a:buNone/>
            </a:pPr>
            <a:r>
              <a:rPr lang="en-US" dirty="0"/>
              <a:t>Model Performance Metrics</a:t>
            </a:r>
          </a:p>
          <a:p>
            <a:pPr>
              <a:buClr>
                <a:srgbClr val="FFFFFF"/>
              </a:buClr>
              <a:buFont typeface="Wingdings"/>
              <a:buChar char=""/>
            </a:pPr>
            <a:r>
              <a:rPr lang="en-US" dirty="0">
                <a:ea typeface="+mn-lt"/>
                <a:cs typeface="+mn-lt"/>
              </a:rPr>
              <a:t>The performance of the Random Forest model was evaluated using various metrics, including accuracy, precision, recall, and F1 score.</a:t>
            </a:r>
            <a:endParaRPr lang="en-US" dirty="0"/>
          </a:p>
          <a:p>
            <a:pPr>
              <a:buNone/>
            </a:pPr>
            <a:r>
              <a:rPr lang="en-US" dirty="0"/>
              <a:t>Classification Reports</a:t>
            </a:r>
          </a:p>
          <a:p>
            <a:pPr>
              <a:buClr>
                <a:srgbClr val="FFFFFF"/>
              </a:buClr>
              <a:buFont typeface="Wingdings"/>
              <a:buChar char=""/>
            </a:pPr>
            <a:r>
              <a:rPr lang="en-US" dirty="0">
                <a:ea typeface="+mn-lt"/>
                <a:cs typeface="+mn-lt"/>
              </a:rPr>
              <a:t>Classification reports were generated to provide a detailed analysis of the model's performance for each class. These reports include metrics such as precision, recall, and F1 score for each class.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354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02F5-F5DA-1E45-D05A-64536B1E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ea typeface="+mj-lt"/>
                <a:cs typeface="+mj-lt"/>
              </a:rPr>
              <a:t>Introduction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D88CC-1D2E-8C64-777F-9F686BD4F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834"/>
            <a:ext cx="10515600" cy="577469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b="1" dirty="0"/>
              <a:t>Project Topic</a:t>
            </a:r>
          </a:p>
          <a:p>
            <a:r>
              <a:rPr lang="en-US" dirty="0">
                <a:ea typeface="+mn-lt"/>
                <a:cs typeface="+mn-lt"/>
              </a:rPr>
              <a:t>The project focuses on predicting risk level and return earned based on demographic and investment-related factors.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Dataset</a:t>
            </a:r>
          </a:p>
          <a:p>
            <a:r>
              <a:rPr lang="en-US" dirty="0">
                <a:ea typeface="+mn-lt"/>
                <a:cs typeface="+mn-lt"/>
              </a:rPr>
              <a:t>The analysis is based on a dataset containing information on investors' age, income, education level, investment knowledge, and more.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Goal</a:t>
            </a:r>
          </a:p>
          <a:p>
            <a:r>
              <a:rPr lang="en-US" dirty="0">
                <a:ea typeface="+mn-lt"/>
                <a:cs typeface="+mn-lt"/>
              </a:rPr>
              <a:t>The goal of the analysis is to develop a predictive model that can accurately estimate the risk level and potential return of an investment based on the given factors.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43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F574-76AB-1B34-D32A-1F135B5E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83051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MODEL TRAINING AND EVALUATION</a:t>
            </a:r>
          </a:p>
          <a:p>
            <a:pPr algn="ctr"/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B0AB-FD68-F53C-841E-0F23EA2C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0203353-F679-E1B1-C62D-6B8528360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00" t="19980" r="61281" b="11514"/>
          <a:stretch/>
        </p:blipFill>
        <p:spPr>
          <a:xfrm>
            <a:off x="3436189" y="2010243"/>
            <a:ext cx="4884329" cy="484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65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7A2B-8D8B-F357-BD2A-58D3D7DC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chemeClr val="bg1"/>
                </a:solidFill>
                <a:ea typeface="+mj-lt"/>
                <a:cs typeface="+mj-lt"/>
              </a:rPr>
              <a:t>Recommendation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8EEA-2667-A727-6241-0BD3A5F5A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27" y="2040435"/>
            <a:ext cx="10991777" cy="4580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/>
              <a:t>Input Features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The recommendation system takes into account various demographic and investment-related factors to generate personalized recommendations for users.</a:t>
            </a:r>
          </a:p>
          <a:p>
            <a:pPr>
              <a:buNone/>
            </a:pPr>
            <a:r>
              <a:rPr lang="en-US" dirty="0"/>
              <a:t>Prediction Process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Based on the input features, the recommendation system uses machine learning algorithm to analyze historical data and make predictions on the risk level and potential return of different investment options.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27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F574-76AB-1B34-D32A-1F135B5E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83051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orbel"/>
              </a:rPr>
              <a:t>RECOMMENDATION SYSTEM</a:t>
            </a:r>
            <a:endParaRPr lang="en-US" sz="5400" dirty="0">
              <a:solidFill>
                <a:schemeClr val="bg1"/>
              </a:solidFill>
            </a:endParaRPr>
          </a:p>
          <a:p>
            <a:pPr algn="ctr"/>
            <a:endParaRPr lang="en-US" sz="540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B0AB-FD68-F53C-841E-0F23EA2C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23C0390-33D3-84CC-0E95-0199DA372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53" t="18144" r="29364" b="14706"/>
          <a:stretch/>
        </p:blipFill>
        <p:spPr>
          <a:xfrm>
            <a:off x="402568" y="2063015"/>
            <a:ext cx="5273619" cy="468810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1B64C16-0C73-9931-126B-B2400E1E4E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24" t="16518" r="29717" b="14286"/>
          <a:stretch/>
        </p:blipFill>
        <p:spPr>
          <a:xfrm>
            <a:off x="7005368" y="1895950"/>
            <a:ext cx="4902686" cy="487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4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7A2B-8D8B-F357-BD2A-58D3D7DC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ea typeface="+mj-lt"/>
                <a:cs typeface="+mj-lt"/>
              </a:rPr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8EEA-2667-A727-6241-0BD3A5F5A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127" y="2040435"/>
            <a:ext cx="10991777" cy="45800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Clr>
                <a:srgbClr val="FFFFFF"/>
              </a:buClr>
              <a:buFont typeface="Wingdings"/>
              <a:buChar char=""/>
            </a:pPr>
            <a:r>
              <a:rPr lang="en-US" dirty="0">
                <a:ea typeface="+mn-lt"/>
                <a:cs typeface="+mn-lt"/>
              </a:rPr>
              <a:t>Understanding the demographic factors that influence investment risk can help investors make more informed decisions.</a:t>
            </a:r>
          </a:p>
          <a:p>
            <a:pPr>
              <a:buClr>
                <a:srgbClr val="FFFFFF"/>
              </a:buClr>
              <a:buFont typeface="Wingdings"/>
              <a:buChar char=""/>
            </a:pPr>
            <a:r>
              <a:rPr lang="en-US" dirty="0">
                <a:ea typeface="+mn-lt"/>
                <a:cs typeface="+mn-lt"/>
              </a:rPr>
              <a:t>The identified investment-related factors can guide investors in selecting investment options that align with their risk tolerance and financial goals.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D7E4-D333-D817-9CE5-AA720AA8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ea typeface="+mj-lt"/>
                <a:cs typeface="+mj-lt"/>
              </a:rPr>
              <a:t>Overview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CFCBD-F5B9-33A8-5616-E4376200E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8388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Dataset Summary</a:t>
            </a:r>
            <a:endParaRPr lang="en-US" b="1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The dataset contains a total of  810 records and  19 columns.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The data includes demographic information, such as age, gender, and income, as well as investment-related factors, such as risk level and return earned.</a:t>
            </a:r>
            <a:endParaRPr lang="en-US" dirty="0"/>
          </a:p>
          <a:p>
            <a:pPr marL="0" indent="0">
              <a:buClr>
                <a:srgbClr val="FFFFFF"/>
              </a:buClr>
              <a:buNone/>
            </a:pPr>
            <a:r>
              <a:rPr lang="en-US" b="1" dirty="0"/>
              <a:t>Key Variables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Age: The age of the individual.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Gender: The gender of the individual.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Income: The income level of the individual.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Risk Level: The risk level associated with the investment.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Return Earned: The return earned from the investment.</a:t>
            </a:r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8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7B581-9494-B383-D67B-DB2DCA4F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14" y="2527044"/>
            <a:ext cx="10172268" cy="179630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ea typeface="+mj-lt"/>
                <a:cs typeface="+mj-lt"/>
              </a:rPr>
              <a:t>Exploratory Data Analysis (EDA)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57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CC25-8FEC-A484-5EDA-4316214B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Demographic Distributions</a:t>
            </a:r>
            <a:endParaRPr lang="en-US"/>
          </a:p>
        </p:txBody>
      </p:sp>
      <p:pic>
        <p:nvPicPr>
          <p:cNvPr id="6" name="Content Placeholder 5" descr="A graph of a number of blue squares&#10;&#10;Description automatically generated">
            <a:extLst>
              <a:ext uri="{FF2B5EF4-FFF2-40B4-BE49-F238E27FC236}">
                <a16:creationId xmlns:a16="http://schemas.microsoft.com/office/drawing/2014/main" id="{B08F851E-D590-517F-7DD4-0303B9E87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222" y="2533533"/>
            <a:ext cx="10675476" cy="3550720"/>
          </a:xfrm>
        </p:spPr>
      </p:pic>
    </p:spTree>
    <p:extLst>
      <p:ext uri="{BB962C8B-B14F-4D97-AF65-F5344CB8AC3E}">
        <p14:creationId xmlns:p14="http://schemas.microsoft.com/office/powerpoint/2010/main" val="32428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F574-76AB-1B34-D32A-1F135B5E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Employment 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B0AB-FD68-F53C-841E-0F23EA2C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</p:txBody>
      </p:sp>
      <p:pic>
        <p:nvPicPr>
          <p:cNvPr id="5" name="Picture 4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6E08D0C1-1A45-7820-3D3D-86658826F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7599"/>
            <a:ext cx="12192000" cy="390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92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F574-76AB-1B34-D32A-1F135B5E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INCOME Vs 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B0AB-FD68-F53C-841E-0F23EA2C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</p:txBody>
      </p:sp>
      <p:pic>
        <p:nvPicPr>
          <p:cNvPr id="4" name="Picture 3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F03BB04E-4D65-E643-2DFF-3CFEE5BE8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101" y="2011213"/>
            <a:ext cx="65722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9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F574-76AB-1B34-D32A-1F135B5E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INCOME Vs ROLE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B0AB-FD68-F53C-841E-0F23EA2C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</p:txBody>
      </p:sp>
      <p:pic>
        <p:nvPicPr>
          <p:cNvPr id="5" name="Picture 4" descr="A graph of blue rectangular objects&#10;&#10;Description automatically generated">
            <a:extLst>
              <a:ext uri="{FF2B5EF4-FFF2-40B4-BE49-F238E27FC236}">
                <a16:creationId xmlns:a16="http://schemas.microsoft.com/office/drawing/2014/main" id="{56C32BDC-077D-DDB9-FE17-AEE6E3D11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497" y="2005911"/>
            <a:ext cx="5048251" cy="472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5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F574-76AB-1B34-D32A-1F135B5E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1419987"/>
            <a:ext cx="9784080" cy="31544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/>
              </a:rPr>
              <a:t>Average Percentage of Household Income Invested by Age and Gender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4B0AB-FD68-F53C-841E-0F23EA2C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endParaRPr lang="en-US" dirty="0"/>
          </a:p>
          <a:p>
            <a:pPr>
              <a:buClr>
                <a:srgbClr val="FFFFFF"/>
              </a:buClr>
            </a:pPr>
            <a:endParaRPr lang="en-US" dirty="0"/>
          </a:p>
        </p:txBody>
      </p:sp>
      <p:pic>
        <p:nvPicPr>
          <p:cNvPr id="4" name="Picture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1EA7C5A0-9AB6-6AF9-FF35-38266A83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161" y="2013729"/>
            <a:ext cx="9786848" cy="48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62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Banded</vt:lpstr>
      <vt:lpstr>Predicting Risk Level and Return Earned</vt:lpstr>
      <vt:lpstr>Introduction</vt:lpstr>
      <vt:lpstr>Overview</vt:lpstr>
      <vt:lpstr>Exploratory Data Analysis (EDA)</vt:lpstr>
      <vt:lpstr>Demographic Distributions</vt:lpstr>
      <vt:lpstr>Employment Details</vt:lpstr>
      <vt:lpstr>INCOME Vs AGE</vt:lpstr>
      <vt:lpstr>INCOME Vs ROLE</vt:lpstr>
      <vt:lpstr>Average Percentage of Household Income Invested by Age and Gender </vt:lpstr>
      <vt:lpstr>Sources of Awareness about Investments </vt:lpstr>
      <vt:lpstr>Knowledge Levels about Different Investment Products </vt:lpstr>
      <vt:lpstr>Influencers for Investments </vt:lpstr>
      <vt:lpstr>Risk Levels </vt:lpstr>
      <vt:lpstr>Reasons for Investment </vt:lpstr>
      <vt:lpstr>Correlation Matrix </vt:lpstr>
      <vt:lpstr>Data Preprocessing</vt:lpstr>
      <vt:lpstr>Data Preprocessing</vt:lpstr>
      <vt:lpstr>FEATURE SELECTION </vt:lpstr>
      <vt:lpstr>Model Training and Evaluation</vt:lpstr>
      <vt:lpstr>MODEL TRAINING AND EVALUATION </vt:lpstr>
      <vt:lpstr>Recommendation System</vt:lpstr>
      <vt:lpstr>RECOMMENDATION SYSTEM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220</cp:revision>
  <dcterms:created xsi:type="dcterms:W3CDTF">2024-04-10T02:39:23Z</dcterms:created>
  <dcterms:modified xsi:type="dcterms:W3CDTF">2024-04-10T03:41:04Z</dcterms:modified>
</cp:coreProperties>
</file>