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presProps" Target="pres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2" Type="http://schemas.openxmlformats.org/officeDocument/2006/relationships/slide" Target="slides/slide1.xml" /><Relationship Id="rId16"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theme" Target="theme/theme1.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9/27/2023</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9/27/2023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9/27/2023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9/27/2023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9/27/2023</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9/27/2023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9/27/2023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9/27/2023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9/27/2023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9/27/2023</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9/27/2023</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9/27/2023</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hyperlink" Target="mailto:nishanthi@uit.ac.in" TargetMode="External"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E660C-9B27-C3A7-4AF6-24DF3F8BB4AF}"/>
              </a:ext>
            </a:extLst>
          </p:cNvPr>
          <p:cNvSpPr>
            <a:spLocks noGrp="1"/>
          </p:cNvSpPr>
          <p:nvPr>
            <p:ph type="ctrTitle"/>
          </p:nvPr>
        </p:nvSpPr>
        <p:spPr>
          <a:xfrm>
            <a:off x="1915385" y="1681076"/>
            <a:ext cx="8361229" cy="3495847"/>
          </a:xfrm>
        </p:spPr>
        <p:txBody>
          <a:bodyPr/>
          <a:lstStyle/>
          <a:p>
            <a:r>
              <a:rPr lang="en-IN" sz="4800" b="1" dirty="0">
                <a:latin typeface="Rockwell Nova Extra Bold" panose="02000000000000000000" pitchFamily="2" charset="0"/>
                <a:ea typeface="Rockwell Nova Extra Bold" panose="02000000000000000000" pitchFamily="2" charset="0"/>
              </a:rPr>
              <a:t>Machine learning model deployment with </a:t>
            </a:r>
            <a:r>
              <a:rPr lang="en-IN" sz="4800" b="1" dirty="0" err="1">
                <a:latin typeface="Rockwell Nova Extra Bold" panose="02000000000000000000" pitchFamily="2" charset="0"/>
                <a:ea typeface="Rockwell Nova Extra Bold" panose="02000000000000000000" pitchFamily="2" charset="0"/>
              </a:rPr>
              <a:t>ibm</a:t>
            </a:r>
            <a:r>
              <a:rPr lang="en-IN" sz="4800" b="1" dirty="0">
                <a:latin typeface="Rockwell Nova Extra Bold" panose="02000000000000000000" pitchFamily="2" charset="0"/>
                <a:ea typeface="Rockwell Nova Extra Bold" panose="02000000000000000000" pitchFamily="2" charset="0"/>
              </a:rPr>
              <a:t> Cloud </a:t>
            </a:r>
            <a:r>
              <a:rPr lang="en-IN" sz="4800" b="1" dirty="0" err="1">
                <a:latin typeface="Rockwell Nova Extra Bold" panose="02000000000000000000" pitchFamily="2" charset="0"/>
                <a:ea typeface="Rockwell Nova Extra Bold" panose="02000000000000000000" pitchFamily="2" charset="0"/>
              </a:rPr>
              <a:t>watson</a:t>
            </a:r>
            <a:r>
              <a:rPr lang="en-IN" sz="4800" b="1" dirty="0">
                <a:latin typeface="Rockwell Nova Extra Bold" panose="02000000000000000000" pitchFamily="2" charset="0"/>
                <a:ea typeface="Rockwell Nova Extra Bold" panose="02000000000000000000" pitchFamily="2" charset="0"/>
              </a:rPr>
              <a:t> studio</a:t>
            </a:r>
            <a:endParaRPr lang="en-US" sz="4800" b="1" dirty="0">
              <a:latin typeface="Rockwell Nova Extra Bold" panose="02000000000000000000" pitchFamily="2" charset="0"/>
              <a:ea typeface="Rockwell Nova Extra Bold" panose="02000000000000000000" pitchFamily="2" charset="0"/>
            </a:endParaRPr>
          </a:p>
        </p:txBody>
      </p:sp>
    </p:spTree>
    <p:extLst>
      <p:ext uri="{BB962C8B-B14F-4D97-AF65-F5344CB8AC3E}">
        <p14:creationId xmlns:p14="http://schemas.microsoft.com/office/powerpoint/2010/main" val="27700716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A8B2D-8FB1-97F0-20B3-E97D37D34FD7}"/>
              </a:ext>
            </a:extLst>
          </p:cNvPr>
          <p:cNvSpPr>
            <a:spLocks noGrp="1"/>
          </p:cNvSpPr>
          <p:nvPr>
            <p:ph type="title"/>
          </p:nvPr>
        </p:nvSpPr>
        <p:spPr>
          <a:xfrm>
            <a:off x="1112639" y="250031"/>
            <a:ext cx="9601200" cy="1485900"/>
          </a:xfrm>
        </p:spPr>
        <p:txBody>
          <a:bodyPr>
            <a:normAutofit/>
          </a:bodyPr>
          <a:lstStyle/>
          <a:p>
            <a:r>
              <a:rPr lang="en-IN" sz="5400" dirty="0">
                <a:solidFill>
                  <a:schemeClr val="tx1"/>
                </a:solidFill>
                <a:latin typeface="Rockwell Nova Extra Bold" panose="02000000000000000000" pitchFamily="2" charset="0"/>
                <a:ea typeface="Rockwell Nova Extra Bold" panose="02000000000000000000" pitchFamily="2" charset="0"/>
              </a:rPr>
              <a:t>Project Flow:</a:t>
            </a:r>
            <a:endParaRPr lang="en-US" sz="5400" dirty="0">
              <a:solidFill>
                <a:schemeClr val="tx1"/>
              </a:solidFill>
              <a:latin typeface="Rockwell Nova Extra Bold" panose="02000000000000000000" pitchFamily="2" charset="0"/>
              <a:ea typeface="Rockwell Nova Extra Bold" panose="02000000000000000000" pitchFamily="2" charset="0"/>
            </a:endParaRPr>
          </a:p>
        </p:txBody>
      </p:sp>
      <p:sp>
        <p:nvSpPr>
          <p:cNvPr id="3" name="Content Placeholder 2">
            <a:extLst>
              <a:ext uri="{FF2B5EF4-FFF2-40B4-BE49-F238E27FC236}">
                <a16:creationId xmlns:a16="http://schemas.microsoft.com/office/drawing/2014/main" id="{1065C1A2-2A0B-0A34-9EF6-E325D35D0E8B}"/>
              </a:ext>
            </a:extLst>
          </p:cNvPr>
          <p:cNvSpPr>
            <a:spLocks noGrp="1"/>
          </p:cNvSpPr>
          <p:nvPr>
            <p:ph idx="1"/>
          </p:nvPr>
        </p:nvSpPr>
        <p:spPr>
          <a:xfrm>
            <a:off x="3657601" y="1366241"/>
            <a:ext cx="9601200" cy="5063134"/>
          </a:xfrm>
        </p:spPr>
        <p:txBody>
          <a:bodyPr>
            <a:noAutofit/>
          </a:bodyPr>
          <a:lstStyle/>
          <a:p>
            <a:pPr marL="0" indent="0">
              <a:buNone/>
            </a:pPr>
            <a:r>
              <a:rPr lang="en-US" dirty="0">
                <a:latin typeface="Rockwell Nova Extra Bold" panose="02000000000000000000" pitchFamily="2" charset="0"/>
                <a:ea typeface="Rockwell Nova Extra Bold" panose="02000000000000000000" pitchFamily="2" charset="0"/>
              </a:rPr>
              <a:t>1.Project Initiation</a:t>
            </a:r>
            <a:endParaRPr lang="en-IN" dirty="0">
              <a:latin typeface="Rockwell Nova Extra Bold" panose="02000000000000000000" pitchFamily="2" charset="0"/>
              <a:ea typeface="Rockwell Nova Extra Bold" panose="02000000000000000000" pitchFamily="2" charset="0"/>
            </a:endParaRPr>
          </a:p>
          <a:p>
            <a:pPr marL="0" indent="0">
              <a:buNone/>
            </a:pPr>
            <a:r>
              <a:rPr lang="en-US" dirty="0">
                <a:latin typeface="Rockwell Nova Extra Bold" panose="02000000000000000000" pitchFamily="2" charset="0"/>
                <a:ea typeface="Rockwell Nova Extra Bold" panose="02000000000000000000" pitchFamily="2" charset="0"/>
              </a:rPr>
              <a:t>2.Data Collection and Integration</a:t>
            </a:r>
            <a:endParaRPr lang="en-IN" dirty="0">
              <a:latin typeface="Rockwell Nova Extra Bold" panose="02000000000000000000" pitchFamily="2" charset="0"/>
              <a:ea typeface="Rockwell Nova Extra Bold" panose="02000000000000000000" pitchFamily="2" charset="0"/>
            </a:endParaRPr>
          </a:p>
          <a:p>
            <a:pPr marL="0" indent="0">
              <a:buNone/>
            </a:pPr>
            <a:r>
              <a:rPr lang="en-US" dirty="0">
                <a:latin typeface="Rockwell Nova Extra Bold" panose="02000000000000000000" pitchFamily="2" charset="0"/>
                <a:ea typeface="Rockwell Nova Extra Bold" panose="02000000000000000000" pitchFamily="2" charset="0"/>
              </a:rPr>
              <a:t>3.Data Preparation</a:t>
            </a:r>
            <a:endParaRPr lang="en-IN" dirty="0">
              <a:latin typeface="Rockwell Nova Extra Bold" panose="02000000000000000000" pitchFamily="2" charset="0"/>
              <a:ea typeface="Rockwell Nova Extra Bold" panose="02000000000000000000" pitchFamily="2" charset="0"/>
            </a:endParaRPr>
          </a:p>
          <a:p>
            <a:pPr marL="0" indent="0">
              <a:buNone/>
            </a:pPr>
            <a:r>
              <a:rPr lang="en-US" dirty="0">
                <a:latin typeface="Rockwell Nova Extra Bold" panose="02000000000000000000" pitchFamily="2" charset="0"/>
                <a:ea typeface="Rockwell Nova Extra Bold" panose="02000000000000000000" pitchFamily="2" charset="0"/>
              </a:rPr>
              <a:t>4.Model Selection</a:t>
            </a:r>
            <a:endParaRPr lang="en-IN" dirty="0">
              <a:latin typeface="Rockwell Nova Extra Bold" panose="02000000000000000000" pitchFamily="2" charset="0"/>
              <a:ea typeface="Rockwell Nova Extra Bold" panose="02000000000000000000" pitchFamily="2" charset="0"/>
            </a:endParaRPr>
          </a:p>
          <a:p>
            <a:pPr marL="0" indent="0">
              <a:buNone/>
            </a:pPr>
            <a:r>
              <a:rPr lang="en-US" dirty="0">
                <a:latin typeface="Rockwell Nova Extra Bold" panose="02000000000000000000" pitchFamily="2" charset="0"/>
                <a:ea typeface="Rockwell Nova Extra Bold" panose="02000000000000000000" pitchFamily="2" charset="0"/>
              </a:rPr>
              <a:t>5.Model Development</a:t>
            </a:r>
            <a:endParaRPr lang="en-IN" dirty="0">
              <a:latin typeface="Rockwell Nova Extra Bold" panose="02000000000000000000" pitchFamily="2" charset="0"/>
              <a:ea typeface="Rockwell Nova Extra Bold" panose="02000000000000000000" pitchFamily="2" charset="0"/>
            </a:endParaRPr>
          </a:p>
          <a:p>
            <a:pPr marL="0" indent="0">
              <a:buNone/>
            </a:pPr>
            <a:r>
              <a:rPr lang="en-US" dirty="0">
                <a:latin typeface="Rockwell Nova Extra Bold" panose="02000000000000000000" pitchFamily="2" charset="0"/>
                <a:ea typeface="Rockwell Nova Extra Bold" panose="02000000000000000000" pitchFamily="2" charset="0"/>
              </a:rPr>
              <a:t>6.Model Evaluation</a:t>
            </a:r>
            <a:endParaRPr lang="en-IN" dirty="0">
              <a:latin typeface="Rockwell Nova Extra Bold" panose="02000000000000000000" pitchFamily="2" charset="0"/>
              <a:ea typeface="Rockwell Nova Extra Bold" panose="02000000000000000000" pitchFamily="2" charset="0"/>
            </a:endParaRPr>
          </a:p>
          <a:p>
            <a:pPr marL="0" indent="0">
              <a:buNone/>
            </a:pPr>
            <a:r>
              <a:rPr lang="en-US" dirty="0">
                <a:latin typeface="Rockwell Nova Extra Bold" panose="02000000000000000000" pitchFamily="2" charset="0"/>
                <a:ea typeface="Rockwell Nova Extra Bold" panose="02000000000000000000" pitchFamily="2" charset="0"/>
              </a:rPr>
              <a:t>7.Model Deployment</a:t>
            </a:r>
            <a:endParaRPr lang="en-IN" dirty="0">
              <a:latin typeface="Rockwell Nova Extra Bold" panose="02000000000000000000" pitchFamily="2" charset="0"/>
              <a:ea typeface="Rockwell Nova Extra Bold" panose="02000000000000000000" pitchFamily="2" charset="0"/>
            </a:endParaRPr>
          </a:p>
          <a:p>
            <a:pPr marL="0" indent="0">
              <a:buNone/>
            </a:pPr>
            <a:r>
              <a:rPr lang="en-US" dirty="0">
                <a:latin typeface="Rockwell Nova Extra Bold" panose="02000000000000000000" pitchFamily="2" charset="0"/>
                <a:ea typeface="Rockwell Nova Extra Bold" panose="02000000000000000000" pitchFamily="2" charset="0"/>
              </a:rPr>
              <a:t>8.Monitoring and Management</a:t>
            </a:r>
            <a:endParaRPr lang="en-IN" dirty="0">
              <a:latin typeface="Rockwell Nova Extra Bold" panose="02000000000000000000" pitchFamily="2" charset="0"/>
              <a:ea typeface="Rockwell Nova Extra Bold" panose="02000000000000000000" pitchFamily="2" charset="0"/>
            </a:endParaRPr>
          </a:p>
          <a:p>
            <a:pPr marL="0" indent="0">
              <a:buNone/>
            </a:pPr>
            <a:r>
              <a:rPr lang="en-US" dirty="0">
                <a:latin typeface="Rockwell Nova Extra Bold" panose="02000000000000000000" pitchFamily="2" charset="0"/>
                <a:ea typeface="Rockwell Nova Extra Bold" panose="02000000000000000000" pitchFamily="2" charset="0"/>
              </a:rPr>
              <a:t>9.Collaboration and Documentation</a:t>
            </a:r>
            <a:endParaRPr lang="en-IN" dirty="0">
              <a:latin typeface="Rockwell Nova Extra Bold" panose="02000000000000000000" pitchFamily="2" charset="0"/>
              <a:ea typeface="Rockwell Nova Extra Bold" panose="02000000000000000000" pitchFamily="2" charset="0"/>
            </a:endParaRPr>
          </a:p>
          <a:p>
            <a:pPr marL="0" indent="0">
              <a:buNone/>
            </a:pPr>
            <a:r>
              <a:rPr lang="en-IN" dirty="0">
                <a:latin typeface="Rockwell Nova Extra Bold" panose="02000000000000000000" pitchFamily="2" charset="0"/>
                <a:ea typeface="Rockwell Nova Extra Bold" panose="02000000000000000000" pitchFamily="2" charset="0"/>
              </a:rPr>
              <a:t>1</a:t>
            </a:r>
            <a:r>
              <a:rPr lang="en-US" dirty="0">
                <a:latin typeface="Rockwell Nova Extra Bold" panose="02000000000000000000" pitchFamily="2" charset="0"/>
                <a:ea typeface="Rockwell Nova Extra Bold" panose="02000000000000000000" pitchFamily="2" charset="0"/>
              </a:rPr>
              <a:t>0.Scaling and Optimization (As Needed)</a:t>
            </a:r>
            <a:endParaRPr lang="en-IN" dirty="0">
              <a:latin typeface="Rockwell Nova Extra Bold" panose="02000000000000000000" pitchFamily="2" charset="0"/>
              <a:ea typeface="Rockwell Nova Extra Bold" panose="02000000000000000000" pitchFamily="2" charset="0"/>
            </a:endParaRPr>
          </a:p>
          <a:p>
            <a:pPr marL="0" indent="0">
              <a:buNone/>
            </a:pPr>
            <a:r>
              <a:rPr lang="en-US" dirty="0">
                <a:latin typeface="Rockwell Nova Extra Bold" panose="02000000000000000000" pitchFamily="2" charset="0"/>
                <a:ea typeface="Rockwell Nova Extra Bold" panose="02000000000000000000" pitchFamily="2" charset="0"/>
              </a:rPr>
              <a:t>11.Model Governance and Compliance</a:t>
            </a:r>
            <a:endParaRPr lang="en-IN" dirty="0">
              <a:latin typeface="Rockwell Nova Extra Bold" panose="02000000000000000000" pitchFamily="2" charset="0"/>
              <a:ea typeface="Rockwell Nova Extra Bold" panose="02000000000000000000" pitchFamily="2" charset="0"/>
            </a:endParaRPr>
          </a:p>
          <a:p>
            <a:pPr marL="0" indent="0">
              <a:buNone/>
            </a:pPr>
            <a:r>
              <a:rPr lang="en-US" dirty="0">
                <a:latin typeface="Rockwell Nova Extra Bold" panose="02000000000000000000" pitchFamily="2" charset="0"/>
                <a:ea typeface="Rockwell Nova Extra Bold" panose="02000000000000000000" pitchFamily="2" charset="0"/>
              </a:rPr>
              <a:t>12.Project Conclusion</a:t>
            </a:r>
          </a:p>
        </p:txBody>
      </p:sp>
    </p:spTree>
    <p:extLst>
      <p:ext uri="{BB962C8B-B14F-4D97-AF65-F5344CB8AC3E}">
        <p14:creationId xmlns:p14="http://schemas.microsoft.com/office/powerpoint/2010/main" val="30528568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E939C-8196-7995-9119-B1F0F56660A4}"/>
              </a:ext>
            </a:extLst>
          </p:cNvPr>
          <p:cNvSpPr>
            <a:spLocks noGrp="1"/>
          </p:cNvSpPr>
          <p:nvPr>
            <p:ph type="title"/>
          </p:nvPr>
        </p:nvSpPr>
        <p:spPr>
          <a:xfrm>
            <a:off x="1371600" y="800100"/>
            <a:ext cx="9601200" cy="1485900"/>
          </a:xfrm>
        </p:spPr>
        <p:txBody>
          <a:bodyPr/>
          <a:lstStyle/>
          <a:p>
            <a:endParaRPr lang="en-US" dirty="0"/>
          </a:p>
        </p:txBody>
      </p:sp>
      <p:sp>
        <p:nvSpPr>
          <p:cNvPr id="3" name="Content Placeholder 2">
            <a:extLst>
              <a:ext uri="{FF2B5EF4-FFF2-40B4-BE49-F238E27FC236}">
                <a16:creationId xmlns:a16="http://schemas.microsoft.com/office/drawing/2014/main" id="{0F69A2AC-5D3A-CA52-D538-A050AF93613B}"/>
              </a:ext>
            </a:extLst>
          </p:cNvPr>
          <p:cNvSpPr>
            <a:spLocks noGrp="1"/>
          </p:cNvSpPr>
          <p:nvPr>
            <p:ph idx="1"/>
          </p:nvPr>
        </p:nvSpPr>
        <p:spPr/>
        <p:txBody>
          <a:bodyPr/>
          <a:lstStyle/>
          <a:p>
            <a:endParaRPr lang="en-US" dirty="0"/>
          </a:p>
        </p:txBody>
      </p:sp>
      <p:pic>
        <p:nvPicPr>
          <p:cNvPr id="11" name="Picture 10">
            <a:extLst>
              <a:ext uri="{FF2B5EF4-FFF2-40B4-BE49-F238E27FC236}">
                <a16:creationId xmlns:a16="http://schemas.microsoft.com/office/drawing/2014/main" id="{033848DF-E1F8-EAF3-82B2-7E0578F792DA}"/>
              </a:ext>
            </a:extLst>
          </p:cNvPr>
          <p:cNvPicPr>
            <a:picLocks noChangeAspect="1"/>
          </p:cNvPicPr>
          <p:nvPr/>
        </p:nvPicPr>
        <p:blipFill>
          <a:blip r:embed="rId2"/>
          <a:stretch>
            <a:fillRect/>
          </a:stretch>
        </p:blipFill>
        <p:spPr>
          <a:xfrm>
            <a:off x="1371600" y="800100"/>
            <a:ext cx="9601200" cy="5067300"/>
          </a:xfrm>
          <a:prstGeom prst="rect">
            <a:avLst/>
          </a:prstGeom>
        </p:spPr>
      </p:pic>
    </p:spTree>
    <p:extLst>
      <p:ext uri="{BB962C8B-B14F-4D97-AF65-F5344CB8AC3E}">
        <p14:creationId xmlns:p14="http://schemas.microsoft.com/office/powerpoint/2010/main" val="15840472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B29E8-87A2-5627-940C-9A67781C2AC3}"/>
              </a:ext>
            </a:extLst>
          </p:cNvPr>
          <p:cNvSpPr>
            <a:spLocks noGrp="1"/>
          </p:cNvSpPr>
          <p:nvPr>
            <p:ph type="title"/>
          </p:nvPr>
        </p:nvSpPr>
        <p:spPr>
          <a:xfrm>
            <a:off x="1862732" y="2291358"/>
            <a:ext cx="9601200" cy="1485900"/>
          </a:xfrm>
        </p:spPr>
        <p:txBody>
          <a:bodyPr>
            <a:normAutofit fontScale="90000"/>
          </a:bodyPr>
          <a:lstStyle/>
          <a:p>
            <a:r>
              <a:rPr lang="en-IN" sz="5400" b="1" dirty="0">
                <a:solidFill>
                  <a:schemeClr val="tx1"/>
                </a:solidFill>
              </a:rPr>
              <a:t>United Institute of Technology</a:t>
            </a:r>
            <a:br>
              <a:rPr lang="en-IN" sz="5400" b="1" dirty="0">
                <a:solidFill>
                  <a:schemeClr val="tx1"/>
                </a:solidFill>
              </a:rPr>
            </a:br>
            <a:r>
              <a:rPr lang="en-IN" sz="5400" b="1" dirty="0">
                <a:solidFill>
                  <a:schemeClr val="tx1"/>
                </a:solidFill>
              </a:rPr>
              <a:t>                       (7145) </a:t>
            </a:r>
            <a:endParaRPr lang="en-US" sz="5400" b="1" dirty="0">
              <a:solidFill>
                <a:schemeClr val="tx1"/>
              </a:solidFill>
            </a:endParaRPr>
          </a:p>
        </p:txBody>
      </p:sp>
    </p:spTree>
    <p:extLst>
      <p:ext uri="{BB962C8B-B14F-4D97-AF65-F5344CB8AC3E}">
        <p14:creationId xmlns:p14="http://schemas.microsoft.com/office/powerpoint/2010/main" val="7653884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E2221C-1BBC-0D61-D134-6A2F83F58DA3}"/>
              </a:ext>
            </a:extLst>
          </p:cNvPr>
          <p:cNvSpPr>
            <a:spLocks noGrp="1"/>
          </p:cNvSpPr>
          <p:nvPr>
            <p:ph type="title"/>
          </p:nvPr>
        </p:nvSpPr>
        <p:spPr>
          <a:xfrm>
            <a:off x="1371600" y="800100"/>
            <a:ext cx="9601200" cy="1485900"/>
          </a:xfrm>
        </p:spPr>
        <p:txBody>
          <a:bodyPr>
            <a:normAutofit/>
          </a:bodyPr>
          <a:lstStyle/>
          <a:p>
            <a:r>
              <a:rPr lang="en-IN" sz="5400" b="1" dirty="0">
                <a:latin typeface="Rockwell Nova Extra Bold" panose="02000000000000000000" pitchFamily="2" charset="0"/>
                <a:ea typeface="Rockwell Nova Extra Bold" panose="02000000000000000000" pitchFamily="2" charset="0"/>
              </a:rPr>
              <a:t>Team Members:</a:t>
            </a:r>
            <a:endParaRPr lang="en-US" sz="5400" b="1" dirty="0">
              <a:latin typeface="Rockwell Nova Extra Bold" panose="02000000000000000000" pitchFamily="2" charset="0"/>
              <a:ea typeface="Rockwell Nova Extra Bold" panose="02000000000000000000" pitchFamily="2" charset="0"/>
            </a:endParaRPr>
          </a:p>
        </p:txBody>
      </p:sp>
      <p:sp>
        <p:nvSpPr>
          <p:cNvPr id="3" name="Content Placeholder 2">
            <a:extLst>
              <a:ext uri="{FF2B5EF4-FFF2-40B4-BE49-F238E27FC236}">
                <a16:creationId xmlns:a16="http://schemas.microsoft.com/office/drawing/2014/main" id="{C5CE7548-3352-8988-3B44-11F3FC8DA4E3}"/>
              </a:ext>
            </a:extLst>
          </p:cNvPr>
          <p:cNvSpPr>
            <a:spLocks noGrp="1"/>
          </p:cNvSpPr>
          <p:nvPr>
            <p:ph idx="1"/>
          </p:nvPr>
        </p:nvSpPr>
        <p:spPr>
          <a:xfrm>
            <a:off x="4572000" y="1945779"/>
            <a:ext cx="5293519" cy="3879949"/>
          </a:xfrm>
        </p:spPr>
        <p:txBody>
          <a:bodyPr>
            <a:normAutofit lnSpcReduction="10000"/>
          </a:bodyPr>
          <a:lstStyle/>
          <a:p>
            <a:pPr marL="0" indent="0">
              <a:buNone/>
            </a:pPr>
            <a:r>
              <a:rPr lang="en-IN" sz="3600" b="1" dirty="0">
                <a:latin typeface="Rockwell Nova Extra Bold" panose="02000000000000000000" pitchFamily="2" charset="0"/>
                <a:ea typeface="Rockwell Nova Extra Bold" panose="02000000000000000000" pitchFamily="2" charset="0"/>
              </a:rPr>
              <a:t>1.Anseera J</a:t>
            </a:r>
          </a:p>
          <a:p>
            <a:pPr marL="0" indent="0">
              <a:buNone/>
            </a:pPr>
            <a:r>
              <a:rPr lang="en-IN" sz="3600" b="1" dirty="0">
                <a:latin typeface="Rockwell Nova Extra Bold" panose="02000000000000000000" pitchFamily="2" charset="0"/>
                <a:ea typeface="Rockwell Nova Extra Bold" panose="02000000000000000000" pitchFamily="2" charset="0"/>
              </a:rPr>
              <a:t>2.Abinaya K</a:t>
            </a:r>
          </a:p>
          <a:p>
            <a:pPr marL="0" indent="0">
              <a:buNone/>
            </a:pPr>
            <a:r>
              <a:rPr lang="en-IN" sz="3600" b="1" dirty="0">
                <a:latin typeface="Rockwell Nova Extra Bold" panose="02000000000000000000" pitchFamily="2" charset="0"/>
                <a:ea typeface="Rockwell Nova Extra Bold" panose="02000000000000000000" pitchFamily="2" charset="0"/>
              </a:rPr>
              <a:t>3.Sangavi B</a:t>
            </a:r>
          </a:p>
          <a:p>
            <a:pPr marL="0" indent="0">
              <a:buNone/>
            </a:pPr>
            <a:r>
              <a:rPr lang="en-IN" sz="3600" b="1" dirty="0">
                <a:latin typeface="Rockwell Nova Extra Bold" panose="02000000000000000000" pitchFamily="2" charset="0"/>
                <a:ea typeface="Rockwell Nova Extra Bold" panose="02000000000000000000" pitchFamily="2" charset="0"/>
              </a:rPr>
              <a:t>4.Soumeshver M</a:t>
            </a:r>
          </a:p>
          <a:p>
            <a:pPr marL="0" indent="0">
              <a:buNone/>
            </a:pPr>
            <a:r>
              <a:rPr lang="en-IN" sz="3600" b="1" dirty="0">
                <a:latin typeface="Rockwell Nova Extra Bold" panose="02000000000000000000" pitchFamily="2" charset="0"/>
                <a:ea typeface="Rockwell Nova Extra Bold" panose="02000000000000000000" pitchFamily="2" charset="0"/>
              </a:rPr>
              <a:t>5.Mageshwaran M</a:t>
            </a:r>
          </a:p>
          <a:p>
            <a:pPr marL="0" indent="0">
              <a:buNone/>
            </a:pPr>
            <a:r>
              <a:rPr lang="en-IN" sz="3600" b="1" dirty="0">
                <a:latin typeface="Rockwell Nova Extra Bold" panose="02000000000000000000" pitchFamily="2" charset="0"/>
                <a:ea typeface="Rockwell Nova Extra Bold" panose="02000000000000000000" pitchFamily="2" charset="0"/>
              </a:rPr>
              <a:t>6.RanjithKumar M.M</a:t>
            </a:r>
          </a:p>
          <a:p>
            <a:endParaRPr lang="en-IN" dirty="0"/>
          </a:p>
          <a:p>
            <a:endParaRPr lang="en-IN" dirty="0"/>
          </a:p>
          <a:p>
            <a:endParaRPr lang="en-IN" dirty="0"/>
          </a:p>
          <a:p>
            <a:endParaRPr lang="en-IN" dirty="0"/>
          </a:p>
          <a:p>
            <a:endParaRPr lang="en-IN" dirty="0"/>
          </a:p>
          <a:p>
            <a:endParaRPr lang="en-US" dirty="0"/>
          </a:p>
        </p:txBody>
      </p:sp>
    </p:spTree>
    <p:extLst>
      <p:ext uri="{BB962C8B-B14F-4D97-AF65-F5344CB8AC3E}">
        <p14:creationId xmlns:p14="http://schemas.microsoft.com/office/powerpoint/2010/main" val="9518553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1CD1F-C9E7-AD37-4CC6-6526726C5ADD}"/>
              </a:ext>
            </a:extLst>
          </p:cNvPr>
          <p:cNvSpPr>
            <a:spLocks noGrp="1"/>
          </p:cNvSpPr>
          <p:nvPr>
            <p:ph type="title"/>
          </p:nvPr>
        </p:nvSpPr>
        <p:spPr>
          <a:xfrm>
            <a:off x="1295400" y="1485900"/>
            <a:ext cx="9601200" cy="1485900"/>
          </a:xfrm>
        </p:spPr>
        <p:txBody>
          <a:bodyPr>
            <a:normAutofit/>
          </a:bodyPr>
          <a:lstStyle/>
          <a:p>
            <a:r>
              <a:rPr lang="en-IN" sz="5400" dirty="0">
                <a:latin typeface="Rockwell Nova Extra Bold" panose="02000000000000000000" pitchFamily="2" charset="0"/>
                <a:ea typeface="Rockwell Nova Extra Bold" panose="02000000000000000000" pitchFamily="2" charset="0"/>
              </a:rPr>
              <a:t>Mentor</a:t>
            </a:r>
            <a:endParaRPr lang="en-US" sz="5400" dirty="0">
              <a:latin typeface="Rockwell Nova Extra Bold" panose="02000000000000000000" pitchFamily="2" charset="0"/>
              <a:ea typeface="Rockwell Nova Extra Bold" panose="02000000000000000000" pitchFamily="2" charset="0"/>
            </a:endParaRPr>
          </a:p>
        </p:txBody>
      </p:sp>
      <p:sp>
        <p:nvSpPr>
          <p:cNvPr id="3" name="Content Placeholder 2">
            <a:extLst>
              <a:ext uri="{FF2B5EF4-FFF2-40B4-BE49-F238E27FC236}">
                <a16:creationId xmlns:a16="http://schemas.microsoft.com/office/drawing/2014/main" id="{5A12D8E3-00A3-62E4-C966-318248AD1728}"/>
              </a:ext>
            </a:extLst>
          </p:cNvPr>
          <p:cNvSpPr>
            <a:spLocks noGrp="1"/>
          </p:cNvSpPr>
          <p:nvPr>
            <p:ph idx="1"/>
          </p:nvPr>
        </p:nvSpPr>
        <p:spPr>
          <a:xfrm>
            <a:off x="2031361" y="3257549"/>
            <a:ext cx="9601200" cy="1485900"/>
          </a:xfrm>
        </p:spPr>
        <p:txBody>
          <a:bodyPr>
            <a:normAutofit/>
          </a:bodyPr>
          <a:lstStyle/>
          <a:p>
            <a:r>
              <a:rPr lang="en-IN" sz="4400" b="1" dirty="0" err="1">
                <a:latin typeface="Rockwell Nova Extra Bold" panose="02000000000000000000" pitchFamily="2" charset="0"/>
                <a:ea typeface="Rockwell Nova Extra Bold" panose="02000000000000000000" pitchFamily="2" charset="0"/>
              </a:rPr>
              <a:t>Nishanthini</a:t>
            </a:r>
            <a:r>
              <a:rPr lang="en-IN" sz="4400" b="1" dirty="0">
                <a:latin typeface="Rockwell Nova Extra Bold" panose="02000000000000000000" pitchFamily="2" charset="0"/>
                <a:ea typeface="Rockwell Nova Extra Bold" panose="02000000000000000000" pitchFamily="2" charset="0"/>
              </a:rPr>
              <a:t> (</a:t>
            </a:r>
            <a:r>
              <a:rPr lang="en-IN" sz="4400" b="1" dirty="0">
                <a:latin typeface="Rockwell Nova Extra Bold" panose="02000000000000000000" pitchFamily="2" charset="0"/>
                <a:ea typeface="Rockwell Nova Extra Bold" panose="02000000000000000000" pitchFamily="2" charset="0"/>
                <a:hlinkClick r:id="rId2"/>
              </a:rPr>
              <a:t>nishanthi@uit.ac.in</a:t>
            </a:r>
            <a:r>
              <a:rPr lang="en-IN" sz="4400" b="1" dirty="0">
                <a:latin typeface="Rockwell Nova Extra Bold" panose="02000000000000000000" pitchFamily="2" charset="0"/>
                <a:ea typeface="Rockwell Nova Extra Bold" panose="02000000000000000000" pitchFamily="2" charset="0"/>
              </a:rPr>
              <a:t>) </a:t>
            </a:r>
            <a:endParaRPr lang="en-US" sz="4400" b="1" dirty="0">
              <a:latin typeface="Rockwell Nova Extra Bold" panose="02000000000000000000" pitchFamily="2" charset="0"/>
              <a:ea typeface="Rockwell Nova Extra Bold" panose="02000000000000000000" pitchFamily="2" charset="0"/>
            </a:endParaRPr>
          </a:p>
        </p:txBody>
      </p:sp>
    </p:spTree>
    <p:extLst>
      <p:ext uri="{BB962C8B-B14F-4D97-AF65-F5344CB8AC3E}">
        <p14:creationId xmlns:p14="http://schemas.microsoft.com/office/powerpoint/2010/main" val="39459405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D8D2E4-4509-0CC4-EB72-19EF97BB9691}"/>
              </a:ext>
            </a:extLst>
          </p:cNvPr>
          <p:cNvSpPr>
            <a:spLocks noGrp="1"/>
          </p:cNvSpPr>
          <p:nvPr>
            <p:ph type="title"/>
          </p:nvPr>
        </p:nvSpPr>
        <p:spPr>
          <a:xfrm>
            <a:off x="1152525" y="1653778"/>
            <a:ext cx="9601200" cy="1485900"/>
          </a:xfrm>
        </p:spPr>
        <p:txBody>
          <a:bodyPr>
            <a:normAutofit/>
          </a:bodyPr>
          <a:lstStyle/>
          <a:p>
            <a:r>
              <a:rPr lang="en-IN" sz="5400" b="1" dirty="0">
                <a:latin typeface="Rockwell Nova Extra Bold" panose="02000000000000000000" pitchFamily="2" charset="0"/>
                <a:ea typeface="Rockwell Nova Extra Bold" panose="02000000000000000000" pitchFamily="2" charset="0"/>
              </a:rPr>
              <a:t>Domain:</a:t>
            </a:r>
            <a:endParaRPr lang="en-US" sz="5400" b="1" dirty="0">
              <a:latin typeface="Rockwell Nova Extra Bold" panose="02000000000000000000" pitchFamily="2" charset="0"/>
              <a:ea typeface="Rockwell Nova Extra Bold" panose="02000000000000000000" pitchFamily="2" charset="0"/>
            </a:endParaRPr>
          </a:p>
        </p:txBody>
      </p:sp>
      <p:sp>
        <p:nvSpPr>
          <p:cNvPr id="3" name="Content Placeholder 2">
            <a:extLst>
              <a:ext uri="{FF2B5EF4-FFF2-40B4-BE49-F238E27FC236}">
                <a16:creationId xmlns:a16="http://schemas.microsoft.com/office/drawing/2014/main" id="{08D394DC-3B2D-9494-341A-11250A468D33}"/>
              </a:ext>
            </a:extLst>
          </p:cNvPr>
          <p:cNvSpPr>
            <a:spLocks noGrp="1"/>
          </p:cNvSpPr>
          <p:nvPr>
            <p:ph idx="1"/>
          </p:nvPr>
        </p:nvSpPr>
        <p:spPr>
          <a:xfrm>
            <a:off x="2112169" y="3429000"/>
            <a:ext cx="10079831" cy="1143000"/>
          </a:xfrm>
        </p:spPr>
        <p:txBody>
          <a:bodyPr>
            <a:normAutofit/>
          </a:bodyPr>
          <a:lstStyle/>
          <a:p>
            <a:r>
              <a:rPr lang="en-IN" sz="4400" b="1" dirty="0"/>
              <a:t>Cloud Application Development (CAD) </a:t>
            </a:r>
            <a:endParaRPr lang="en-US" sz="4400" b="1" dirty="0"/>
          </a:p>
        </p:txBody>
      </p:sp>
    </p:spTree>
    <p:extLst>
      <p:ext uri="{BB962C8B-B14F-4D97-AF65-F5344CB8AC3E}">
        <p14:creationId xmlns:p14="http://schemas.microsoft.com/office/powerpoint/2010/main" val="3935278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CFB69-794E-1FE1-5990-D33077BAB1E2}"/>
              </a:ext>
            </a:extLst>
          </p:cNvPr>
          <p:cNvSpPr>
            <a:spLocks noGrp="1"/>
          </p:cNvSpPr>
          <p:nvPr>
            <p:ph type="title"/>
          </p:nvPr>
        </p:nvSpPr>
        <p:spPr>
          <a:xfrm>
            <a:off x="1295400" y="901303"/>
            <a:ext cx="9601200" cy="1100137"/>
          </a:xfrm>
        </p:spPr>
        <p:txBody>
          <a:bodyPr>
            <a:normAutofit/>
          </a:bodyPr>
          <a:lstStyle/>
          <a:p>
            <a:r>
              <a:rPr lang="en-IN" sz="5400" dirty="0">
                <a:latin typeface="Rockwell Nova Extra Bold" panose="02000000000000000000" pitchFamily="2" charset="0"/>
                <a:ea typeface="Rockwell Nova Extra Bold" panose="02000000000000000000" pitchFamily="2" charset="0"/>
              </a:rPr>
              <a:t>Problem Statement:</a:t>
            </a:r>
            <a:endParaRPr lang="en-US" sz="5400" dirty="0">
              <a:latin typeface="Rockwell Nova Extra Bold" panose="02000000000000000000" pitchFamily="2" charset="0"/>
              <a:ea typeface="Rockwell Nova Extra Bold" panose="02000000000000000000" pitchFamily="2" charset="0"/>
            </a:endParaRPr>
          </a:p>
        </p:txBody>
      </p:sp>
      <p:sp>
        <p:nvSpPr>
          <p:cNvPr id="3" name="Content Placeholder 2">
            <a:extLst>
              <a:ext uri="{FF2B5EF4-FFF2-40B4-BE49-F238E27FC236}">
                <a16:creationId xmlns:a16="http://schemas.microsoft.com/office/drawing/2014/main" id="{D4D5D24E-A2C5-1CD4-7D66-CEBCAC59C188}"/>
              </a:ext>
            </a:extLst>
          </p:cNvPr>
          <p:cNvSpPr>
            <a:spLocks noGrp="1"/>
          </p:cNvSpPr>
          <p:nvPr>
            <p:ph idx="1"/>
          </p:nvPr>
        </p:nvSpPr>
        <p:spPr>
          <a:xfrm>
            <a:off x="2496740" y="2376486"/>
            <a:ext cx="8399860" cy="3017044"/>
          </a:xfrm>
        </p:spPr>
        <p:txBody>
          <a:bodyPr>
            <a:normAutofit/>
          </a:bodyPr>
          <a:lstStyle/>
          <a:p>
            <a:pPr marL="0" indent="0">
              <a:buNone/>
            </a:pPr>
            <a:r>
              <a:rPr lang="en-IN" sz="2800" dirty="0">
                <a:latin typeface="Rockwell Nova Extra Bold" panose="02000000000000000000" pitchFamily="2" charset="0"/>
                <a:ea typeface="Rockwell Nova Extra Bold" panose="02000000000000000000" pitchFamily="2" charset="0"/>
              </a:rPr>
              <a:t>Become a wizard of predictive with IBM Cloud Watson Studio. Train machine learning models to predict outcomes in real-time. </a:t>
            </a:r>
            <a:r>
              <a:rPr lang="en-IN" sz="2800" dirty="0" err="1">
                <a:latin typeface="Rockwell Nova Extra Bold" panose="02000000000000000000" pitchFamily="2" charset="0"/>
                <a:ea typeface="Rockwell Nova Extra Bold" panose="02000000000000000000" pitchFamily="2" charset="0"/>
              </a:rPr>
              <a:t>Deploye</a:t>
            </a:r>
            <a:r>
              <a:rPr lang="en-IN" sz="2800" dirty="0">
                <a:latin typeface="Rockwell Nova Extra Bold" panose="02000000000000000000" pitchFamily="2" charset="0"/>
                <a:ea typeface="Rockwell Nova Extra Bold" panose="02000000000000000000" pitchFamily="2" charset="0"/>
              </a:rPr>
              <a:t> the models as web services and integrate them into your applications. Unlock the magic of data-driven insights and make informed decisions like never before! </a:t>
            </a:r>
            <a:endParaRPr lang="en-US" sz="2800" dirty="0">
              <a:latin typeface="Rockwell Nova Extra Bold" panose="02000000000000000000" pitchFamily="2" charset="0"/>
              <a:ea typeface="Rockwell Nova Extra Bold" panose="02000000000000000000" pitchFamily="2" charset="0"/>
            </a:endParaRPr>
          </a:p>
        </p:txBody>
      </p:sp>
    </p:spTree>
    <p:extLst>
      <p:ext uri="{BB962C8B-B14F-4D97-AF65-F5344CB8AC3E}">
        <p14:creationId xmlns:p14="http://schemas.microsoft.com/office/powerpoint/2010/main" val="18849234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DD9C9-B00E-B1A6-8F77-EECFA4C85FF5}"/>
              </a:ext>
            </a:extLst>
          </p:cNvPr>
          <p:cNvSpPr>
            <a:spLocks noGrp="1"/>
          </p:cNvSpPr>
          <p:nvPr>
            <p:ph type="title"/>
          </p:nvPr>
        </p:nvSpPr>
        <p:spPr>
          <a:xfrm>
            <a:off x="971551" y="790873"/>
            <a:ext cx="8365331" cy="1491853"/>
          </a:xfrm>
        </p:spPr>
        <p:txBody>
          <a:bodyPr>
            <a:normAutofit/>
          </a:bodyPr>
          <a:lstStyle/>
          <a:p>
            <a:r>
              <a:rPr lang="en-IN" sz="5400" b="1" dirty="0">
                <a:latin typeface="Rockwell Nova Extra Bold" panose="02000000000000000000" pitchFamily="2" charset="0"/>
                <a:ea typeface="Rockwell Nova Extra Bold" panose="02000000000000000000" pitchFamily="2" charset="0"/>
              </a:rPr>
              <a:t>Abstract:</a:t>
            </a:r>
            <a:endParaRPr lang="en-US" sz="5400" b="1" dirty="0">
              <a:latin typeface="Rockwell Nova Extra Bold" panose="02000000000000000000" pitchFamily="2" charset="0"/>
              <a:ea typeface="Rockwell Nova Extra Bold" panose="02000000000000000000" pitchFamily="2" charset="0"/>
            </a:endParaRPr>
          </a:p>
        </p:txBody>
      </p:sp>
      <p:sp>
        <p:nvSpPr>
          <p:cNvPr id="3" name="Content Placeholder 2">
            <a:extLst>
              <a:ext uri="{FF2B5EF4-FFF2-40B4-BE49-F238E27FC236}">
                <a16:creationId xmlns:a16="http://schemas.microsoft.com/office/drawing/2014/main" id="{006D8265-E789-A05D-F2C9-35A6CB16A3DF}"/>
              </a:ext>
            </a:extLst>
          </p:cNvPr>
          <p:cNvSpPr>
            <a:spLocks noGrp="1"/>
          </p:cNvSpPr>
          <p:nvPr>
            <p:ph idx="1"/>
          </p:nvPr>
        </p:nvSpPr>
        <p:spPr>
          <a:xfrm>
            <a:off x="2855118" y="2178844"/>
            <a:ext cx="8439151" cy="3482579"/>
          </a:xfrm>
        </p:spPr>
        <p:txBody>
          <a:bodyPr>
            <a:normAutofit/>
          </a:bodyPr>
          <a:lstStyle/>
          <a:p>
            <a:pPr marL="0" indent="0">
              <a:buNone/>
            </a:pPr>
            <a:r>
              <a:rPr lang="en-IN" dirty="0"/>
              <a:t>
</a:t>
            </a:r>
            <a:endParaRPr lang="en-US" sz="2800" dirty="0">
              <a:latin typeface="Rockwell Nova Extra Bold" panose="02000000000000000000" pitchFamily="2" charset="0"/>
              <a:ea typeface="Rockwell Nova Extra Bold" panose="02000000000000000000" pitchFamily="2" charset="0"/>
            </a:endParaRPr>
          </a:p>
        </p:txBody>
      </p:sp>
      <p:sp>
        <p:nvSpPr>
          <p:cNvPr id="5" name="TextBox 4">
            <a:extLst>
              <a:ext uri="{FF2B5EF4-FFF2-40B4-BE49-F238E27FC236}">
                <a16:creationId xmlns:a16="http://schemas.microsoft.com/office/drawing/2014/main" id="{AB6099CA-638B-0C66-2203-32BB1F07D232}"/>
              </a:ext>
            </a:extLst>
          </p:cNvPr>
          <p:cNvSpPr txBox="1"/>
          <p:nvPr/>
        </p:nvSpPr>
        <p:spPr>
          <a:xfrm>
            <a:off x="2002630" y="2212927"/>
            <a:ext cx="10144125" cy="3539430"/>
          </a:xfrm>
          <a:prstGeom prst="rect">
            <a:avLst/>
          </a:prstGeom>
          <a:noFill/>
        </p:spPr>
        <p:txBody>
          <a:bodyPr wrap="square">
            <a:spAutoFit/>
          </a:bodyPr>
          <a:lstStyle/>
          <a:p>
            <a:r>
              <a:rPr lang="en-IN" sz="2800" dirty="0">
                <a:latin typeface="Rockwell Nova Extra Bold" panose="02000000000000000000" pitchFamily="2" charset="0"/>
                <a:ea typeface="Rockwell Nova Extra Bold" panose="02000000000000000000" pitchFamily="2" charset="0"/>
              </a:rPr>
              <a:t>“</a:t>
            </a:r>
            <a:r>
              <a:rPr lang="en-US" sz="2800" dirty="0">
                <a:latin typeface="Rockwell Nova Extra Bold" panose="02000000000000000000" pitchFamily="2" charset="0"/>
                <a:ea typeface="Rockwell Nova Extra Bold" panose="02000000000000000000" pitchFamily="2" charset="0"/>
              </a:rPr>
              <a:t>Explore the power of machine learning with IBM Cloud Watson Studio. This project delves into the end-to-end process of model development, from data preparation to deployment, showcasing the efficiency and collaborative features of IBM Cloud Watson Studio. Discover how to harness the platform's tools and capabilities to create, train, evaluate, and deploy machine learning models, enabling data-driven decision-making for organizations of all sizes."</a:t>
            </a:r>
          </a:p>
        </p:txBody>
      </p:sp>
    </p:spTree>
    <p:extLst>
      <p:ext uri="{BB962C8B-B14F-4D97-AF65-F5344CB8AC3E}">
        <p14:creationId xmlns:p14="http://schemas.microsoft.com/office/powerpoint/2010/main" val="18727530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032671-0BCE-FFB4-97D8-48DE52CA18C1}"/>
              </a:ext>
            </a:extLst>
          </p:cNvPr>
          <p:cNvSpPr>
            <a:spLocks noGrp="1"/>
          </p:cNvSpPr>
          <p:nvPr>
            <p:ph type="title"/>
          </p:nvPr>
        </p:nvSpPr>
        <p:spPr>
          <a:xfrm>
            <a:off x="1295400" y="482202"/>
            <a:ext cx="9601200" cy="1485900"/>
          </a:xfrm>
        </p:spPr>
        <p:txBody>
          <a:bodyPr>
            <a:normAutofit/>
          </a:bodyPr>
          <a:lstStyle/>
          <a:p>
            <a:r>
              <a:rPr lang="en-IN" sz="5400" dirty="0">
                <a:latin typeface="Rockwell Nova Extra Bold" panose="02000000000000000000" pitchFamily="2" charset="0"/>
                <a:ea typeface="Rockwell Nova Extra Bold" panose="02000000000000000000" pitchFamily="2" charset="0"/>
              </a:rPr>
              <a:t>Modules:</a:t>
            </a:r>
            <a:endParaRPr lang="en-US" sz="5400" dirty="0">
              <a:latin typeface="Rockwell Nova Extra Bold" panose="02000000000000000000" pitchFamily="2" charset="0"/>
              <a:ea typeface="Rockwell Nova Extra Bold" panose="02000000000000000000" pitchFamily="2" charset="0"/>
            </a:endParaRPr>
          </a:p>
        </p:txBody>
      </p:sp>
      <p:sp>
        <p:nvSpPr>
          <p:cNvPr id="3" name="Content Placeholder 2">
            <a:extLst>
              <a:ext uri="{FF2B5EF4-FFF2-40B4-BE49-F238E27FC236}">
                <a16:creationId xmlns:a16="http://schemas.microsoft.com/office/drawing/2014/main" id="{85932BE3-0C16-11CF-5FB4-47F800DF3660}"/>
              </a:ext>
            </a:extLst>
          </p:cNvPr>
          <p:cNvSpPr>
            <a:spLocks noGrp="1"/>
          </p:cNvSpPr>
          <p:nvPr>
            <p:ph idx="1"/>
          </p:nvPr>
        </p:nvSpPr>
        <p:spPr>
          <a:xfrm>
            <a:off x="2714029" y="1535907"/>
            <a:ext cx="9267230" cy="4679155"/>
          </a:xfrm>
        </p:spPr>
        <p:txBody>
          <a:bodyPr>
            <a:noAutofit/>
          </a:bodyPr>
          <a:lstStyle/>
          <a:p>
            <a:pPr marL="0" indent="0">
              <a:buNone/>
            </a:pPr>
            <a:r>
              <a:rPr lang="en-US" sz="2400" dirty="0">
                <a:latin typeface="Rockwell Nova Extra Bold" panose="02000000000000000000" pitchFamily="2" charset="0"/>
                <a:ea typeface="Rockwell Nova Extra Bold" panose="02000000000000000000" pitchFamily="2" charset="0"/>
              </a:rPr>
              <a:t>1.Data Storage and Integration</a:t>
            </a:r>
            <a:endParaRPr lang="en-IN" sz="2400" dirty="0">
              <a:latin typeface="Rockwell Nova Extra Bold" panose="02000000000000000000" pitchFamily="2" charset="0"/>
              <a:ea typeface="Rockwell Nova Extra Bold" panose="02000000000000000000" pitchFamily="2" charset="0"/>
            </a:endParaRPr>
          </a:p>
          <a:p>
            <a:pPr marL="0" indent="0">
              <a:buNone/>
            </a:pPr>
            <a:r>
              <a:rPr lang="en-US" sz="2400" dirty="0">
                <a:latin typeface="Rockwell Nova Extra Bold" panose="02000000000000000000" pitchFamily="2" charset="0"/>
                <a:ea typeface="Rockwell Nova Extra Bold" panose="02000000000000000000" pitchFamily="2" charset="0"/>
              </a:rPr>
              <a:t>2.Data Exploration and Visualization</a:t>
            </a:r>
            <a:endParaRPr lang="en-IN" sz="2400" dirty="0">
              <a:latin typeface="Rockwell Nova Extra Bold" panose="02000000000000000000" pitchFamily="2" charset="0"/>
              <a:ea typeface="Rockwell Nova Extra Bold" panose="02000000000000000000" pitchFamily="2" charset="0"/>
            </a:endParaRPr>
          </a:p>
          <a:p>
            <a:pPr marL="0" indent="0">
              <a:buNone/>
            </a:pPr>
            <a:r>
              <a:rPr lang="en-US" sz="2400" dirty="0">
                <a:latin typeface="Rockwell Nova Extra Bold" panose="02000000000000000000" pitchFamily="2" charset="0"/>
                <a:ea typeface="Rockwell Nova Extra Bold" panose="02000000000000000000" pitchFamily="2" charset="0"/>
              </a:rPr>
              <a:t>3.Model Development</a:t>
            </a:r>
            <a:endParaRPr lang="en-IN" sz="2400" dirty="0">
              <a:latin typeface="Rockwell Nova Extra Bold" panose="02000000000000000000" pitchFamily="2" charset="0"/>
              <a:ea typeface="Rockwell Nova Extra Bold" panose="02000000000000000000" pitchFamily="2" charset="0"/>
            </a:endParaRPr>
          </a:p>
          <a:p>
            <a:pPr marL="0" indent="0">
              <a:buNone/>
            </a:pPr>
            <a:r>
              <a:rPr lang="en-US" sz="2400" dirty="0">
                <a:latin typeface="Rockwell Nova Extra Bold" panose="02000000000000000000" pitchFamily="2" charset="0"/>
                <a:ea typeface="Rockwell Nova Extra Bold" panose="02000000000000000000" pitchFamily="2" charset="0"/>
              </a:rPr>
              <a:t>4.Model Evaluation and </a:t>
            </a:r>
            <a:r>
              <a:rPr lang="en-US" sz="2400" dirty="0" err="1">
                <a:latin typeface="Rockwell Nova Extra Bold" panose="02000000000000000000" pitchFamily="2" charset="0"/>
                <a:ea typeface="Rockwell Nova Extra Bold" panose="02000000000000000000" pitchFamily="2" charset="0"/>
              </a:rPr>
              <a:t>Hyperparameter</a:t>
            </a:r>
            <a:r>
              <a:rPr lang="en-US" sz="2400" dirty="0">
                <a:latin typeface="Rockwell Nova Extra Bold" panose="02000000000000000000" pitchFamily="2" charset="0"/>
                <a:ea typeface="Rockwell Nova Extra Bold" panose="02000000000000000000" pitchFamily="2" charset="0"/>
              </a:rPr>
              <a:t> Tuning</a:t>
            </a:r>
            <a:endParaRPr lang="en-IN" sz="2400" dirty="0">
              <a:latin typeface="Rockwell Nova Extra Bold" panose="02000000000000000000" pitchFamily="2" charset="0"/>
              <a:ea typeface="Rockwell Nova Extra Bold" panose="02000000000000000000" pitchFamily="2" charset="0"/>
            </a:endParaRPr>
          </a:p>
          <a:p>
            <a:pPr marL="0" indent="0">
              <a:buNone/>
            </a:pPr>
            <a:r>
              <a:rPr lang="en-US" sz="2400" dirty="0">
                <a:latin typeface="Rockwell Nova Extra Bold" panose="02000000000000000000" pitchFamily="2" charset="0"/>
                <a:ea typeface="Rockwell Nova Extra Bold" panose="02000000000000000000" pitchFamily="2" charset="0"/>
              </a:rPr>
              <a:t>5.Collaboration and Sharing</a:t>
            </a:r>
            <a:endParaRPr lang="en-IN" sz="2400" dirty="0">
              <a:latin typeface="Rockwell Nova Extra Bold" panose="02000000000000000000" pitchFamily="2" charset="0"/>
              <a:ea typeface="Rockwell Nova Extra Bold" panose="02000000000000000000" pitchFamily="2" charset="0"/>
            </a:endParaRPr>
          </a:p>
          <a:p>
            <a:pPr marL="0" indent="0">
              <a:buNone/>
            </a:pPr>
            <a:r>
              <a:rPr lang="en-US" sz="2400" dirty="0">
                <a:latin typeface="Rockwell Nova Extra Bold" panose="02000000000000000000" pitchFamily="2" charset="0"/>
                <a:ea typeface="Rockwell Nova Extra Bold" panose="02000000000000000000" pitchFamily="2" charset="0"/>
              </a:rPr>
              <a:t>6.Model Deployment</a:t>
            </a:r>
            <a:endParaRPr lang="en-IN" sz="2400" dirty="0">
              <a:latin typeface="Rockwell Nova Extra Bold" panose="02000000000000000000" pitchFamily="2" charset="0"/>
              <a:ea typeface="Rockwell Nova Extra Bold" panose="02000000000000000000" pitchFamily="2" charset="0"/>
            </a:endParaRPr>
          </a:p>
          <a:p>
            <a:pPr marL="0" indent="0">
              <a:buNone/>
            </a:pPr>
            <a:r>
              <a:rPr lang="en-US" sz="2400" dirty="0">
                <a:latin typeface="Rockwell Nova Extra Bold" panose="02000000000000000000" pitchFamily="2" charset="0"/>
                <a:ea typeface="Rockwell Nova Extra Bold" panose="02000000000000000000" pitchFamily="2" charset="0"/>
              </a:rPr>
              <a:t>7.Monitoring and </a:t>
            </a:r>
            <a:r>
              <a:rPr lang="en-US" sz="2400" dirty="0" err="1">
                <a:latin typeface="Rockwell Nova Extra Bold" panose="02000000000000000000" pitchFamily="2" charset="0"/>
                <a:ea typeface="Rockwell Nova Extra Bold" panose="02000000000000000000" pitchFamily="2" charset="0"/>
              </a:rPr>
              <a:t>ManIntegration</a:t>
            </a:r>
            <a:r>
              <a:rPr lang="en-US" sz="2400" dirty="0">
                <a:latin typeface="Rockwell Nova Extra Bold" panose="02000000000000000000" pitchFamily="2" charset="0"/>
                <a:ea typeface="Rockwell Nova Extra Bold" panose="02000000000000000000" pitchFamily="2" charset="0"/>
              </a:rPr>
              <a:t> </a:t>
            </a:r>
            <a:endParaRPr lang="en-IN" sz="2400" dirty="0">
              <a:latin typeface="Rockwell Nova Extra Bold" panose="02000000000000000000" pitchFamily="2" charset="0"/>
              <a:ea typeface="Rockwell Nova Extra Bold" panose="02000000000000000000" pitchFamily="2" charset="0"/>
            </a:endParaRPr>
          </a:p>
          <a:p>
            <a:pPr marL="0" indent="0">
              <a:buNone/>
            </a:pPr>
            <a:r>
              <a:rPr lang="en-US" sz="2400" dirty="0">
                <a:latin typeface="Rockwell Nova Extra Bold" panose="02000000000000000000" pitchFamily="2" charset="0"/>
                <a:ea typeface="Rockwell Nova Extra Bold" panose="02000000000000000000" pitchFamily="2" charset="0"/>
              </a:rPr>
              <a:t>8.Automation</a:t>
            </a:r>
            <a:r>
              <a:rPr lang="en-IN" sz="2400" dirty="0">
                <a:latin typeface="Rockwell Nova Extra Bold" panose="02000000000000000000" pitchFamily="2" charset="0"/>
                <a:ea typeface="Rockwell Nova Extra Bold" panose="02000000000000000000" pitchFamily="2" charset="0"/>
              </a:rPr>
              <a:t> Man</a:t>
            </a:r>
            <a:r>
              <a:rPr lang="en-US" sz="2400" dirty="0" err="1">
                <a:latin typeface="Rockwell Nova Extra Bold" panose="02000000000000000000" pitchFamily="2" charset="0"/>
                <a:ea typeface="Rockwell Nova Extra Bold" panose="02000000000000000000" pitchFamily="2" charset="0"/>
              </a:rPr>
              <a:t>agement</a:t>
            </a:r>
            <a:endParaRPr lang="en-IN" sz="2400" dirty="0">
              <a:latin typeface="Rockwell Nova Extra Bold" panose="02000000000000000000" pitchFamily="2" charset="0"/>
              <a:ea typeface="Rockwell Nova Extra Bold" panose="02000000000000000000" pitchFamily="2" charset="0"/>
            </a:endParaRPr>
          </a:p>
          <a:p>
            <a:pPr marL="0" indent="0">
              <a:buNone/>
            </a:pPr>
            <a:r>
              <a:rPr lang="en-US" sz="2400" dirty="0">
                <a:latin typeface="Rockwell Nova Extra Bold" panose="02000000000000000000" pitchFamily="2" charset="0"/>
                <a:ea typeface="Rockwell Nova Extra Bold" panose="02000000000000000000" pitchFamily="2" charset="0"/>
              </a:rPr>
              <a:t>9.Model Governance and Compliance</a:t>
            </a:r>
            <a:endParaRPr lang="en-IN" sz="2400" dirty="0">
              <a:latin typeface="Rockwell Nova Extra Bold" panose="02000000000000000000" pitchFamily="2" charset="0"/>
              <a:ea typeface="Rockwell Nova Extra Bold" panose="02000000000000000000" pitchFamily="2" charset="0"/>
            </a:endParaRPr>
          </a:p>
          <a:p>
            <a:pPr marL="0" indent="0">
              <a:buNone/>
            </a:pPr>
            <a:r>
              <a:rPr lang="en-US" sz="2400" dirty="0">
                <a:latin typeface="Rockwell Nova Extra Bold" panose="02000000000000000000" pitchFamily="2" charset="0"/>
                <a:ea typeface="Rockwell Nova Extra Bold" panose="02000000000000000000" pitchFamily="2" charset="0"/>
              </a:rPr>
              <a:t>10.Scalability and Cloud Resources</a:t>
            </a:r>
          </a:p>
        </p:txBody>
      </p:sp>
    </p:spTree>
    <p:extLst>
      <p:ext uri="{BB962C8B-B14F-4D97-AF65-F5344CB8AC3E}">
        <p14:creationId xmlns:p14="http://schemas.microsoft.com/office/powerpoint/2010/main" val="42390738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E37FE9-FD2F-2070-F106-C1C347C95F89}"/>
              </a:ext>
            </a:extLst>
          </p:cNvPr>
          <p:cNvSpPr>
            <a:spLocks noGrp="1"/>
          </p:cNvSpPr>
          <p:nvPr>
            <p:ph type="title"/>
          </p:nvPr>
        </p:nvSpPr>
        <p:spPr/>
        <p:txBody>
          <a:bodyPr>
            <a:normAutofit/>
          </a:bodyPr>
          <a:lstStyle/>
          <a:p>
            <a:r>
              <a:rPr lang="en-IN" sz="5400" dirty="0">
                <a:latin typeface="Rockwell Nova Extra Bold" panose="02000000000000000000" pitchFamily="2" charset="0"/>
                <a:ea typeface="Rockwell Nova Extra Bold" panose="02000000000000000000" pitchFamily="2" charset="0"/>
              </a:rPr>
              <a:t>Time Chart:</a:t>
            </a:r>
            <a:endParaRPr lang="en-US" sz="5400" dirty="0">
              <a:latin typeface="Rockwell Nova Extra Bold" panose="02000000000000000000" pitchFamily="2" charset="0"/>
              <a:ea typeface="Rockwell Nova Extra Bold" panose="02000000000000000000" pitchFamily="2" charset="0"/>
            </a:endParaRPr>
          </a:p>
        </p:txBody>
      </p:sp>
      <p:sp>
        <p:nvSpPr>
          <p:cNvPr id="3" name="Content Placeholder 2">
            <a:extLst>
              <a:ext uri="{FF2B5EF4-FFF2-40B4-BE49-F238E27FC236}">
                <a16:creationId xmlns:a16="http://schemas.microsoft.com/office/drawing/2014/main" id="{A09F0075-71A6-155B-B4DA-287A13EE2E92}"/>
              </a:ext>
            </a:extLst>
          </p:cNvPr>
          <p:cNvSpPr>
            <a:spLocks noGrp="1"/>
          </p:cNvSpPr>
          <p:nvPr>
            <p:ph idx="1"/>
          </p:nvPr>
        </p:nvSpPr>
        <p:spPr>
          <a:xfrm>
            <a:off x="2674143" y="1689498"/>
            <a:ext cx="7272338" cy="4686300"/>
          </a:xfrm>
        </p:spPr>
        <p:txBody>
          <a:bodyPr>
            <a:noAutofit/>
          </a:bodyPr>
          <a:lstStyle/>
          <a:p>
            <a:pPr marL="0" indent="0">
              <a:buNone/>
            </a:pPr>
            <a:r>
              <a:rPr lang="en-US" sz="2400" dirty="0">
                <a:latin typeface="Rockwell Nova Extra Bold" panose="02000000000000000000" pitchFamily="2" charset="0"/>
                <a:ea typeface="Rockwell Nova Extra Bold" panose="02000000000000000000" pitchFamily="2" charset="0"/>
              </a:rPr>
              <a:t>1.Project Initiation (Days 1-2)</a:t>
            </a:r>
            <a:endParaRPr lang="en-IN" sz="2400" dirty="0">
              <a:latin typeface="Rockwell Nova Extra Bold" panose="02000000000000000000" pitchFamily="2" charset="0"/>
              <a:ea typeface="Rockwell Nova Extra Bold" panose="02000000000000000000" pitchFamily="2" charset="0"/>
            </a:endParaRPr>
          </a:p>
          <a:p>
            <a:pPr marL="0" indent="0">
              <a:buNone/>
            </a:pPr>
            <a:r>
              <a:rPr lang="en-US" sz="2400" dirty="0">
                <a:latin typeface="Rockwell Nova Extra Bold" panose="02000000000000000000" pitchFamily="2" charset="0"/>
                <a:ea typeface="Rockwell Nova Extra Bold" panose="02000000000000000000" pitchFamily="2" charset="0"/>
              </a:rPr>
              <a:t>2.Data Preparation (Days 3-7)</a:t>
            </a:r>
            <a:endParaRPr lang="en-IN" sz="2400" dirty="0">
              <a:latin typeface="Rockwell Nova Extra Bold" panose="02000000000000000000" pitchFamily="2" charset="0"/>
              <a:ea typeface="Rockwell Nova Extra Bold" panose="02000000000000000000" pitchFamily="2" charset="0"/>
            </a:endParaRPr>
          </a:p>
          <a:p>
            <a:pPr marL="0" indent="0">
              <a:buNone/>
            </a:pPr>
            <a:r>
              <a:rPr lang="en-US" sz="2400" dirty="0">
                <a:latin typeface="Rockwell Nova Extra Bold" panose="02000000000000000000" pitchFamily="2" charset="0"/>
                <a:ea typeface="Rockwell Nova Extra Bold" panose="02000000000000000000" pitchFamily="2" charset="0"/>
              </a:rPr>
              <a:t>3.Model Selection and Training (Days 8-14)</a:t>
            </a:r>
            <a:endParaRPr lang="en-IN" sz="2400" dirty="0">
              <a:latin typeface="Rockwell Nova Extra Bold" panose="02000000000000000000" pitchFamily="2" charset="0"/>
              <a:ea typeface="Rockwell Nova Extra Bold" panose="02000000000000000000" pitchFamily="2" charset="0"/>
            </a:endParaRPr>
          </a:p>
          <a:p>
            <a:pPr marL="0" indent="0">
              <a:buNone/>
            </a:pPr>
            <a:r>
              <a:rPr lang="en-US" sz="2400" dirty="0">
                <a:latin typeface="Rockwell Nova Extra Bold" panose="02000000000000000000" pitchFamily="2" charset="0"/>
                <a:ea typeface="Rockwell Nova Extra Bold" panose="02000000000000000000" pitchFamily="2" charset="0"/>
              </a:rPr>
              <a:t>4.Model Evaluation and Refinement (Days 15-21)</a:t>
            </a:r>
            <a:endParaRPr lang="en-IN" sz="2400" dirty="0">
              <a:latin typeface="Rockwell Nova Extra Bold" panose="02000000000000000000" pitchFamily="2" charset="0"/>
              <a:ea typeface="Rockwell Nova Extra Bold" panose="02000000000000000000" pitchFamily="2" charset="0"/>
            </a:endParaRPr>
          </a:p>
          <a:p>
            <a:pPr marL="0" indent="0">
              <a:buNone/>
            </a:pPr>
            <a:r>
              <a:rPr lang="en-US" sz="2400" dirty="0">
                <a:latin typeface="Rockwell Nova Extra Bold" panose="02000000000000000000" pitchFamily="2" charset="0"/>
                <a:ea typeface="Rockwell Nova Extra Bold" panose="02000000000000000000" pitchFamily="2" charset="0"/>
              </a:rPr>
              <a:t>5.Collaboration and Documentation (Days 22-28)</a:t>
            </a:r>
            <a:endParaRPr lang="en-IN" sz="2400" dirty="0">
              <a:latin typeface="Rockwell Nova Extra Bold" panose="02000000000000000000" pitchFamily="2" charset="0"/>
              <a:ea typeface="Rockwell Nova Extra Bold" panose="02000000000000000000" pitchFamily="2" charset="0"/>
            </a:endParaRPr>
          </a:p>
          <a:p>
            <a:pPr marL="0" indent="0">
              <a:buNone/>
            </a:pPr>
            <a:r>
              <a:rPr lang="en-US" sz="2400" dirty="0">
                <a:latin typeface="Rockwell Nova Extra Bold" panose="02000000000000000000" pitchFamily="2" charset="0"/>
                <a:ea typeface="Rockwell Nova Extra Bold" panose="02000000000000000000" pitchFamily="2" charset="0"/>
              </a:rPr>
              <a:t>6.Model Deployment (Days 29-35)</a:t>
            </a:r>
            <a:endParaRPr lang="en-IN" sz="2400" dirty="0">
              <a:latin typeface="Rockwell Nova Extra Bold" panose="02000000000000000000" pitchFamily="2" charset="0"/>
              <a:ea typeface="Rockwell Nova Extra Bold" panose="02000000000000000000" pitchFamily="2" charset="0"/>
            </a:endParaRPr>
          </a:p>
          <a:p>
            <a:pPr marL="0" indent="0">
              <a:buNone/>
            </a:pPr>
            <a:r>
              <a:rPr lang="en-US" sz="2400" dirty="0">
                <a:latin typeface="Rockwell Nova Extra Bold" panose="02000000000000000000" pitchFamily="2" charset="0"/>
                <a:ea typeface="Rockwell Nova Extra Bold" panose="02000000000000000000" pitchFamily="2" charset="0"/>
              </a:rPr>
              <a:t>7.Monitoring and Maintenance (Ongoing)</a:t>
            </a:r>
            <a:endParaRPr lang="en-IN" sz="2400" dirty="0">
              <a:latin typeface="Rockwell Nova Extra Bold" panose="02000000000000000000" pitchFamily="2" charset="0"/>
              <a:ea typeface="Rockwell Nova Extra Bold" panose="02000000000000000000" pitchFamily="2" charset="0"/>
            </a:endParaRPr>
          </a:p>
          <a:p>
            <a:pPr marL="0" indent="0">
              <a:buNone/>
            </a:pPr>
            <a:r>
              <a:rPr lang="en-US" sz="2400" dirty="0">
                <a:latin typeface="Rockwell Nova Extra Bold" panose="02000000000000000000" pitchFamily="2" charset="0"/>
                <a:ea typeface="Rockwell Nova Extra Bold" panose="02000000000000000000" pitchFamily="2" charset="0"/>
              </a:rPr>
              <a:t>8.Model Governance and Compliance (Ongoing)</a:t>
            </a:r>
            <a:endParaRPr lang="en-IN" sz="2400" dirty="0">
              <a:latin typeface="Rockwell Nova Extra Bold" panose="02000000000000000000" pitchFamily="2" charset="0"/>
              <a:ea typeface="Rockwell Nova Extra Bold" panose="02000000000000000000" pitchFamily="2" charset="0"/>
            </a:endParaRPr>
          </a:p>
          <a:p>
            <a:pPr marL="0" indent="0">
              <a:buNone/>
            </a:pPr>
            <a:r>
              <a:rPr lang="en-US" sz="2400" dirty="0">
                <a:latin typeface="Rockwell Nova Extra Bold" panose="02000000000000000000" pitchFamily="2" charset="0"/>
                <a:ea typeface="Rockwell Nova Extra Bold" panose="02000000000000000000" pitchFamily="2" charset="0"/>
              </a:rPr>
              <a:t>9.Scaling and Optimization (As Needed)</a:t>
            </a:r>
          </a:p>
        </p:txBody>
      </p:sp>
    </p:spTree>
    <p:extLst>
      <p:ext uri="{BB962C8B-B14F-4D97-AF65-F5344CB8AC3E}">
        <p14:creationId xmlns:p14="http://schemas.microsoft.com/office/powerpoint/2010/main" val="757577238"/>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10001025" id="{F9915BBD-9749-466F-995C-8C8D6A938EC0}" vid="{CF1D1A65-FC75-42D2-B7EF-D2991382DC6F}"/>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11</Slides>
  <Notes>0</Notes>
  <HiddenSlides>0</HiddenSlide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Crop</vt:lpstr>
      <vt:lpstr>Machine learning model deployment with ibm Cloud watson studio</vt:lpstr>
      <vt:lpstr>United Institute of Technology                        (7145) </vt:lpstr>
      <vt:lpstr>Team Members:</vt:lpstr>
      <vt:lpstr>Mentor</vt:lpstr>
      <vt:lpstr>Domain:</vt:lpstr>
      <vt:lpstr>Problem Statement:</vt:lpstr>
      <vt:lpstr>Abstract:</vt:lpstr>
      <vt:lpstr>Modules:</vt:lpstr>
      <vt:lpstr>Time Chart:</vt:lpstr>
      <vt:lpstr>Project Flow:</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model deployment with ibm Cloud watson studio</dc:title>
  <dc:creator>anseera0303@gmail.com</dc:creator>
  <cp:lastModifiedBy>anseera0303@gmail.com</cp:lastModifiedBy>
  <cp:revision>3</cp:revision>
  <dcterms:created xsi:type="dcterms:W3CDTF">2023-09-27T08:44:27Z</dcterms:created>
  <dcterms:modified xsi:type="dcterms:W3CDTF">2023-09-27T10:05:52Z</dcterms:modified>
</cp:coreProperties>
</file>