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4" r:id="rId4"/>
    <p:sldId id="257" r:id="rId5"/>
    <p:sldId id="258" r:id="rId6"/>
    <p:sldId id="263"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83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7619-18C5-9144-84D6-5EC83151C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F6D6A95-BDB6-B065-0A72-F283340D3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AB309D9-8584-2258-57A6-FB5EAE01729B}"/>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5FFA6CEC-A02F-86A3-2F6E-1058768AD8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CC7728-7E31-145B-5320-10C1A2E7D498}"/>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19166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205E-3747-4FE9-EAF7-B6CF7BE5400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7AFD5E-3136-4C45-8D23-B8094EF24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1AB5B2-77AA-DBA9-6547-B83E65FF4AEB}"/>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1F30BBAD-B4BB-98B6-E81D-3B46ED5313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DF1253-FA5E-2CF9-05B4-E6A85CBBB393}"/>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36328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5B5B-4704-62B6-3CBF-AB9FA547FD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E96BA6-B3D6-E5C8-024B-8072AEAD6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5712E6-0F95-008B-408F-352452D8C994}"/>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B60BB422-B7F4-4725-114F-98617A6A14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374DB-B86B-F6E0-C3B0-2907CB58D816}"/>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992752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3/10/2024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Text Placeholder 4">
            <a:extLst>
              <a:ext uri="{FF2B5EF4-FFF2-40B4-BE49-F238E27FC236}">
                <a16:creationId xmlns:a16="http://schemas.microsoft.com/office/drawing/2014/main" id="{48283A7A-4C73-A1F8-47BC-F89899355C41}"/>
              </a:ext>
            </a:extLst>
          </p:cNvPr>
          <p:cNvSpPr>
            <a:spLocks noGrp="1"/>
          </p:cNvSpPr>
          <p:nvPr>
            <p:ph type="body" sz="quarter" idx="26"/>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20719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E6E7-CF16-39F8-2B76-9BB87E3752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6CF846-4CB5-BA7B-42AF-533E7ABA1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6B3FCB-DF40-385D-F86F-8796B954FFA7}"/>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0B5100D5-F804-5C17-07DE-F4240AFA9B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259F2A-7F20-B6B9-F140-6D55018FB53F}"/>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1607406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3/10/2024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4D09-94BE-D3C4-11A0-2585CC771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F86AEE0-AF31-3352-B724-8894905E2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A6C22-7B9F-0F63-494C-B4FB1057D4FC}"/>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D8C54614-B1FF-ED49-564E-3EF07A444A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502A17-624F-0899-F441-E8FC5A14F85B}"/>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192241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C247-7F37-6BA8-A5EB-2260D578F2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1BFD30-F1DA-6BD9-30F8-36887BA67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C1BAF7-17A7-63CA-6745-3AFE5C410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BAF94AF-5EBC-7110-A08C-A893E0F09E52}"/>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6" name="Footer Placeholder 5">
            <a:extLst>
              <a:ext uri="{FF2B5EF4-FFF2-40B4-BE49-F238E27FC236}">
                <a16:creationId xmlns:a16="http://schemas.microsoft.com/office/drawing/2014/main" id="{CB88078F-D074-E5EA-1552-8A0B9348562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6EB8ED9-016F-CDC0-9C2F-DAFD92C36460}"/>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349381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DD01-8F03-75CF-4936-390F559040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0E006E-F505-6EE3-0038-0E27776C2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B8B54-AF47-2531-4EA6-9BF9BACC8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8E32A65-13C5-29C2-8D7B-0862463C5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C033-A394-7C9B-DABC-51B278BED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F84CB56-3EAD-37A4-5C91-7908BDC0F67C}"/>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8" name="Footer Placeholder 7">
            <a:extLst>
              <a:ext uri="{FF2B5EF4-FFF2-40B4-BE49-F238E27FC236}">
                <a16:creationId xmlns:a16="http://schemas.microsoft.com/office/drawing/2014/main" id="{774EB0BD-D3A6-48CA-4A69-C0A9D586F1C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4EBDE00-1FFE-EFDB-ED6E-9CF219663257}"/>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64232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AC21-FD06-E03B-0574-A13286BBE03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FF878E-CF80-7DE1-44C5-A1263697E95C}"/>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4" name="Footer Placeholder 3">
            <a:extLst>
              <a:ext uri="{FF2B5EF4-FFF2-40B4-BE49-F238E27FC236}">
                <a16:creationId xmlns:a16="http://schemas.microsoft.com/office/drawing/2014/main" id="{70ED7D60-77A2-DE04-A643-EBE01CC44C6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B38839D-E7E4-3D75-BD62-3BFF2F34559E}"/>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105084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8A723-6A93-19D5-73C7-ABE4F30D4E9B}"/>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3" name="Footer Placeholder 2">
            <a:extLst>
              <a:ext uri="{FF2B5EF4-FFF2-40B4-BE49-F238E27FC236}">
                <a16:creationId xmlns:a16="http://schemas.microsoft.com/office/drawing/2014/main" id="{45716C34-F80A-3B5F-7AD7-157017DF2F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3A53DCE-CD85-5B30-B925-E88FCA20C33F}"/>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369995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107D-0A7B-0B18-1780-095DC238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4E7EA6A-F2E9-5CEF-6DA8-D091AFE07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6657C1-74CB-E608-66D2-B7140F1B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FB2BA-D7C0-598E-0DA5-430A80D47ED4}"/>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6" name="Footer Placeholder 5">
            <a:extLst>
              <a:ext uri="{FF2B5EF4-FFF2-40B4-BE49-F238E27FC236}">
                <a16:creationId xmlns:a16="http://schemas.microsoft.com/office/drawing/2014/main" id="{A3C4C100-865A-9DA3-594F-2579785277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A86D3C-12C2-4825-683A-DA83A3CF2AC1}"/>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33501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7ED9-A764-7E13-851E-4922498FB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5D66A51-5937-2AAA-614E-F9AF3D6BC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A46E4A-CFE2-E889-0F7E-7DE476CC4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81ED0-20CC-7046-9856-7C62F12C1289}"/>
              </a:ext>
            </a:extLst>
          </p:cNvPr>
          <p:cNvSpPr>
            <a:spLocks noGrp="1"/>
          </p:cNvSpPr>
          <p:nvPr>
            <p:ph type="dt" sz="half" idx="10"/>
          </p:nvPr>
        </p:nvSpPr>
        <p:spPr/>
        <p:txBody>
          <a:bodyPr/>
          <a:lstStyle/>
          <a:p>
            <a:fld id="{F3E22218-D638-4D59-93DF-FD9FC14A5205}" type="datetimeFigureOut">
              <a:rPr lang="en-CA" smtClean="0"/>
              <a:t>2024-03-10</a:t>
            </a:fld>
            <a:endParaRPr lang="en-CA"/>
          </a:p>
        </p:txBody>
      </p:sp>
      <p:sp>
        <p:nvSpPr>
          <p:cNvPr id="6" name="Footer Placeholder 5">
            <a:extLst>
              <a:ext uri="{FF2B5EF4-FFF2-40B4-BE49-F238E27FC236}">
                <a16:creationId xmlns:a16="http://schemas.microsoft.com/office/drawing/2014/main" id="{500B39AD-62A8-6922-7086-FD289B8896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97D761-7E4A-ECE7-7346-3BCF0E86EC88}"/>
              </a:ext>
            </a:extLst>
          </p:cNvPr>
          <p:cNvSpPr>
            <a:spLocks noGrp="1"/>
          </p:cNvSpPr>
          <p:nvPr>
            <p:ph type="sldNum" sz="quarter" idx="12"/>
          </p:nvPr>
        </p:nvSpPr>
        <p:spPr/>
        <p:txBody>
          <a:bodyPr/>
          <a:lstStyle/>
          <a:p>
            <a:fld id="{0F56BF5E-D681-4CFF-9EE0-1D971FDD17A4}" type="slidenum">
              <a:rPr lang="en-CA" smtClean="0"/>
              <a:t>‹#›</a:t>
            </a:fld>
            <a:endParaRPr lang="en-CA"/>
          </a:p>
        </p:txBody>
      </p:sp>
    </p:spTree>
    <p:extLst>
      <p:ext uri="{BB962C8B-B14F-4D97-AF65-F5344CB8AC3E}">
        <p14:creationId xmlns:p14="http://schemas.microsoft.com/office/powerpoint/2010/main" val="4563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ED3DD-A141-C2FA-8A01-DC861B52B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9730A3-518E-3C2D-FF81-4998A8AB0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141013-BA8C-5A7A-BB63-12DECE1EE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E22218-D638-4D59-93DF-FD9FC14A5205}" type="datetimeFigureOut">
              <a:rPr lang="en-CA" smtClean="0"/>
              <a:t>2024-03-10</a:t>
            </a:fld>
            <a:endParaRPr lang="en-CA"/>
          </a:p>
        </p:txBody>
      </p:sp>
      <p:sp>
        <p:nvSpPr>
          <p:cNvPr id="5" name="Footer Placeholder 4">
            <a:extLst>
              <a:ext uri="{FF2B5EF4-FFF2-40B4-BE49-F238E27FC236}">
                <a16:creationId xmlns:a16="http://schemas.microsoft.com/office/drawing/2014/main" id="{A13B20B5-9079-DC20-C253-C55EDCC60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0C310DB0-1C53-7BC5-0E27-5E9FD8AFE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56BF5E-D681-4CFF-9EE0-1D971FDD17A4}" type="slidenum">
              <a:rPr lang="en-CA" smtClean="0"/>
              <a:t>‹#›</a:t>
            </a:fld>
            <a:endParaRPr lang="en-CA"/>
          </a:p>
        </p:txBody>
      </p:sp>
    </p:spTree>
    <p:extLst>
      <p:ext uri="{BB962C8B-B14F-4D97-AF65-F5344CB8AC3E}">
        <p14:creationId xmlns:p14="http://schemas.microsoft.com/office/powerpoint/2010/main" val="263005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3/10/2024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6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0" y="2626469"/>
            <a:ext cx="10972800" cy="959218"/>
          </a:xfrm>
        </p:spPr>
        <p:txBody>
          <a:bodyPr>
            <a:normAutofit/>
          </a:bodyPr>
          <a:lstStyle/>
          <a:p>
            <a:r>
              <a:rPr lang="en-US" sz="3200" dirty="0"/>
              <a:t>Pneumonia Detection &amp; Classification Using Deep Learning</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162127" y="3965714"/>
            <a:ext cx="10972800" cy="2626468"/>
          </a:xfrm>
        </p:spPr>
        <p:txBody>
          <a:bodyPr>
            <a:normAutofit fontScale="40000" lnSpcReduction="20000"/>
          </a:bodyPr>
          <a:lstStyle/>
          <a:p>
            <a:endParaRPr lang="en-US" sz="1800" dirty="0"/>
          </a:p>
          <a:p>
            <a:endParaRPr lang="en-US" sz="1800" dirty="0"/>
          </a:p>
          <a:p>
            <a:endParaRPr lang="en-US" sz="1800" dirty="0"/>
          </a:p>
          <a:p>
            <a:endParaRPr lang="en-US" sz="1800" dirty="0"/>
          </a:p>
          <a:p>
            <a:r>
              <a:rPr lang="en-US" sz="2600" dirty="0"/>
              <a:t>Abbey Singh Gill</a:t>
            </a:r>
          </a:p>
          <a:p>
            <a:r>
              <a:rPr lang="en-US" sz="2600" dirty="0"/>
              <a:t>Yokeshwar Boopathy </a:t>
            </a:r>
          </a:p>
          <a:p>
            <a:r>
              <a:rPr lang="en-US" sz="2600" dirty="0"/>
              <a:t>Snega Murugan</a:t>
            </a:r>
          </a:p>
          <a:p>
            <a:r>
              <a:rPr lang="en-US" sz="2600" dirty="0"/>
              <a:t>Anand Vinoy</a:t>
            </a:r>
          </a:p>
          <a:p>
            <a:r>
              <a:rPr lang="en-US" sz="2600" dirty="0"/>
              <a:t>Aravindsamy Sivanandam</a:t>
            </a:r>
          </a:p>
          <a:p>
            <a:r>
              <a:rPr lang="en-US" sz="2600" dirty="0"/>
              <a:t>Muthu Laxman Kumarappan</a:t>
            </a:r>
          </a:p>
          <a:p>
            <a:r>
              <a:rPr lang="en-US" sz="2600" dirty="0"/>
              <a:t>Sangavi Sambath Kumar</a:t>
            </a:r>
          </a:p>
          <a:p>
            <a:endParaRPr lang="en-US" dirty="0"/>
          </a:p>
          <a:p>
            <a:endParaRPr lang="en-US" dirty="0"/>
          </a:p>
        </p:txBody>
      </p:sp>
      <p:pic>
        <p:nvPicPr>
          <p:cNvPr id="5" name="Picture Placeholder 4">
            <a:extLst>
              <a:ext uri="{FF2B5EF4-FFF2-40B4-BE49-F238E27FC236}">
                <a16:creationId xmlns:a16="http://schemas.microsoft.com/office/drawing/2014/main" id="{9B868DFF-D5AC-BA93-9F38-596392731ECB}"/>
              </a:ext>
            </a:extLst>
          </p:cNvPr>
          <p:cNvPicPr>
            <a:picLocks noGrp="1" noChangeAspect="1"/>
          </p:cNvPicPr>
          <p:nvPr>
            <p:ph type="pic" sz="quarter" idx="13"/>
          </p:nvPr>
        </p:nvPicPr>
        <p:blipFill>
          <a:blip r:embed="rId2"/>
          <a:srcRect l="20" r="20"/>
          <a:stretch>
            <a:fillRect/>
          </a:stretch>
        </p:blipFill>
        <p:spPr>
          <a:xfrm>
            <a:off x="0" y="1"/>
            <a:ext cx="12192000" cy="2626468"/>
          </a:xfrm>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9A38-F681-C243-1869-EFE518A6BCEE}"/>
              </a:ext>
            </a:extLst>
          </p:cNvPr>
          <p:cNvSpPr>
            <a:spLocks noGrp="1"/>
          </p:cNvSpPr>
          <p:nvPr>
            <p:ph type="title"/>
          </p:nvPr>
        </p:nvSpPr>
        <p:spPr/>
        <p:txBody>
          <a:bodyPr/>
          <a:lstStyle/>
          <a:p>
            <a:r>
              <a:rPr lang="en-CA" dirty="0"/>
              <a:t>Introduction</a:t>
            </a:r>
          </a:p>
        </p:txBody>
      </p:sp>
      <p:sp>
        <p:nvSpPr>
          <p:cNvPr id="8" name="Text Placeholder 7">
            <a:extLst>
              <a:ext uri="{FF2B5EF4-FFF2-40B4-BE49-F238E27FC236}">
                <a16:creationId xmlns:a16="http://schemas.microsoft.com/office/drawing/2014/main" id="{8DAD254D-4C45-6F88-FC4B-5D07908C51A7}"/>
              </a:ext>
            </a:extLst>
          </p:cNvPr>
          <p:cNvSpPr>
            <a:spLocks noGrp="1"/>
          </p:cNvSpPr>
          <p:nvPr>
            <p:ph type="body" sz="half" idx="25"/>
          </p:nvPr>
        </p:nvSpPr>
        <p:spPr>
          <a:xfrm>
            <a:off x="684175" y="2133518"/>
            <a:ext cx="8839203" cy="2508415"/>
          </a:xfrm>
        </p:spPr>
        <p:txBody>
          <a:bodyPr>
            <a:normAutofit lnSpcReduction="10000"/>
          </a:bodyPr>
          <a:lstStyle/>
          <a:p>
            <a:pPr algn="just">
              <a:buClr>
                <a:schemeClr val="accent1"/>
              </a:buClr>
              <a:buSzPct val="80000"/>
            </a:pPr>
            <a:r>
              <a:rPr lang="en-US" sz="1600" dirty="0">
                <a:solidFill>
                  <a:schemeClr val="tx1">
                    <a:lumMod val="75000"/>
                    <a:lumOff val="25000"/>
                  </a:schemeClr>
                </a:solidFill>
              </a:rPr>
              <a:t>In this project we are going to build a neural network model using CNN to find out if chest x-rays provided has pneumonia or are normal. The main objective of this project is to employ a Convolutional Neural Network (CNN) to categorize X-ray images into two classes: those indicative of pneumonia infection and those showing normal lung conditions. Additionally, the model should distinguish between viral and bacterial pneumonia within the pneumonia-infected category.</a:t>
            </a:r>
          </a:p>
          <a:p>
            <a:pPr algn="just">
              <a:buClr>
                <a:schemeClr val="accent1"/>
              </a:buClr>
              <a:buSzPct val="80000"/>
            </a:pPr>
            <a:endParaRPr lang="en-US" dirty="0"/>
          </a:p>
          <a:p>
            <a:pPr algn="just">
              <a:lnSpc>
                <a:spcPct val="90000"/>
              </a:lnSpc>
              <a:spcBef>
                <a:spcPts val="1000"/>
              </a:spcBef>
              <a:buClr>
                <a:schemeClr val="accent1"/>
              </a:buClr>
              <a:buSzPct val="80000"/>
            </a:pPr>
            <a:r>
              <a:rPr lang="en-US" sz="1600" b="0" i="0" dirty="0">
                <a:solidFill>
                  <a:schemeClr val="tx1">
                    <a:lumMod val="75000"/>
                    <a:lumOff val="25000"/>
                  </a:schemeClr>
                </a:solidFill>
                <a:effectLst/>
              </a:rPr>
              <a:t>This dataset comprises chest X-ray images depicting both normal and pneumonia-affected patients, totaling 5840 images. It is structured into two main folders: "train" and "test". Each of these folders contains sub-folders labeled "NORMAL" and "PNEUMONIA", respectively.</a:t>
            </a:r>
          </a:p>
          <a:p>
            <a:pPr algn="just">
              <a:lnSpc>
                <a:spcPct val="90000"/>
              </a:lnSpc>
              <a:spcBef>
                <a:spcPts val="1000"/>
              </a:spcBef>
              <a:buClr>
                <a:schemeClr val="accent1"/>
              </a:buClr>
              <a:buSzPct val="80000"/>
            </a:pPr>
            <a:endParaRPr lang="en-US" dirty="0"/>
          </a:p>
          <a:p>
            <a:pPr algn="just">
              <a:buClr>
                <a:schemeClr val="accent1"/>
              </a:buClr>
              <a:buSzPct val="80000"/>
            </a:pPr>
            <a:endParaRPr lang="en-US" sz="1600" dirty="0">
              <a:solidFill>
                <a:schemeClr val="tx1">
                  <a:lumMod val="75000"/>
                  <a:lumOff val="25000"/>
                </a:schemeClr>
              </a:solidFill>
            </a:endParaRPr>
          </a:p>
          <a:p>
            <a:pPr algn="just">
              <a:lnSpc>
                <a:spcPct val="90000"/>
              </a:lnSpc>
              <a:spcBef>
                <a:spcPts val="1000"/>
              </a:spcBef>
              <a:buClr>
                <a:schemeClr val="accent1"/>
              </a:buClr>
              <a:buSzPct val="80000"/>
            </a:pPr>
            <a:endParaRPr lang="en-US" sz="1600" b="0" i="0" dirty="0">
              <a:solidFill>
                <a:schemeClr val="tx1">
                  <a:lumMod val="75000"/>
                  <a:lumOff val="25000"/>
                </a:schemeClr>
              </a:solidFill>
              <a:effectLst/>
            </a:endParaRPr>
          </a:p>
          <a:p>
            <a:pPr algn="just">
              <a:lnSpc>
                <a:spcPct val="90000"/>
              </a:lnSpc>
              <a:spcBef>
                <a:spcPts val="1000"/>
              </a:spcBef>
              <a:buClr>
                <a:schemeClr val="accent1"/>
              </a:buClr>
              <a:buSzPct val="80000"/>
              <a:buFont typeface="Wingdings 3" charset="2"/>
              <a:buChar char=""/>
            </a:pPr>
            <a:endParaRPr lang="en-US" dirty="0"/>
          </a:p>
          <a:p>
            <a:pPr algn="just">
              <a:lnSpc>
                <a:spcPct val="90000"/>
              </a:lnSpc>
              <a:spcBef>
                <a:spcPts val="1000"/>
              </a:spcBef>
              <a:buClr>
                <a:schemeClr val="accent1"/>
              </a:buClr>
              <a:buSzPct val="80000"/>
            </a:pPr>
            <a:endParaRPr lang="en-US" sz="1600" b="0" i="0" dirty="0">
              <a:solidFill>
                <a:schemeClr val="tx1">
                  <a:lumMod val="75000"/>
                  <a:lumOff val="25000"/>
                </a:schemeClr>
              </a:solidFill>
              <a:effectLst/>
            </a:endParaRPr>
          </a:p>
        </p:txBody>
      </p:sp>
      <p:pic>
        <p:nvPicPr>
          <p:cNvPr id="10" name="Picture Placeholder 9">
            <a:extLst>
              <a:ext uri="{FF2B5EF4-FFF2-40B4-BE49-F238E27FC236}">
                <a16:creationId xmlns:a16="http://schemas.microsoft.com/office/drawing/2014/main" id="{F363EE99-F37D-ABEF-568B-6976A7BD321F}"/>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89569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1490-774E-1B5C-7D89-15AE5ABB5835}"/>
              </a:ext>
            </a:extLst>
          </p:cNvPr>
          <p:cNvSpPr>
            <a:spLocks noGrp="1"/>
          </p:cNvSpPr>
          <p:nvPr>
            <p:ph type="title"/>
          </p:nvPr>
        </p:nvSpPr>
        <p:spPr/>
        <p:txBody>
          <a:bodyPr/>
          <a:lstStyle/>
          <a:p>
            <a:r>
              <a:rPr lang="en-CA"/>
              <a:t>Industry/Domain Overview</a:t>
            </a:r>
          </a:p>
        </p:txBody>
      </p:sp>
      <p:sp>
        <p:nvSpPr>
          <p:cNvPr id="3" name="Text Placeholder 2">
            <a:extLst>
              <a:ext uri="{FF2B5EF4-FFF2-40B4-BE49-F238E27FC236}">
                <a16:creationId xmlns:a16="http://schemas.microsoft.com/office/drawing/2014/main" id="{7D8630B5-F55D-1113-9AE1-829BEB399277}"/>
              </a:ext>
            </a:extLst>
          </p:cNvPr>
          <p:cNvSpPr>
            <a:spLocks noGrp="1"/>
          </p:cNvSpPr>
          <p:nvPr>
            <p:ph type="body" idx="1"/>
          </p:nvPr>
        </p:nvSpPr>
        <p:spPr/>
        <p:txBody>
          <a:bodyPr/>
          <a:lstStyle/>
          <a:p>
            <a:r>
              <a:rPr lang="en-CA"/>
              <a:t>Healthcare Technology</a:t>
            </a:r>
          </a:p>
        </p:txBody>
      </p:sp>
      <p:sp>
        <p:nvSpPr>
          <p:cNvPr id="4" name="Text Placeholder 3">
            <a:extLst>
              <a:ext uri="{FF2B5EF4-FFF2-40B4-BE49-F238E27FC236}">
                <a16:creationId xmlns:a16="http://schemas.microsoft.com/office/drawing/2014/main" id="{BB116606-EA77-6B4E-03F3-7FA56F93D0F1}"/>
              </a:ext>
            </a:extLst>
          </p:cNvPr>
          <p:cNvSpPr>
            <a:spLocks noGrp="1"/>
          </p:cNvSpPr>
          <p:nvPr>
            <p:ph type="body" sz="half" idx="2"/>
          </p:nvPr>
        </p:nvSpPr>
        <p:spPr/>
        <p:txBody>
          <a:bodyPr/>
          <a:lstStyle/>
          <a:p>
            <a:r>
              <a:rPr lang="en-US"/>
              <a:t>Incorporating advanced technologies into healthcare for better patient care and treatment outcomes.</a:t>
            </a:r>
            <a:endParaRPr lang="en-CA"/>
          </a:p>
        </p:txBody>
      </p:sp>
      <p:sp>
        <p:nvSpPr>
          <p:cNvPr id="5" name="Text Placeholder 4">
            <a:extLst>
              <a:ext uri="{FF2B5EF4-FFF2-40B4-BE49-F238E27FC236}">
                <a16:creationId xmlns:a16="http://schemas.microsoft.com/office/drawing/2014/main" id="{3ED27F1F-8347-54F3-7359-511E3D33765D}"/>
              </a:ext>
            </a:extLst>
          </p:cNvPr>
          <p:cNvSpPr>
            <a:spLocks noGrp="1"/>
          </p:cNvSpPr>
          <p:nvPr>
            <p:ph type="body" idx="13"/>
          </p:nvPr>
        </p:nvSpPr>
        <p:spPr/>
        <p:txBody>
          <a:bodyPr/>
          <a:lstStyle/>
          <a:p>
            <a:r>
              <a:rPr lang="en-CA"/>
              <a:t>Medical Research</a:t>
            </a:r>
          </a:p>
        </p:txBody>
      </p:sp>
      <p:sp>
        <p:nvSpPr>
          <p:cNvPr id="6" name="Text Placeholder 5">
            <a:extLst>
              <a:ext uri="{FF2B5EF4-FFF2-40B4-BE49-F238E27FC236}">
                <a16:creationId xmlns:a16="http://schemas.microsoft.com/office/drawing/2014/main" id="{B5F31B88-E5CD-42DE-EB58-392D990FBBC1}"/>
              </a:ext>
            </a:extLst>
          </p:cNvPr>
          <p:cNvSpPr>
            <a:spLocks noGrp="1"/>
          </p:cNvSpPr>
          <p:nvPr>
            <p:ph type="body" sz="half" idx="14"/>
          </p:nvPr>
        </p:nvSpPr>
        <p:spPr/>
        <p:txBody>
          <a:bodyPr/>
          <a:lstStyle/>
          <a:p>
            <a:r>
              <a:rPr lang="en-US"/>
              <a:t>Exploring innovative methods to enhance medical diagnostics and disease identification.</a:t>
            </a:r>
            <a:endParaRPr lang="en-CA"/>
          </a:p>
        </p:txBody>
      </p:sp>
      <p:sp>
        <p:nvSpPr>
          <p:cNvPr id="7" name="Text Placeholder 6">
            <a:extLst>
              <a:ext uri="{FF2B5EF4-FFF2-40B4-BE49-F238E27FC236}">
                <a16:creationId xmlns:a16="http://schemas.microsoft.com/office/drawing/2014/main" id="{2BD05A56-B32F-17B6-7774-4F4DB22368BF}"/>
              </a:ext>
            </a:extLst>
          </p:cNvPr>
          <p:cNvSpPr>
            <a:spLocks noGrp="1"/>
          </p:cNvSpPr>
          <p:nvPr>
            <p:ph type="body" idx="15"/>
          </p:nvPr>
        </p:nvSpPr>
        <p:spPr/>
        <p:txBody>
          <a:bodyPr/>
          <a:lstStyle/>
          <a:p>
            <a:r>
              <a:rPr lang="en-CA"/>
              <a:t>Data Science</a:t>
            </a:r>
          </a:p>
        </p:txBody>
      </p:sp>
      <p:sp>
        <p:nvSpPr>
          <p:cNvPr id="8" name="Text Placeholder 7">
            <a:extLst>
              <a:ext uri="{FF2B5EF4-FFF2-40B4-BE49-F238E27FC236}">
                <a16:creationId xmlns:a16="http://schemas.microsoft.com/office/drawing/2014/main" id="{703A245C-07C3-33DA-5F18-1C3ADDA90EA8}"/>
              </a:ext>
            </a:extLst>
          </p:cNvPr>
          <p:cNvSpPr>
            <a:spLocks noGrp="1"/>
          </p:cNvSpPr>
          <p:nvPr>
            <p:ph type="body" sz="half" idx="16"/>
          </p:nvPr>
        </p:nvSpPr>
        <p:spPr/>
        <p:txBody>
          <a:bodyPr/>
          <a:lstStyle/>
          <a:p>
            <a:r>
              <a:rPr lang="en-US"/>
              <a:t>Utilizing data analysis to derive insights for medical decision-making and diagnosis improvements.</a:t>
            </a:r>
            <a:endParaRPr lang="en-CA"/>
          </a:p>
        </p:txBody>
      </p:sp>
      <p:pic>
        <p:nvPicPr>
          <p:cNvPr id="11" name="Picture Placeholder 10">
            <a:extLst>
              <a:ext uri="{FF2B5EF4-FFF2-40B4-BE49-F238E27FC236}">
                <a16:creationId xmlns:a16="http://schemas.microsoft.com/office/drawing/2014/main" id="{1E068B20-241F-36E2-A392-40F4DB5C647B}"/>
              </a:ext>
            </a:extLst>
          </p:cNvPr>
          <p:cNvPicPr>
            <a:picLocks noGrp="1" noChangeAspect="1"/>
          </p:cNvPicPr>
          <p:nvPr>
            <p:ph type="pic" sz="quarter" idx="17"/>
          </p:nvPr>
        </p:nvPicPr>
        <p:blipFill>
          <a:blip r:embed="rId2"/>
          <a:srcRect l="16649" r="16649"/>
          <a:stretch>
            <a:fillRect/>
          </a:stretch>
        </p:blipFill>
        <p:spPr/>
      </p:pic>
      <p:sp>
        <p:nvSpPr>
          <p:cNvPr id="10" name="Text Placeholder 9">
            <a:extLst>
              <a:ext uri="{FF2B5EF4-FFF2-40B4-BE49-F238E27FC236}">
                <a16:creationId xmlns:a16="http://schemas.microsoft.com/office/drawing/2014/main" id="{962A9195-4BCE-F3B6-530E-0D54DF05AAB9}"/>
              </a:ext>
            </a:extLst>
          </p:cNvPr>
          <p:cNvSpPr>
            <a:spLocks noGrp="1"/>
          </p:cNvSpPr>
          <p:nvPr>
            <p:ph type="body" sz="quarter" idx="20"/>
          </p:nvPr>
        </p:nvSpPr>
        <p:spPr/>
        <p:txBody>
          <a:bodyPr/>
          <a:lstStyle/>
          <a:p>
            <a:r>
              <a:rPr lang="en-CA"/>
              <a:t>Photos provided by Pexels</a:t>
            </a:r>
          </a:p>
        </p:txBody>
      </p:sp>
    </p:spTree>
    <p:extLst>
      <p:ext uri="{BB962C8B-B14F-4D97-AF65-F5344CB8AC3E}">
        <p14:creationId xmlns:p14="http://schemas.microsoft.com/office/powerpoint/2010/main" val="312364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579A-8007-04FB-3F29-AD746F51DF76}"/>
              </a:ext>
            </a:extLst>
          </p:cNvPr>
          <p:cNvSpPr>
            <a:spLocks noGrp="1"/>
          </p:cNvSpPr>
          <p:nvPr>
            <p:ph type="title"/>
          </p:nvPr>
        </p:nvSpPr>
        <p:spPr/>
        <p:txBody>
          <a:bodyPr/>
          <a:lstStyle/>
          <a:p>
            <a:r>
              <a:rPr lang="en-CA"/>
              <a:t>Problem or Opportunity Identification</a:t>
            </a:r>
          </a:p>
        </p:txBody>
      </p:sp>
      <p:pic>
        <p:nvPicPr>
          <p:cNvPr id="13" name="Picture Placeholder 12">
            <a:extLst>
              <a:ext uri="{FF2B5EF4-FFF2-40B4-BE49-F238E27FC236}">
                <a16:creationId xmlns:a16="http://schemas.microsoft.com/office/drawing/2014/main" id="{51E5A3E3-E97B-DE5F-7FB5-5B03B9F25BE8}"/>
              </a:ext>
            </a:extLst>
          </p:cNvPr>
          <p:cNvPicPr>
            <a:picLocks noGrp="1" noChangeAspect="1"/>
          </p:cNvPicPr>
          <p:nvPr>
            <p:ph type="pic" sz="quarter" idx="17"/>
          </p:nvPr>
        </p:nvPicPr>
        <p:blipFill>
          <a:blip r:embed="rId2"/>
          <a:srcRect l="16649" r="16649"/>
          <a:stretch>
            <a:fillRect/>
          </a:stretch>
        </p:blipFill>
        <p:spPr/>
      </p:pic>
      <p:sp>
        <p:nvSpPr>
          <p:cNvPr id="4" name="Text Placeholder 3">
            <a:extLst>
              <a:ext uri="{FF2B5EF4-FFF2-40B4-BE49-F238E27FC236}">
                <a16:creationId xmlns:a16="http://schemas.microsoft.com/office/drawing/2014/main" id="{F634BFE7-66C0-C068-60EA-8049E349F202}"/>
              </a:ext>
            </a:extLst>
          </p:cNvPr>
          <p:cNvSpPr>
            <a:spLocks noGrp="1"/>
          </p:cNvSpPr>
          <p:nvPr>
            <p:ph type="body" idx="18"/>
          </p:nvPr>
        </p:nvSpPr>
        <p:spPr/>
        <p:txBody>
          <a:bodyPr/>
          <a:lstStyle/>
          <a:p>
            <a:r>
              <a:rPr lang="en-CA"/>
              <a:t>Pneumonia Classification</a:t>
            </a:r>
          </a:p>
        </p:txBody>
      </p:sp>
      <p:sp>
        <p:nvSpPr>
          <p:cNvPr id="5" name="Text Placeholder 4">
            <a:extLst>
              <a:ext uri="{FF2B5EF4-FFF2-40B4-BE49-F238E27FC236}">
                <a16:creationId xmlns:a16="http://schemas.microsoft.com/office/drawing/2014/main" id="{F82C44F2-E796-F986-3FBF-4B807CD13AC9}"/>
              </a:ext>
            </a:extLst>
          </p:cNvPr>
          <p:cNvSpPr>
            <a:spLocks noGrp="1"/>
          </p:cNvSpPr>
          <p:nvPr>
            <p:ph type="body" sz="half" idx="19"/>
          </p:nvPr>
        </p:nvSpPr>
        <p:spPr/>
        <p:txBody>
          <a:bodyPr/>
          <a:lstStyle/>
          <a:p>
            <a:r>
              <a:rPr lang="en-US" dirty="0"/>
              <a:t>Developing deep learning models to accurately classify chest x-rays for pneumonia classification.</a:t>
            </a:r>
            <a:endParaRPr lang="en-CA" dirty="0"/>
          </a:p>
        </p:txBody>
      </p:sp>
      <p:pic>
        <p:nvPicPr>
          <p:cNvPr id="14" name="Picture Placeholder 13">
            <a:extLst>
              <a:ext uri="{FF2B5EF4-FFF2-40B4-BE49-F238E27FC236}">
                <a16:creationId xmlns:a16="http://schemas.microsoft.com/office/drawing/2014/main" id="{040B112F-E650-3952-0B71-37CD1BAFF92B}"/>
              </a:ext>
            </a:extLst>
          </p:cNvPr>
          <p:cNvPicPr>
            <a:picLocks noGrp="1" noChangeAspect="1"/>
          </p:cNvPicPr>
          <p:nvPr>
            <p:ph type="pic" sz="quarter" idx="20"/>
          </p:nvPr>
        </p:nvPicPr>
        <p:blipFill>
          <a:blip r:embed="rId3"/>
          <a:srcRect l="21862" r="21862"/>
          <a:stretch>
            <a:fillRect/>
          </a:stretch>
        </p:blipFill>
        <p:spPr/>
      </p:pic>
      <p:sp>
        <p:nvSpPr>
          <p:cNvPr id="7" name="Text Placeholder 6">
            <a:extLst>
              <a:ext uri="{FF2B5EF4-FFF2-40B4-BE49-F238E27FC236}">
                <a16:creationId xmlns:a16="http://schemas.microsoft.com/office/drawing/2014/main" id="{FE9A646E-46A9-BDF1-6BE6-6868173ACCF4}"/>
              </a:ext>
            </a:extLst>
          </p:cNvPr>
          <p:cNvSpPr>
            <a:spLocks noGrp="1"/>
          </p:cNvSpPr>
          <p:nvPr>
            <p:ph type="body" idx="21"/>
          </p:nvPr>
        </p:nvSpPr>
        <p:spPr/>
        <p:txBody>
          <a:bodyPr/>
          <a:lstStyle/>
          <a:p>
            <a:r>
              <a:rPr lang="en-CA"/>
              <a:t>Medical Diagnostic Challenge</a:t>
            </a:r>
          </a:p>
        </p:txBody>
      </p:sp>
      <p:sp>
        <p:nvSpPr>
          <p:cNvPr id="8" name="Text Placeholder 7">
            <a:extLst>
              <a:ext uri="{FF2B5EF4-FFF2-40B4-BE49-F238E27FC236}">
                <a16:creationId xmlns:a16="http://schemas.microsoft.com/office/drawing/2014/main" id="{F00DACB2-3260-C155-BC0B-0C8A0E90BB80}"/>
              </a:ext>
            </a:extLst>
          </p:cNvPr>
          <p:cNvSpPr>
            <a:spLocks noGrp="1"/>
          </p:cNvSpPr>
          <p:nvPr>
            <p:ph type="body" sz="half" idx="22"/>
          </p:nvPr>
        </p:nvSpPr>
        <p:spPr/>
        <p:txBody>
          <a:bodyPr>
            <a:noAutofit/>
          </a:bodyPr>
          <a:lstStyle/>
          <a:p>
            <a:r>
              <a:rPr lang="en-US" dirty="0"/>
              <a:t>Utilizing a precise training model enhances accuracy, minimizing human error in identifying chest X-ray abnormalities.</a:t>
            </a:r>
            <a:endParaRPr lang="en-CA" dirty="0"/>
          </a:p>
        </p:txBody>
      </p:sp>
      <p:pic>
        <p:nvPicPr>
          <p:cNvPr id="15" name="Picture Placeholder 14">
            <a:extLst>
              <a:ext uri="{FF2B5EF4-FFF2-40B4-BE49-F238E27FC236}">
                <a16:creationId xmlns:a16="http://schemas.microsoft.com/office/drawing/2014/main" id="{A084C70E-A1BE-2B12-7F2B-5526046B2C55}"/>
              </a:ext>
            </a:extLst>
          </p:cNvPr>
          <p:cNvPicPr>
            <a:picLocks noGrp="1" noChangeAspect="1"/>
          </p:cNvPicPr>
          <p:nvPr>
            <p:ph type="pic" sz="quarter" idx="23"/>
          </p:nvPr>
        </p:nvPicPr>
        <p:blipFill>
          <a:blip r:embed="rId4"/>
          <a:srcRect l="16649" r="16649"/>
          <a:stretch>
            <a:fillRect/>
          </a:stretch>
        </p:blipFill>
        <p:spPr/>
      </p:pic>
      <p:sp>
        <p:nvSpPr>
          <p:cNvPr id="10" name="Text Placeholder 9">
            <a:extLst>
              <a:ext uri="{FF2B5EF4-FFF2-40B4-BE49-F238E27FC236}">
                <a16:creationId xmlns:a16="http://schemas.microsoft.com/office/drawing/2014/main" id="{4CC2DA7D-B55B-C266-561D-92ABA7C3F8D4}"/>
              </a:ext>
            </a:extLst>
          </p:cNvPr>
          <p:cNvSpPr>
            <a:spLocks noGrp="1"/>
          </p:cNvSpPr>
          <p:nvPr>
            <p:ph type="body" idx="24"/>
          </p:nvPr>
        </p:nvSpPr>
        <p:spPr/>
        <p:txBody>
          <a:bodyPr/>
          <a:lstStyle/>
          <a:p>
            <a:r>
              <a:rPr lang="en-CA"/>
              <a:t>Impact on Patient Care</a:t>
            </a:r>
          </a:p>
        </p:txBody>
      </p:sp>
      <p:sp>
        <p:nvSpPr>
          <p:cNvPr id="11" name="Text Placeholder 10">
            <a:extLst>
              <a:ext uri="{FF2B5EF4-FFF2-40B4-BE49-F238E27FC236}">
                <a16:creationId xmlns:a16="http://schemas.microsoft.com/office/drawing/2014/main" id="{16E6E78B-6F16-9859-76A3-E05F88F40000}"/>
              </a:ext>
            </a:extLst>
          </p:cNvPr>
          <p:cNvSpPr>
            <a:spLocks noGrp="1"/>
          </p:cNvSpPr>
          <p:nvPr>
            <p:ph type="body" sz="half" idx="25"/>
          </p:nvPr>
        </p:nvSpPr>
        <p:spPr/>
        <p:txBody>
          <a:bodyPr>
            <a:normAutofit fontScale="92500" lnSpcReduction="10000"/>
          </a:bodyPr>
          <a:lstStyle/>
          <a:p>
            <a:r>
              <a:rPr lang="en-US"/>
              <a:t>Improving patient care by enabling timely and accurate identification of pneumonia types for targeted treatment.</a:t>
            </a:r>
            <a:endParaRPr lang="en-CA"/>
          </a:p>
        </p:txBody>
      </p:sp>
      <p:sp>
        <p:nvSpPr>
          <p:cNvPr id="12" name="Text Placeholder 11">
            <a:extLst>
              <a:ext uri="{FF2B5EF4-FFF2-40B4-BE49-F238E27FC236}">
                <a16:creationId xmlns:a16="http://schemas.microsoft.com/office/drawing/2014/main" id="{39A7C478-051F-B0A6-E206-EC7D2D684F90}"/>
              </a:ext>
            </a:extLst>
          </p:cNvPr>
          <p:cNvSpPr>
            <a:spLocks noGrp="1"/>
          </p:cNvSpPr>
          <p:nvPr>
            <p:ph type="body" sz="quarter" idx="26"/>
          </p:nvPr>
        </p:nvSpPr>
        <p:spPr/>
        <p:txBody>
          <a:bodyPr/>
          <a:lstStyle/>
          <a:p>
            <a:r>
              <a:rPr lang="en-CA"/>
              <a:t>Photos provided by Pexels</a:t>
            </a:r>
          </a:p>
        </p:txBody>
      </p:sp>
    </p:spTree>
    <p:extLst>
      <p:ext uri="{BB962C8B-B14F-4D97-AF65-F5344CB8AC3E}">
        <p14:creationId xmlns:p14="http://schemas.microsoft.com/office/powerpoint/2010/main" val="221840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579A-8007-04FB-3F29-AD746F51DF76}"/>
              </a:ext>
            </a:extLst>
          </p:cNvPr>
          <p:cNvSpPr>
            <a:spLocks noGrp="1"/>
          </p:cNvSpPr>
          <p:nvPr>
            <p:ph type="title"/>
          </p:nvPr>
        </p:nvSpPr>
        <p:spPr>
          <a:xfrm>
            <a:off x="359352" y="136526"/>
            <a:ext cx="11473296" cy="840220"/>
          </a:xfrm>
        </p:spPr>
        <p:txBody>
          <a:bodyPr>
            <a:noAutofit/>
          </a:bodyPr>
          <a:lstStyle/>
          <a:p>
            <a:r>
              <a:rPr lang="en-CA" sz="3200" b="1" dirty="0"/>
              <a:t>Literature Survey (Minimum 10 references from 2021,2020,2019, 2018, 2017,….)</a:t>
            </a:r>
          </a:p>
        </p:txBody>
      </p:sp>
      <p:sp>
        <p:nvSpPr>
          <p:cNvPr id="12" name="Text Placeholder 11">
            <a:extLst>
              <a:ext uri="{FF2B5EF4-FFF2-40B4-BE49-F238E27FC236}">
                <a16:creationId xmlns:a16="http://schemas.microsoft.com/office/drawing/2014/main" id="{39A7C478-051F-B0A6-E206-EC7D2D684F90}"/>
              </a:ext>
            </a:extLst>
          </p:cNvPr>
          <p:cNvSpPr>
            <a:spLocks noGrp="1"/>
          </p:cNvSpPr>
          <p:nvPr>
            <p:ph type="body" sz="quarter" idx="26"/>
          </p:nvPr>
        </p:nvSpPr>
        <p:spPr/>
        <p:txBody>
          <a:bodyPr/>
          <a:lstStyle/>
          <a:p>
            <a:r>
              <a:rPr lang="en-CA"/>
              <a:t>Photos provided by Pexels</a:t>
            </a:r>
          </a:p>
        </p:txBody>
      </p:sp>
      <p:graphicFrame>
        <p:nvGraphicFramePr>
          <p:cNvPr id="31" name="Content Placeholder 3">
            <a:extLst>
              <a:ext uri="{FF2B5EF4-FFF2-40B4-BE49-F238E27FC236}">
                <a16:creationId xmlns:a16="http://schemas.microsoft.com/office/drawing/2014/main" id="{B79B8F6D-A185-606E-9E45-0280AD641683}"/>
              </a:ext>
            </a:extLst>
          </p:cNvPr>
          <p:cNvGraphicFramePr>
            <a:graphicFrameLocks/>
          </p:cNvGraphicFramePr>
          <p:nvPr>
            <p:extLst>
              <p:ext uri="{D42A27DB-BD31-4B8C-83A1-F6EECF244321}">
                <p14:modId xmlns:p14="http://schemas.microsoft.com/office/powerpoint/2010/main" val="679808368"/>
              </p:ext>
            </p:extLst>
          </p:nvPr>
        </p:nvGraphicFramePr>
        <p:xfrm>
          <a:off x="359352" y="1258282"/>
          <a:ext cx="11223048" cy="5463192"/>
        </p:xfrm>
        <a:graphic>
          <a:graphicData uri="http://schemas.openxmlformats.org/drawingml/2006/table">
            <a:tbl>
              <a:tblPr firstRow="1" bandRow="1">
                <a:tableStyleId>{D7AC3CCA-C797-4891-BE02-D94E43425B78}</a:tableStyleId>
              </a:tblPr>
              <a:tblGrid>
                <a:gridCol w="1423212">
                  <a:extLst>
                    <a:ext uri="{9D8B030D-6E8A-4147-A177-3AD203B41FA5}">
                      <a16:colId xmlns:a16="http://schemas.microsoft.com/office/drawing/2014/main" val="20000"/>
                    </a:ext>
                  </a:extLst>
                </a:gridCol>
                <a:gridCol w="2546535">
                  <a:extLst>
                    <a:ext uri="{9D8B030D-6E8A-4147-A177-3AD203B41FA5}">
                      <a16:colId xmlns:a16="http://schemas.microsoft.com/office/drawing/2014/main" val="20001"/>
                    </a:ext>
                  </a:extLst>
                </a:gridCol>
                <a:gridCol w="3827425">
                  <a:extLst>
                    <a:ext uri="{9D8B030D-6E8A-4147-A177-3AD203B41FA5}">
                      <a16:colId xmlns:a16="http://schemas.microsoft.com/office/drawing/2014/main" val="20002"/>
                    </a:ext>
                  </a:extLst>
                </a:gridCol>
                <a:gridCol w="3425876">
                  <a:extLst>
                    <a:ext uri="{9D8B030D-6E8A-4147-A177-3AD203B41FA5}">
                      <a16:colId xmlns:a16="http://schemas.microsoft.com/office/drawing/2014/main" val="20003"/>
                    </a:ext>
                  </a:extLst>
                </a:gridCol>
              </a:tblGrid>
              <a:tr h="616872">
                <a:tc>
                  <a:txBody>
                    <a:bodyPr/>
                    <a:lstStyle/>
                    <a:p>
                      <a:pPr algn="ctr"/>
                      <a:r>
                        <a:rPr lang="en-IN" sz="1400" dirty="0" err="1"/>
                        <a:t>S.No</a:t>
                      </a:r>
                      <a:endParaRPr lang="en-IN" sz="1400" dirty="0"/>
                    </a:p>
                  </a:txBody>
                  <a:tcPr/>
                </a:tc>
                <a:tc>
                  <a:txBody>
                    <a:bodyPr/>
                    <a:lstStyle/>
                    <a:p>
                      <a:pPr algn="ctr"/>
                      <a:r>
                        <a:rPr lang="en-IN" sz="1400" dirty="0"/>
                        <a:t>Paper Title </a:t>
                      </a:r>
                    </a:p>
                  </a:txBody>
                  <a:tcPr/>
                </a:tc>
                <a:tc>
                  <a:txBody>
                    <a:bodyPr/>
                    <a:lstStyle/>
                    <a:p>
                      <a:pPr algn="ctr"/>
                      <a:r>
                        <a:rPr lang="en-IN" sz="1400" dirty="0"/>
                        <a:t>Name of the Conference/Journal,  Year </a:t>
                      </a:r>
                    </a:p>
                  </a:txBody>
                  <a:tcPr/>
                </a:tc>
                <a:tc>
                  <a:txBody>
                    <a:bodyPr/>
                    <a:lstStyle/>
                    <a:p>
                      <a:pPr algn="ctr"/>
                      <a:r>
                        <a:rPr lang="en-IN" sz="1400" dirty="0"/>
                        <a:t>Proposed Concept</a:t>
                      </a:r>
                    </a:p>
                  </a:txBody>
                  <a:tcPr/>
                </a:tc>
                <a:extLst>
                  <a:ext uri="{0D108BD9-81ED-4DB2-BD59-A6C34878D82A}">
                    <a16:rowId xmlns:a16="http://schemas.microsoft.com/office/drawing/2014/main" val="10000"/>
                  </a:ext>
                </a:extLst>
              </a:tr>
              <a:tr h="1182465">
                <a:tc>
                  <a:txBody>
                    <a:bodyPr/>
                    <a:lstStyle/>
                    <a:p>
                      <a:r>
                        <a:rPr lang="en-IN" sz="1400" dirty="0"/>
                        <a:t>1</a:t>
                      </a:r>
                    </a:p>
                  </a:txBody>
                  <a:tcPr/>
                </a:tc>
                <a:tc>
                  <a:txBody>
                    <a:bodyPr/>
                    <a:lstStyle/>
                    <a:p>
                      <a:r>
                        <a:rPr lang="en-GB" sz="1400" b="0" kern="1200" dirty="0">
                          <a:solidFill>
                            <a:schemeClr val="dk1"/>
                          </a:solidFill>
                          <a:effectLst/>
                        </a:rPr>
                        <a:t>Pneumonia Detection Using an Improved Algorithm Based on Faster R-CNN</a:t>
                      </a:r>
                      <a:endParaRPr lang="en-GB" sz="1400" b="0" i="0" kern="1200" dirty="0">
                        <a:solidFill>
                          <a:schemeClr val="dk1"/>
                        </a:solidFill>
                        <a:effectLst/>
                        <a:latin typeface="+mn-lt"/>
                        <a:ea typeface="+mn-ea"/>
                        <a:cs typeface="+mn-cs"/>
                      </a:endParaRPr>
                    </a:p>
                  </a:txBody>
                  <a:tcPr/>
                </a:tc>
                <a:tc>
                  <a:txBody>
                    <a:bodyPr/>
                    <a:lstStyle/>
                    <a:p>
                      <a:r>
                        <a:rPr lang="en-IN" sz="1400" dirty="0" err="1"/>
                        <a:t>Hindawi</a:t>
                      </a:r>
                      <a:r>
                        <a:rPr lang="en-IN" sz="1400" dirty="0"/>
                        <a:t> Journal, 2021</a:t>
                      </a:r>
                    </a:p>
                  </a:txBody>
                  <a:tcPr/>
                </a:tc>
                <a:tc>
                  <a:txBody>
                    <a:bodyPr/>
                    <a:lstStyle/>
                    <a:p>
                      <a:r>
                        <a:rPr lang="en-GB" sz="1400" b="0" kern="1200" dirty="0">
                          <a:solidFill>
                            <a:schemeClr val="dk1"/>
                          </a:solidFill>
                          <a:effectLst/>
                        </a:rPr>
                        <a:t>Low-complexity dilated bottleneck avoids the computational lag associated with network depth and the problems involved in the large numbers of parameters associated with network width and integrates into the FPN [</a:t>
                      </a:r>
                      <a:r>
                        <a:rPr lang="en-GB" sz="1400" b="0" u="none" strike="noStrike" kern="1200" dirty="0">
                          <a:solidFill>
                            <a:schemeClr val="dk1"/>
                          </a:solidFill>
                          <a:effectLst/>
                        </a:rPr>
                        <a:t>8</a:t>
                      </a:r>
                      <a:r>
                        <a:rPr lang="en-GB" sz="1400" b="0" kern="1200" dirty="0">
                          <a:solidFill>
                            <a:schemeClr val="dk1"/>
                          </a:solidFill>
                          <a:effectLst/>
                        </a:rPr>
                        <a:t>] network.</a:t>
                      </a:r>
                      <a:endParaRPr lang="en-IN" sz="1400" dirty="0"/>
                    </a:p>
                  </a:txBody>
                  <a:tcPr/>
                </a:tc>
                <a:extLst>
                  <a:ext uri="{0D108BD9-81ED-4DB2-BD59-A6C34878D82A}">
                    <a16:rowId xmlns:a16="http://schemas.microsoft.com/office/drawing/2014/main" val="10001"/>
                  </a:ext>
                </a:extLst>
              </a:tr>
              <a:tr h="727037">
                <a:tc>
                  <a:txBody>
                    <a:bodyPr/>
                    <a:lstStyle/>
                    <a:p>
                      <a:r>
                        <a:rPr lang="en-IN" sz="1400" dirty="0"/>
                        <a:t>2</a:t>
                      </a:r>
                    </a:p>
                  </a:txBody>
                  <a:tcPr/>
                </a:tc>
                <a:tc>
                  <a:txBody>
                    <a:bodyPr/>
                    <a:lstStyle/>
                    <a:p>
                      <a:r>
                        <a:rPr lang="en-GB" sz="1400" dirty="0"/>
                        <a:t>Pneumonia Detection from Chest X-ray Images Based on Convolutional Neural Network</a:t>
                      </a:r>
                      <a:endParaRPr lang="en-IN" sz="1400" dirty="0"/>
                    </a:p>
                  </a:txBody>
                  <a:tcPr/>
                </a:tc>
                <a:tc>
                  <a:txBody>
                    <a:bodyPr/>
                    <a:lstStyle/>
                    <a:p>
                      <a:r>
                        <a:rPr lang="en-IN" sz="1400" dirty="0"/>
                        <a:t>MDPI, 2021</a:t>
                      </a:r>
                    </a:p>
                  </a:txBody>
                  <a:tcPr/>
                </a:tc>
                <a:tc>
                  <a:txBody>
                    <a:bodyPr/>
                    <a:lstStyle/>
                    <a:p>
                      <a:r>
                        <a:rPr lang="en-GB" sz="1400" dirty="0"/>
                        <a:t>Data Pre-Processing, Proposed Network, Classification Evaluation Metrics, CNN Model, t-SNE visualisation</a:t>
                      </a:r>
                      <a:endParaRPr lang="en-IN" sz="1400" dirty="0"/>
                    </a:p>
                  </a:txBody>
                  <a:tcPr/>
                </a:tc>
                <a:extLst>
                  <a:ext uri="{0D108BD9-81ED-4DB2-BD59-A6C34878D82A}">
                    <a16:rowId xmlns:a16="http://schemas.microsoft.com/office/drawing/2014/main" val="10002"/>
                  </a:ext>
                </a:extLst>
              </a:tr>
              <a:tr h="136319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dirty="0">
                          <a:solidFill>
                            <a:schemeClr val="dk1"/>
                          </a:solidFill>
                          <a:effectLst/>
                        </a:rPr>
                        <a:t>Pneumonia Detection Using Deep Learning Based on Convolutional Neural Network</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dirty="0">
                          <a:solidFill>
                            <a:schemeClr val="dk1"/>
                          </a:solidFill>
                          <a:effectLst/>
                        </a:rPr>
                        <a:t>2021 25th International Conference on Information Technology (IT)</a:t>
                      </a:r>
                    </a:p>
                    <a:p>
                      <a:endParaRPr lang="en-IN" sz="1400" dirty="0"/>
                    </a:p>
                  </a:txBody>
                  <a:tcPr/>
                </a:tc>
                <a:tc>
                  <a:txBody>
                    <a:bodyPr/>
                    <a:lstStyle/>
                    <a:p>
                      <a:r>
                        <a:rPr lang="en-GB" sz="1400" b="0" kern="1200" dirty="0">
                          <a:solidFill>
                            <a:schemeClr val="dk1"/>
                          </a:solidFill>
                          <a:effectLst/>
                        </a:rPr>
                        <a:t>This model has the task to help with a classification problem that is detecting whether a chest X-ray shows changes consistent with pneumonia or not, and classifying the X-ray images in two groups depending on the detection results. </a:t>
                      </a:r>
                      <a:endParaRPr lang="en-IN" sz="1400" dirty="0"/>
                    </a:p>
                  </a:txBody>
                  <a:tcPr/>
                </a:tc>
                <a:extLst>
                  <a:ext uri="{0D108BD9-81ED-4DB2-BD59-A6C34878D82A}">
                    <a16:rowId xmlns:a16="http://schemas.microsoft.com/office/drawing/2014/main" val="10003"/>
                  </a:ext>
                </a:extLst>
              </a:tr>
              <a:tr h="1182465">
                <a:tc>
                  <a:txBody>
                    <a:bodyPr/>
                    <a:lstStyle/>
                    <a:p>
                      <a:r>
                        <a:rPr lang="en-IN" sz="1400" dirty="0"/>
                        <a:t>4</a:t>
                      </a:r>
                    </a:p>
                  </a:txBody>
                  <a:tcPr/>
                </a:tc>
                <a:tc>
                  <a:txBody>
                    <a:bodyPr/>
                    <a:lstStyle/>
                    <a:p>
                      <a:r>
                        <a:rPr lang="en-GB" sz="1400" b="0" kern="1200" dirty="0">
                          <a:solidFill>
                            <a:schemeClr val="dk1"/>
                          </a:solidFill>
                          <a:effectLst/>
                        </a:rPr>
                        <a:t>Multi-Objective Evolutionary Design of Deep Convolutional Neural Networks for Image Classification</a:t>
                      </a:r>
                    </a:p>
                    <a:p>
                      <a:br>
                        <a:rPr lang="en-GB" sz="1400" b="0" kern="1200" dirty="0">
                          <a:solidFill>
                            <a:schemeClr val="dk1"/>
                          </a:solidFill>
                          <a:effectLst/>
                        </a:rPr>
                      </a:br>
                      <a:endParaRPr lang="en-IN" sz="1400" dirty="0"/>
                    </a:p>
                  </a:txBody>
                  <a:tcPr/>
                </a:tc>
                <a:tc>
                  <a:txBody>
                    <a:bodyPr/>
                    <a:lstStyle/>
                    <a:p>
                      <a:r>
                        <a:rPr lang="en-GB" sz="1400" b="0" kern="1200" dirty="0">
                          <a:solidFill>
                            <a:schemeClr val="dk1"/>
                          </a:solidFill>
                          <a:effectLst/>
                        </a:rPr>
                        <a:t>3 Dec 2019</a:t>
                      </a:r>
                      <a:endParaRPr lang="en-IN" sz="1400" dirty="0"/>
                    </a:p>
                  </a:txBody>
                  <a:tcPr/>
                </a:tc>
                <a:tc>
                  <a:txBody>
                    <a:bodyPr/>
                    <a:lstStyle/>
                    <a:p>
                      <a:r>
                        <a:rPr lang="en-GB" sz="1400" b="0" kern="1200" dirty="0">
                          <a:solidFill>
                            <a:schemeClr val="dk1"/>
                          </a:solidFill>
                          <a:effectLst/>
                        </a:rPr>
                        <a:t> approach improves computational efficiency by carefully down-scaling the architectures during the search as well as reinforcing the patterns commonly shared among past successful architectures through Bayesian model learning.</a:t>
                      </a:r>
                      <a:endParaRPr lang="en-IN"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753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9A38-F681-C243-1869-EFE518A6BCEE}"/>
              </a:ext>
            </a:extLst>
          </p:cNvPr>
          <p:cNvSpPr>
            <a:spLocks noGrp="1"/>
          </p:cNvSpPr>
          <p:nvPr>
            <p:ph type="title"/>
          </p:nvPr>
        </p:nvSpPr>
        <p:spPr/>
        <p:txBody>
          <a:bodyPr/>
          <a:lstStyle/>
          <a:p>
            <a:r>
              <a:rPr lang="en-CA" dirty="0"/>
              <a:t>Differentiation</a:t>
            </a:r>
          </a:p>
        </p:txBody>
      </p:sp>
      <p:sp>
        <p:nvSpPr>
          <p:cNvPr id="8" name="Text Placeholder 7">
            <a:extLst>
              <a:ext uri="{FF2B5EF4-FFF2-40B4-BE49-F238E27FC236}">
                <a16:creationId xmlns:a16="http://schemas.microsoft.com/office/drawing/2014/main" id="{8DAD254D-4C45-6F88-FC4B-5D07908C51A7}"/>
              </a:ext>
            </a:extLst>
          </p:cNvPr>
          <p:cNvSpPr>
            <a:spLocks noGrp="1"/>
          </p:cNvSpPr>
          <p:nvPr>
            <p:ph type="body" sz="half" idx="25"/>
          </p:nvPr>
        </p:nvSpPr>
        <p:spPr>
          <a:xfrm>
            <a:off x="684175" y="2133518"/>
            <a:ext cx="8839203" cy="2508415"/>
          </a:xfrm>
        </p:spPr>
        <p:txBody>
          <a:bodyPr>
            <a:normAutofit/>
          </a:bodyPr>
          <a:lstStyle/>
          <a:p>
            <a:pPr algn="just">
              <a:buClr>
                <a:schemeClr val="accent1"/>
              </a:buClr>
              <a:buSzPct val="80000"/>
            </a:pPr>
            <a:r>
              <a:rPr lang="en-US" b="0" i="0" dirty="0">
                <a:solidFill>
                  <a:srgbClr val="0D0D0D"/>
                </a:solidFill>
                <a:effectLst/>
                <a:latin typeface="Söhne"/>
              </a:rPr>
              <a:t>We are using the CNN and mainly focused on CNN rather that RNN(Recurrent Neural Network), Interception Network, VGG Networks(Visual Geometry Group) or other deep learning models because CNN is designed to automatically learn </a:t>
            </a:r>
            <a:r>
              <a:rPr lang="en-US" b="0" i="0" dirty="0" err="1">
                <a:solidFill>
                  <a:srgbClr val="0D0D0D"/>
                </a:solidFill>
                <a:effectLst/>
                <a:latin typeface="Söhne"/>
              </a:rPr>
              <a:t>spacial</a:t>
            </a:r>
            <a:r>
              <a:rPr lang="en-US" b="0" i="0" dirty="0">
                <a:solidFill>
                  <a:srgbClr val="0D0D0D"/>
                </a:solidFill>
                <a:effectLst/>
                <a:latin typeface="Söhne"/>
              </a:rPr>
              <a:t> </a:t>
            </a:r>
            <a:r>
              <a:rPr lang="en-US" b="0" i="0" dirty="0" err="1">
                <a:solidFill>
                  <a:srgbClr val="0D0D0D"/>
                </a:solidFill>
                <a:effectLst/>
                <a:latin typeface="Söhne"/>
              </a:rPr>
              <a:t>hierachies</a:t>
            </a:r>
            <a:r>
              <a:rPr lang="en-US" b="0" i="0" dirty="0">
                <a:solidFill>
                  <a:srgbClr val="0D0D0D"/>
                </a:solidFill>
                <a:effectLst/>
                <a:latin typeface="Söhne"/>
              </a:rPr>
              <a:t> of features from the input images. Since our project is solely based on classifying the images for both training and testing we are most likely to get the best and the most accurate result by using CNN. This differentiated our project and the deep learning models apart from the other models.</a:t>
            </a:r>
            <a:endParaRPr lang="en-US" dirty="0"/>
          </a:p>
          <a:p>
            <a:pPr algn="just">
              <a:buClr>
                <a:schemeClr val="accent1"/>
              </a:buClr>
              <a:buSzPct val="80000"/>
            </a:pPr>
            <a:endParaRPr lang="en-US" sz="1600" dirty="0">
              <a:solidFill>
                <a:schemeClr val="tx1">
                  <a:lumMod val="75000"/>
                  <a:lumOff val="25000"/>
                </a:schemeClr>
              </a:solidFill>
            </a:endParaRPr>
          </a:p>
          <a:p>
            <a:pPr algn="just">
              <a:lnSpc>
                <a:spcPct val="90000"/>
              </a:lnSpc>
              <a:spcBef>
                <a:spcPts val="1000"/>
              </a:spcBef>
              <a:buClr>
                <a:schemeClr val="accent1"/>
              </a:buClr>
              <a:buSzPct val="80000"/>
            </a:pPr>
            <a:endParaRPr lang="en-US" sz="1600" b="0" i="0" dirty="0">
              <a:solidFill>
                <a:schemeClr val="tx1">
                  <a:lumMod val="75000"/>
                  <a:lumOff val="25000"/>
                </a:schemeClr>
              </a:solidFill>
              <a:effectLst/>
            </a:endParaRPr>
          </a:p>
          <a:p>
            <a:pPr algn="just">
              <a:lnSpc>
                <a:spcPct val="90000"/>
              </a:lnSpc>
              <a:spcBef>
                <a:spcPts val="1000"/>
              </a:spcBef>
              <a:buClr>
                <a:schemeClr val="accent1"/>
              </a:buClr>
              <a:buSzPct val="80000"/>
              <a:buFont typeface="Wingdings 3" charset="2"/>
              <a:buChar char=""/>
            </a:pPr>
            <a:endParaRPr lang="en-US" dirty="0"/>
          </a:p>
          <a:p>
            <a:pPr algn="just">
              <a:lnSpc>
                <a:spcPct val="90000"/>
              </a:lnSpc>
              <a:spcBef>
                <a:spcPts val="1000"/>
              </a:spcBef>
              <a:buClr>
                <a:schemeClr val="accent1"/>
              </a:buClr>
              <a:buSzPct val="80000"/>
            </a:pPr>
            <a:endParaRPr lang="en-US" sz="1600" b="0" i="0" dirty="0">
              <a:solidFill>
                <a:schemeClr val="tx1">
                  <a:lumMod val="75000"/>
                  <a:lumOff val="25000"/>
                </a:schemeClr>
              </a:solidFill>
              <a:effectLst/>
            </a:endParaRPr>
          </a:p>
        </p:txBody>
      </p:sp>
      <p:pic>
        <p:nvPicPr>
          <p:cNvPr id="10" name="Picture Placeholder 9">
            <a:extLst>
              <a:ext uri="{FF2B5EF4-FFF2-40B4-BE49-F238E27FC236}">
                <a16:creationId xmlns:a16="http://schemas.microsoft.com/office/drawing/2014/main" id="{F363EE99-F37D-ABEF-568B-6976A7BD321F}"/>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344298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FC14-E74E-D84B-C8D6-4CA41DCAC849}"/>
              </a:ext>
            </a:extLst>
          </p:cNvPr>
          <p:cNvSpPr>
            <a:spLocks noGrp="1"/>
          </p:cNvSpPr>
          <p:nvPr>
            <p:ph type="title"/>
          </p:nvPr>
        </p:nvSpPr>
        <p:spPr/>
        <p:txBody>
          <a:bodyPr/>
          <a:lstStyle/>
          <a:p>
            <a:r>
              <a:rPr lang="en-US"/>
              <a:t>Data Gathering (Kaggle Chest X-Ray Dataset)</a:t>
            </a:r>
            <a:endParaRPr lang="en-CA"/>
          </a:p>
        </p:txBody>
      </p:sp>
      <p:sp>
        <p:nvSpPr>
          <p:cNvPr id="3" name="Text Placeholder 2">
            <a:extLst>
              <a:ext uri="{FF2B5EF4-FFF2-40B4-BE49-F238E27FC236}">
                <a16:creationId xmlns:a16="http://schemas.microsoft.com/office/drawing/2014/main" id="{FA4DDF58-4D81-8334-B9DB-52A442DF6102}"/>
              </a:ext>
            </a:extLst>
          </p:cNvPr>
          <p:cNvSpPr>
            <a:spLocks noGrp="1"/>
          </p:cNvSpPr>
          <p:nvPr>
            <p:ph type="body" idx="1"/>
          </p:nvPr>
        </p:nvSpPr>
        <p:spPr/>
        <p:txBody>
          <a:bodyPr/>
          <a:lstStyle/>
          <a:p>
            <a:r>
              <a:rPr lang="en-CA"/>
              <a:t>Large Chest X-Ray Dataset</a:t>
            </a:r>
          </a:p>
        </p:txBody>
      </p:sp>
      <p:sp>
        <p:nvSpPr>
          <p:cNvPr id="4" name="Text Placeholder 3">
            <a:extLst>
              <a:ext uri="{FF2B5EF4-FFF2-40B4-BE49-F238E27FC236}">
                <a16:creationId xmlns:a16="http://schemas.microsoft.com/office/drawing/2014/main" id="{1F3308D3-C4ED-9E18-BB6A-1B1942D96D27}"/>
              </a:ext>
            </a:extLst>
          </p:cNvPr>
          <p:cNvSpPr>
            <a:spLocks noGrp="1"/>
          </p:cNvSpPr>
          <p:nvPr>
            <p:ph type="body" sz="half" idx="2"/>
          </p:nvPr>
        </p:nvSpPr>
        <p:spPr/>
        <p:txBody>
          <a:bodyPr/>
          <a:lstStyle/>
          <a:p>
            <a:r>
              <a:rPr lang="en-US" dirty="0"/>
              <a:t>Utilizing a comprehensive dataset of chest x-ray images for model training and testing.</a:t>
            </a:r>
            <a:endParaRPr lang="en-CA" dirty="0"/>
          </a:p>
        </p:txBody>
      </p:sp>
      <p:pic>
        <p:nvPicPr>
          <p:cNvPr id="11" name="Picture Placeholder 10">
            <a:extLst>
              <a:ext uri="{FF2B5EF4-FFF2-40B4-BE49-F238E27FC236}">
                <a16:creationId xmlns:a16="http://schemas.microsoft.com/office/drawing/2014/main" id="{A7044AB7-3209-D3AF-0CE4-4590936BF6B2}"/>
              </a:ext>
            </a:extLst>
          </p:cNvPr>
          <p:cNvPicPr>
            <a:picLocks noGrp="1" noChangeAspect="1"/>
          </p:cNvPicPr>
          <p:nvPr>
            <p:ph type="pic" sz="quarter" idx="17"/>
          </p:nvPr>
        </p:nvPicPr>
        <p:blipFill>
          <a:blip r:embed="rId2"/>
          <a:srcRect l="16649" r="16649"/>
          <a:stretch>
            <a:fillRect/>
          </a:stretch>
        </p:blipFill>
        <p:spPr/>
      </p:pic>
      <p:sp>
        <p:nvSpPr>
          <p:cNvPr id="6" name="Text Placeholder 5">
            <a:extLst>
              <a:ext uri="{FF2B5EF4-FFF2-40B4-BE49-F238E27FC236}">
                <a16:creationId xmlns:a16="http://schemas.microsoft.com/office/drawing/2014/main" id="{FB8950B1-723D-70F9-010E-FF14D64A5E8E}"/>
              </a:ext>
            </a:extLst>
          </p:cNvPr>
          <p:cNvSpPr>
            <a:spLocks noGrp="1"/>
          </p:cNvSpPr>
          <p:nvPr>
            <p:ph type="body" idx="18"/>
          </p:nvPr>
        </p:nvSpPr>
        <p:spPr/>
        <p:txBody>
          <a:bodyPr/>
          <a:lstStyle/>
          <a:p>
            <a:r>
              <a:rPr lang="en-CA"/>
              <a:t>Pneumonia Detection Labels</a:t>
            </a:r>
          </a:p>
        </p:txBody>
      </p:sp>
      <p:sp>
        <p:nvSpPr>
          <p:cNvPr id="7" name="Text Placeholder 6">
            <a:extLst>
              <a:ext uri="{FF2B5EF4-FFF2-40B4-BE49-F238E27FC236}">
                <a16:creationId xmlns:a16="http://schemas.microsoft.com/office/drawing/2014/main" id="{6CE9BEB7-6E86-2D59-CF6A-EA9D1AFF7CA9}"/>
              </a:ext>
            </a:extLst>
          </p:cNvPr>
          <p:cNvSpPr>
            <a:spLocks noGrp="1"/>
          </p:cNvSpPr>
          <p:nvPr>
            <p:ph type="body" sz="half" idx="19"/>
          </p:nvPr>
        </p:nvSpPr>
        <p:spPr/>
        <p:txBody>
          <a:bodyPr/>
          <a:lstStyle/>
          <a:p>
            <a:r>
              <a:rPr lang="en-US"/>
              <a:t>The dataset includes labeled images for both pneumonia-infected and normal chest x-rays.</a:t>
            </a:r>
            <a:endParaRPr lang="en-CA"/>
          </a:p>
        </p:txBody>
      </p:sp>
      <p:sp>
        <p:nvSpPr>
          <p:cNvPr id="8" name="Text Placeholder 7">
            <a:extLst>
              <a:ext uri="{FF2B5EF4-FFF2-40B4-BE49-F238E27FC236}">
                <a16:creationId xmlns:a16="http://schemas.microsoft.com/office/drawing/2014/main" id="{58C61C3A-E2D7-9DE7-0E80-37350C792D51}"/>
              </a:ext>
            </a:extLst>
          </p:cNvPr>
          <p:cNvSpPr>
            <a:spLocks noGrp="1"/>
          </p:cNvSpPr>
          <p:nvPr>
            <p:ph type="body" idx="20"/>
          </p:nvPr>
        </p:nvSpPr>
        <p:spPr/>
        <p:txBody>
          <a:bodyPr/>
          <a:lstStyle/>
          <a:p>
            <a:r>
              <a:rPr lang="en-CA"/>
              <a:t>Viral vs. Bacterial Pneumonia</a:t>
            </a:r>
          </a:p>
        </p:txBody>
      </p:sp>
      <p:sp>
        <p:nvSpPr>
          <p:cNvPr id="9" name="Text Placeholder 8">
            <a:extLst>
              <a:ext uri="{FF2B5EF4-FFF2-40B4-BE49-F238E27FC236}">
                <a16:creationId xmlns:a16="http://schemas.microsoft.com/office/drawing/2014/main" id="{63514BF5-B1DA-D5C6-A8E7-CA5EA026FCB7}"/>
              </a:ext>
            </a:extLst>
          </p:cNvPr>
          <p:cNvSpPr>
            <a:spLocks noGrp="1"/>
          </p:cNvSpPr>
          <p:nvPr>
            <p:ph type="body" sz="half" idx="21"/>
          </p:nvPr>
        </p:nvSpPr>
        <p:spPr/>
        <p:txBody>
          <a:bodyPr/>
          <a:lstStyle/>
          <a:p>
            <a:r>
              <a:rPr lang="en-US"/>
              <a:t>The dataset supports classification of pneumonia x-rays into viral and bacterial types for targeted analysis.</a:t>
            </a:r>
            <a:endParaRPr lang="en-CA"/>
          </a:p>
        </p:txBody>
      </p:sp>
      <p:sp>
        <p:nvSpPr>
          <p:cNvPr id="10" name="Text Placeholder 9">
            <a:extLst>
              <a:ext uri="{FF2B5EF4-FFF2-40B4-BE49-F238E27FC236}">
                <a16:creationId xmlns:a16="http://schemas.microsoft.com/office/drawing/2014/main" id="{4C4EDDC8-3E04-F50F-C027-528F6DE95228}"/>
              </a:ext>
            </a:extLst>
          </p:cNvPr>
          <p:cNvSpPr>
            <a:spLocks noGrp="1"/>
          </p:cNvSpPr>
          <p:nvPr>
            <p:ph type="body" sz="quarter" idx="22"/>
          </p:nvPr>
        </p:nvSpPr>
        <p:spPr/>
        <p:txBody>
          <a:bodyPr/>
          <a:lstStyle/>
          <a:p>
            <a:r>
              <a:rPr lang="en-CA"/>
              <a:t>Photos provided by Pexels</a:t>
            </a:r>
          </a:p>
        </p:txBody>
      </p:sp>
    </p:spTree>
    <p:extLst>
      <p:ext uri="{BB962C8B-B14F-4D97-AF65-F5344CB8AC3E}">
        <p14:creationId xmlns:p14="http://schemas.microsoft.com/office/powerpoint/2010/main" val="96769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6897-A508-A3FD-A01F-8CABAAF1F830}"/>
              </a:ext>
            </a:extLst>
          </p:cNvPr>
          <p:cNvSpPr>
            <a:spLocks noGrp="1"/>
          </p:cNvSpPr>
          <p:nvPr>
            <p:ph type="title"/>
          </p:nvPr>
        </p:nvSpPr>
        <p:spPr>
          <a:xfrm>
            <a:off x="630277" y="248201"/>
            <a:ext cx="10972800" cy="1230485"/>
          </a:xfrm>
        </p:spPr>
        <p:txBody>
          <a:bodyPr/>
          <a:lstStyle/>
          <a:p>
            <a:r>
              <a:rPr lang="en-CA"/>
              <a:t>Wireframes for the Project</a:t>
            </a:r>
          </a:p>
        </p:txBody>
      </p:sp>
      <p:sp>
        <p:nvSpPr>
          <p:cNvPr id="3" name="Text Placeholder 2">
            <a:extLst>
              <a:ext uri="{FF2B5EF4-FFF2-40B4-BE49-F238E27FC236}">
                <a16:creationId xmlns:a16="http://schemas.microsoft.com/office/drawing/2014/main" id="{5BBC4265-E721-F8F9-08D0-01D2E689DB62}"/>
              </a:ext>
            </a:extLst>
          </p:cNvPr>
          <p:cNvSpPr>
            <a:spLocks noGrp="1"/>
          </p:cNvSpPr>
          <p:nvPr>
            <p:ph type="body" idx="1"/>
          </p:nvPr>
        </p:nvSpPr>
        <p:spPr>
          <a:xfrm>
            <a:off x="960665" y="1646736"/>
            <a:ext cx="5157787" cy="593840"/>
          </a:xfrm>
        </p:spPr>
        <p:txBody>
          <a:bodyPr/>
          <a:lstStyle/>
          <a:p>
            <a:r>
              <a:rPr lang="en-CA" dirty="0"/>
              <a:t>Model Architecture</a:t>
            </a:r>
          </a:p>
        </p:txBody>
      </p:sp>
      <p:sp>
        <p:nvSpPr>
          <p:cNvPr id="4" name="Text Placeholder 3">
            <a:extLst>
              <a:ext uri="{FF2B5EF4-FFF2-40B4-BE49-F238E27FC236}">
                <a16:creationId xmlns:a16="http://schemas.microsoft.com/office/drawing/2014/main" id="{3F5D0E02-8BF3-6C1A-2211-B239DD57369F}"/>
              </a:ext>
            </a:extLst>
          </p:cNvPr>
          <p:cNvSpPr>
            <a:spLocks noGrp="1"/>
          </p:cNvSpPr>
          <p:nvPr>
            <p:ph type="body" sz="half" idx="2"/>
          </p:nvPr>
        </p:nvSpPr>
        <p:spPr>
          <a:xfrm>
            <a:off x="960665" y="2323757"/>
            <a:ext cx="10972800" cy="1215184"/>
          </a:xfrm>
        </p:spPr>
        <p:txBody>
          <a:bodyPr>
            <a:noAutofit/>
          </a:bodyPr>
          <a:lstStyle/>
          <a:p>
            <a:r>
              <a:rPr lang="en-US" sz="1400" dirty="0"/>
              <a:t>Leveraging convolutional neural network (CNN) for accurate image classification and pneumonia type identification. In CNN the number of parameters is independent of the size of the original image. You can run the same CNN on a 300 × 300 image, and the number of parameters won’t change in the convolution layer.</a:t>
            </a:r>
            <a:endParaRPr lang="en-CA" sz="1400" dirty="0"/>
          </a:p>
        </p:txBody>
      </p:sp>
      <p:sp>
        <p:nvSpPr>
          <p:cNvPr id="5" name="Text Placeholder 4">
            <a:extLst>
              <a:ext uri="{FF2B5EF4-FFF2-40B4-BE49-F238E27FC236}">
                <a16:creationId xmlns:a16="http://schemas.microsoft.com/office/drawing/2014/main" id="{8007DA18-DD8C-1429-F331-EDEB784398CC}"/>
              </a:ext>
            </a:extLst>
          </p:cNvPr>
          <p:cNvSpPr>
            <a:spLocks noGrp="1"/>
          </p:cNvSpPr>
          <p:nvPr>
            <p:ph type="body" idx="18"/>
          </p:nvPr>
        </p:nvSpPr>
        <p:spPr>
          <a:xfrm>
            <a:off x="960665" y="3171075"/>
            <a:ext cx="5157787" cy="593840"/>
          </a:xfrm>
        </p:spPr>
        <p:txBody>
          <a:bodyPr/>
          <a:lstStyle/>
          <a:p>
            <a:r>
              <a:rPr lang="en-CA" dirty="0"/>
              <a:t>Training and Validation</a:t>
            </a:r>
          </a:p>
        </p:txBody>
      </p:sp>
      <p:sp>
        <p:nvSpPr>
          <p:cNvPr id="6" name="Text Placeholder 5">
            <a:extLst>
              <a:ext uri="{FF2B5EF4-FFF2-40B4-BE49-F238E27FC236}">
                <a16:creationId xmlns:a16="http://schemas.microsoft.com/office/drawing/2014/main" id="{BCB51CBE-6C2D-B351-6728-57259B0CDF76}"/>
              </a:ext>
            </a:extLst>
          </p:cNvPr>
          <p:cNvSpPr>
            <a:spLocks noGrp="1"/>
          </p:cNvSpPr>
          <p:nvPr>
            <p:ph type="body" sz="half" idx="19"/>
          </p:nvPr>
        </p:nvSpPr>
        <p:spPr>
          <a:xfrm>
            <a:off x="960665" y="3736395"/>
            <a:ext cx="10818378" cy="883256"/>
          </a:xfrm>
        </p:spPr>
        <p:txBody>
          <a:bodyPr/>
          <a:lstStyle/>
          <a:p>
            <a:r>
              <a:rPr lang="en-US" dirty="0">
                <a:sym typeface="+mn-ea"/>
              </a:rPr>
              <a:t>The training data consists of 5,216 chest x-ray images with 3,875 images shown to have pneumonia and 1,341 images shown to be normal.</a:t>
            </a:r>
          </a:p>
        </p:txBody>
      </p:sp>
      <p:sp>
        <p:nvSpPr>
          <p:cNvPr id="7" name="Text Placeholder 6">
            <a:extLst>
              <a:ext uri="{FF2B5EF4-FFF2-40B4-BE49-F238E27FC236}">
                <a16:creationId xmlns:a16="http://schemas.microsoft.com/office/drawing/2014/main" id="{7B8DBB80-2CA7-ABD5-F2C0-5A7FF5029FB7}"/>
              </a:ext>
            </a:extLst>
          </p:cNvPr>
          <p:cNvSpPr>
            <a:spLocks noGrp="1"/>
          </p:cNvSpPr>
          <p:nvPr>
            <p:ph type="body" idx="20"/>
          </p:nvPr>
        </p:nvSpPr>
        <p:spPr>
          <a:xfrm>
            <a:off x="960665" y="4322731"/>
            <a:ext cx="5157787" cy="593840"/>
          </a:xfrm>
        </p:spPr>
        <p:txBody>
          <a:bodyPr/>
          <a:lstStyle/>
          <a:p>
            <a:r>
              <a:rPr lang="en-CA" dirty="0"/>
              <a:t>Diagnostic Tool Development</a:t>
            </a:r>
          </a:p>
        </p:txBody>
      </p:sp>
      <p:sp>
        <p:nvSpPr>
          <p:cNvPr id="8" name="Text Placeholder 7">
            <a:extLst>
              <a:ext uri="{FF2B5EF4-FFF2-40B4-BE49-F238E27FC236}">
                <a16:creationId xmlns:a16="http://schemas.microsoft.com/office/drawing/2014/main" id="{BBB3434A-AC52-863C-6D0F-150CE1BC0BF5}"/>
              </a:ext>
            </a:extLst>
          </p:cNvPr>
          <p:cNvSpPr>
            <a:spLocks noGrp="1"/>
          </p:cNvSpPr>
          <p:nvPr>
            <p:ph type="body" sz="half" idx="21"/>
          </p:nvPr>
        </p:nvSpPr>
        <p:spPr>
          <a:xfrm>
            <a:off x="960664" y="4916571"/>
            <a:ext cx="10818379" cy="883256"/>
          </a:xfrm>
        </p:spPr>
        <p:txBody>
          <a:bodyPr/>
          <a:lstStyle/>
          <a:p>
            <a:r>
              <a:rPr lang="en-US" dirty="0"/>
              <a:t>We will be using Hugging Face for creating a UI. This will make it easier for the users to interact with our project. </a:t>
            </a:r>
            <a:endParaRPr lang="en-CA" dirty="0"/>
          </a:p>
        </p:txBody>
      </p:sp>
    </p:spTree>
    <p:extLst>
      <p:ext uri="{BB962C8B-B14F-4D97-AF65-F5344CB8AC3E}">
        <p14:creationId xmlns:p14="http://schemas.microsoft.com/office/powerpoint/2010/main" val="138275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2CC3-B1A1-50DA-3356-8D6EFA8494AD}"/>
              </a:ext>
            </a:extLst>
          </p:cNvPr>
          <p:cNvSpPr>
            <a:spLocks noGrp="1"/>
          </p:cNvSpPr>
          <p:nvPr>
            <p:ph type="title"/>
          </p:nvPr>
        </p:nvSpPr>
        <p:spPr/>
        <p:txBody>
          <a:bodyPr/>
          <a:lstStyle/>
          <a:p>
            <a:r>
              <a:rPr lang="en-CA"/>
              <a:t>Conclusion</a:t>
            </a:r>
          </a:p>
        </p:txBody>
      </p:sp>
      <p:sp>
        <p:nvSpPr>
          <p:cNvPr id="3" name="Text Placeholder 2">
            <a:extLst>
              <a:ext uri="{FF2B5EF4-FFF2-40B4-BE49-F238E27FC236}">
                <a16:creationId xmlns:a16="http://schemas.microsoft.com/office/drawing/2014/main" id="{CEFCD983-8F02-D155-6C06-126F8FFB72EB}"/>
              </a:ext>
            </a:extLst>
          </p:cNvPr>
          <p:cNvSpPr>
            <a:spLocks noGrp="1"/>
          </p:cNvSpPr>
          <p:nvPr>
            <p:ph type="body" idx="1"/>
          </p:nvPr>
        </p:nvSpPr>
        <p:spPr/>
        <p:txBody>
          <a:bodyPr/>
          <a:lstStyle/>
          <a:p>
            <a:r>
              <a:rPr lang="en-CA"/>
              <a:t>Medical Impact</a:t>
            </a:r>
          </a:p>
        </p:txBody>
      </p:sp>
      <p:sp>
        <p:nvSpPr>
          <p:cNvPr id="4" name="Text Placeholder 3">
            <a:extLst>
              <a:ext uri="{FF2B5EF4-FFF2-40B4-BE49-F238E27FC236}">
                <a16:creationId xmlns:a16="http://schemas.microsoft.com/office/drawing/2014/main" id="{710AB126-0AC6-B696-1E10-F3074B8C925D}"/>
              </a:ext>
            </a:extLst>
          </p:cNvPr>
          <p:cNvSpPr>
            <a:spLocks noGrp="1"/>
          </p:cNvSpPr>
          <p:nvPr>
            <p:ph type="body" sz="half" idx="2"/>
          </p:nvPr>
        </p:nvSpPr>
        <p:spPr/>
        <p:txBody>
          <a:bodyPr>
            <a:normAutofit lnSpcReduction="10000"/>
          </a:bodyPr>
          <a:lstStyle/>
          <a:p>
            <a:r>
              <a:rPr lang="en-US"/>
              <a:t>The project aims to bring about a positive impact on medical diagnostics and patient care through advanced image classification.</a:t>
            </a:r>
            <a:endParaRPr lang="en-CA"/>
          </a:p>
        </p:txBody>
      </p:sp>
      <p:sp>
        <p:nvSpPr>
          <p:cNvPr id="5" name="Text Placeholder 4">
            <a:extLst>
              <a:ext uri="{FF2B5EF4-FFF2-40B4-BE49-F238E27FC236}">
                <a16:creationId xmlns:a16="http://schemas.microsoft.com/office/drawing/2014/main" id="{EC104F45-10B5-82FF-37C9-460ED1E589B9}"/>
              </a:ext>
            </a:extLst>
          </p:cNvPr>
          <p:cNvSpPr>
            <a:spLocks noGrp="1"/>
          </p:cNvSpPr>
          <p:nvPr>
            <p:ph type="body" idx="13"/>
          </p:nvPr>
        </p:nvSpPr>
        <p:spPr/>
        <p:txBody>
          <a:bodyPr/>
          <a:lstStyle/>
          <a:p>
            <a:r>
              <a:rPr lang="en-CA"/>
              <a:t>Technological Advancements</a:t>
            </a:r>
          </a:p>
        </p:txBody>
      </p:sp>
      <p:sp>
        <p:nvSpPr>
          <p:cNvPr id="6" name="Text Placeholder 5">
            <a:extLst>
              <a:ext uri="{FF2B5EF4-FFF2-40B4-BE49-F238E27FC236}">
                <a16:creationId xmlns:a16="http://schemas.microsoft.com/office/drawing/2014/main" id="{F7260F02-138C-E518-5D44-1BE3DAA85D86}"/>
              </a:ext>
            </a:extLst>
          </p:cNvPr>
          <p:cNvSpPr>
            <a:spLocks noGrp="1"/>
          </p:cNvSpPr>
          <p:nvPr>
            <p:ph type="body" sz="half" idx="14"/>
          </p:nvPr>
        </p:nvSpPr>
        <p:spPr/>
        <p:txBody>
          <a:bodyPr>
            <a:normAutofit lnSpcReduction="10000"/>
          </a:bodyPr>
          <a:lstStyle/>
          <a:p>
            <a:r>
              <a:rPr lang="en-US"/>
              <a:t>Contributing to the advancements in medical technology with the fusion of deep learning and diagnostic imaging.</a:t>
            </a:r>
            <a:endParaRPr lang="en-CA"/>
          </a:p>
        </p:txBody>
      </p:sp>
      <p:sp>
        <p:nvSpPr>
          <p:cNvPr id="7" name="Text Placeholder 6">
            <a:extLst>
              <a:ext uri="{FF2B5EF4-FFF2-40B4-BE49-F238E27FC236}">
                <a16:creationId xmlns:a16="http://schemas.microsoft.com/office/drawing/2014/main" id="{20A08C9F-EFB1-55C4-AC8B-0E0F5D1E5F69}"/>
              </a:ext>
            </a:extLst>
          </p:cNvPr>
          <p:cNvSpPr>
            <a:spLocks noGrp="1"/>
          </p:cNvSpPr>
          <p:nvPr>
            <p:ph type="body" idx="15"/>
          </p:nvPr>
        </p:nvSpPr>
        <p:spPr/>
        <p:txBody>
          <a:bodyPr/>
          <a:lstStyle/>
          <a:p>
            <a:r>
              <a:rPr lang="en-CA"/>
              <a:t>Future Opportunities</a:t>
            </a:r>
          </a:p>
        </p:txBody>
      </p:sp>
      <p:sp>
        <p:nvSpPr>
          <p:cNvPr id="8" name="Text Placeholder 7">
            <a:extLst>
              <a:ext uri="{FF2B5EF4-FFF2-40B4-BE49-F238E27FC236}">
                <a16:creationId xmlns:a16="http://schemas.microsoft.com/office/drawing/2014/main" id="{A543B421-C738-1FCB-345F-DB7714CFAD13}"/>
              </a:ext>
            </a:extLst>
          </p:cNvPr>
          <p:cNvSpPr>
            <a:spLocks noGrp="1"/>
          </p:cNvSpPr>
          <p:nvPr>
            <p:ph type="body" sz="half" idx="16"/>
          </p:nvPr>
        </p:nvSpPr>
        <p:spPr/>
        <p:txBody>
          <a:bodyPr>
            <a:normAutofit lnSpcReduction="10000"/>
          </a:bodyPr>
          <a:lstStyle/>
          <a:p>
            <a:r>
              <a:rPr lang="en-US"/>
              <a:t>Opening doors for further research and development in the field of medical image analysis and disease classification.</a:t>
            </a:r>
            <a:endParaRPr lang="en-CA"/>
          </a:p>
        </p:txBody>
      </p:sp>
      <p:pic>
        <p:nvPicPr>
          <p:cNvPr id="11" name="Picture Placeholder 10">
            <a:extLst>
              <a:ext uri="{FF2B5EF4-FFF2-40B4-BE49-F238E27FC236}">
                <a16:creationId xmlns:a16="http://schemas.microsoft.com/office/drawing/2014/main" id="{61AA2AF2-6FA3-B688-F7A4-C8A932C68EEA}"/>
              </a:ext>
            </a:extLst>
          </p:cNvPr>
          <p:cNvPicPr>
            <a:picLocks noGrp="1" noChangeAspect="1"/>
          </p:cNvPicPr>
          <p:nvPr>
            <p:ph type="pic" sz="quarter" idx="17"/>
          </p:nvPr>
        </p:nvPicPr>
        <p:blipFill>
          <a:blip r:embed="rId2"/>
          <a:srcRect l="16649" r="16649"/>
          <a:stretch>
            <a:fillRect/>
          </a:stretch>
        </p:blipFill>
        <p:spPr/>
      </p:pic>
      <p:sp>
        <p:nvSpPr>
          <p:cNvPr id="10" name="Text Placeholder 9">
            <a:extLst>
              <a:ext uri="{FF2B5EF4-FFF2-40B4-BE49-F238E27FC236}">
                <a16:creationId xmlns:a16="http://schemas.microsoft.com/office/drawing/2014/main" id="{606D8B86-A6DB-D8B4-27EC-FDB9EC2E78AB}"/>
              </a:ext>
            </a:extLst>
          </p:cNvPr>
          <p:cNvSpPr>
            <a:spLocks noGrp="1"/>
          </p:cNvSpPr>
          <p:nvPr>
            <p:ph type="body" sz="quarter" idx="20"/>
          </p:nvPr>
        </p:nvSpPr>
        <p:spPr/>
        <p:txBody>
          <a:bodyPr/>
          <a:lstStyle/>
          <a:p>
            <a:r>
              <a:rPr lang="en-CA"/>
              <a:t>Photos provided by Pexels</a:t>
            </a:r>
          </a:p>
        </p:txBody>
      </p:sp>
    </p:spTree>
    <p:extLst>
      <p:ext uri="{BB962C8B-B14F-4D97-AF65-F5344CB8AC3E}">
        <p14:creationId xmlns:p14="http://schemas.microsoft.com/office/powerpoint/2010/main" val="374511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01E577-6159-4D8B-A07D-893D8BB7883B}">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74</TotalTime>
  <Words>833</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Aptos</vt:lpstr>
      <vt:lpstr>Aptos Display</vt:lpstr>
      <vt:lpstr>Arial</vt:lpstr>
      <vt:lpstr>Calibri</vt:lpstr>
      <vt:lpstr>Roboto</vt:lpstr>
      <vt:lpstr>Söhne</vt:lpstr>
      <vt:lpstr>Wingdings 3</vt:lpstr>
      <vt:lpstr>Office Theme</vt:lpstr>
      <vt:lpstr>1_Office Theme</vt:lpstr>
      <vt:lpstr>Pneumonia Detection &amp; Classification Using Deep Learning</vt:lpstr>
      <vt:lpstr>Introduction</vt:lpstr>
      <vt:lpstr>Industry/Domain Overview</vt:lpstr>
      <vt:lpstr>Problem or Opportunity Identification</vt:lpstr>
      <vt:lpstr>Literature Survey (Minimum 10 references from 2021,2020,2019, 2018, 2017,….)</vt:lpstr>
      <vt:lpstr>Differentiation</vt:lpstr>
      <vt:lpstr>Data Gathering (Kaggle Chest X-Ray Dataset)</vt:lpstr>
      <vt:lpstr>Wireframes for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Classification using CNN</dc:title>
  <dc:creator>Sangavi Sambath Kumar</dc:creator>
  <cp:lastModifiedBy>Sangavi Sambath Kumar</cp:lastModifiedBy>
  <cp:revision>2</cp:revision>
  <dcterms:created xsi:type="dcterms:W3CDTF">2024-03-11T02:42:43Z</dcterms:created>
  <dcterms:modified xsi:type="dcterms:W3CDTF">2024-03-11T03:57:28Z</dcterms:modified>
</cp:coreProperties>
</file>