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[employee_data.csv]Sheet16!PivotTable15</c:name>
    <c:fmtId val="9"/>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2400" b="1" u="sng" dirty="0">
                <a:solidFill>
                  <a:schemeClr val="tx1"/>
                </a:solidFill>
              </a:rPr>
              <a:t>Employee</a:t>
            </a:r>
            <a:r>
              <a:rPr lang="en-IN" sz="2400" b="1" u="sng" baseline="0" dirty="0">
                <a:solidFill>
                  <a:schemeClr val="tx1"/>
                </a:solidFill>
              </a:rPr>
              <a:t> Attendance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2.7681975560840819E-2"/>
          <c:y val="9.5932722067542289E-2"/>
          <c:w val="0.8728461324549539"/>
          <c:h val="0.6233898877404489"/>
        </c:manualLayout>
      </c:layout>
      <c:barChart>
        <c:barDir val="col"/>
        <c:grouping val="clustered"/>
        <c:varyColors val="0"/>
        <c:ser>
          <c:idx val="0"/>
          <c:order val="0"/>
          <c:tx>
            <c:strRef>
              <c:f>Sheet16!$B$3:$B$4</c:f>
              <c:strCache>
                <c:ptCount val="1"/>
                <c:pt idx="0">
                  <c:v>HIGH</c:v>
                </c:pt>
              </c:strCache>
            </c:strRef>
          </c:tx>
          <c:spPr>
            <a:solidFill>
              <a:schemeClr val="accent1"/>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Sheet16!$B$5:$B$65</c:f>
              <c:numCache>
                <c:formatCode>General</c:formatCode>
                <c:ptCount val="50"/>
                <c:pt idx="0">
                  <c:v>11</c:v>
                </c:pt>
                <c:pt idx="1">
                  <c:v>1</c:v>
                </c:pt>
                <c:pt idx="3">
                  <c:v>2</c:v>
                </c:pt>
                <c:pt idx="4">
                  <c:v>2</c:v>
                </c:pt>
                <c:pt idx="5">
                  <c:v>12</c:v>
                </c:pt>
                <c:pt idx="6">
                  <c:v>1</c:v>
                </c:pt>
                <c:pt idx="7">
                  <c:v>1</c:v>
                </c:pt>
                <c:pt idx="9">
                  <c:v>4</c:v>
                </c:pt>
                <c:pt idx="10">
                  <c:v>16</c:v>
                </c:pt>
                <c:pt idx="12">
                  <c:v>3</c:v>
                </c:pt>
                <c:pt idx="14">
                  <c:v>2</c:v>
                </c:pt>
                <c:pt idx="15">
                  <c:v>9</c:v>
                </c:pt>
                <c:pt idx="18">
                  <c:v>2</c:v>
                </c:pt>
                <c:pt idx="19">
                  <c:v>6</c:v>
                </c:pt>
                <c:pt idx="20">
                  <c:v>15</c:v>
                </c:pt>
                <c:pt idx="24">
                  <c:v>6</c:v>
                </c:pt>
                <c:pt idx="25">
                  <c:v>20</c:v>
                </c:pt>
                <c:pt idx="26">
                  <c:v>2</c:v>
                </c:pt>
                <c:pt idx="28">
                  <c:v>1</c:v>
                </c:pt>
                <c:pt idx="29">
                  <c:v>6</c:v>
                </c:pt>
                <c:pt idx="30">
                  <c:v>14</c:v>
                </c:pt>
                <c:pt idx="31">
                  <c:v>1</c:v>
                </c:pt>
                <c:pt idx="32">
                  <c:v>2</c:v>
                </c:pt>
                <c:pt idx="33">
                  <c:v>1</c:v>
                </c:pt>
                <c:pt idx="34">
                  <c:v>8</c:v>
                </c:pt>
                <c:pt idx="35">
                  <c:v>19</c:v>
                </c:pt>
                <c:pt idx="37">
                  <c:v>2</c:v>
                </c:pt>
                <c:pt idx="38">
                  <c:v>1</c:v>
                </c:pt>
                <c:pt idx="39">
                  <c:v>4</c:v>
                </c:pt>
                <c:pt idx="40">
                  <c:v>15</c:v>
                </c:pt>
                <c:pt idx="42">
                  <c:v>3</c:v>
                </c:pt>
                <c:pt idx="43">
                  <c:v>1</c:v>
                </c:pt>
                <c:pt idx="44">
                  <c:v>2</c:v>
                </c:pt>
                <c:pt idx="45">
                  <c:v>20</c:v>
                </c:pt>
                <c:pt idx="48">
                  <c:v>1</c:v>
                </c:pt>
                <c:pt idx="49">
                  <c:v>4</c:v>
                </c:pt>
              </c:numCache>
            </c:numRef>
          </c:val>
          <c:extLst>
            <c:ext xmlns:c16="http://schemas.microsoft.com/office/drawing/2014/chart" uri="{C3380CC4-5D6E-409C-BE32-E72D297353CC}">
              <c16:uniqueId val="{00000000-0261-44B9-81D3-E3DBAB72F7C4}"/>
            </c:ext>
          </c:extLst>
        </c:ser>
        <c:ser>
          <c:idx val="1"/>
          <c:order val="1"/>
          <c:tx>
            <c:strRef>
              <c:f>Sheet16!$C$3:$C$4</c:f>
              <c:strCache>
                <c:ptCount val="1"/>
                <c:pt idx="0">
                  <c:v>LOW</c:v>
                </c:pt>
              </c:strCache>
            </c:strRef>
          </c:tx>
          <c:spPr>
            <a:solidFill>
              <a:schemeClr val="accent2"/>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Sheet16!$C$5:$C$65</c:f>
              <c:numCache>
                <c:formatCode>General</c:formatCode>
                <c:ptCount val="50"/>
                <c:pt idx="0">
                  <c:v>20</c:v>
                </c:pt>
                <c:pt idx="1">
                  <c:v>2</c:v>
                </c:pt>
                <c:pt idx="2">
                  <c:v>3</c:v>
                </c:pt>
                <c:pt idx="3">
                  <c:v>5</c:v>
                </c:pt>
                <c:pt idx="4">
                  <c:v>4</c:v>
                </c:pt>
                <c:pt idx="5">
                  <c:v>33</c:v>
                </c:pt>
                <c:pt idx="6">
                  <c:v>6</c:v>
                </c:pt>
                <c:pt idx="7">
                  <c:v>2</c:v>
                </c:pt>
                <c:pt idx="8">
                  <c:v>2</c:v>
                </c:pt>
                <c:pt idx="9">
                  <c:v>4</c:v>
                </c:pt>
                <c:pt idx="10">
                  <c:v>26</c:v>
                </c:pt>
                <c:pt idx="11">
                  <c:v>2</c:v>
                </c:pt>
                <c:pt idx="12">
                  <c:v>5</c:v>
                </c:pt>
                <c:pt idx="13">
                  <c:v>1</c:v>
                </c:pt>
                <c:pt idx="14">
                  <c:v>7</c:v>
                </c:pt>
                <c:pt idx="15">
                  <c:v>25</c:v>
                </c:pt>
                <c:pt idx="16">
                  <c:v>1</c:v>
                </c:pt>
                <c:pt idx="17">
                  <c:v>6</c:v>
                </c:pt>
                <c:pt idx="18">
                  <c:v>3</c:v>
                </c:pt>
                <c:pt idx="19">
                  <c:v>4</c:v>
                </c:pt>
                <c:pt idx="20">
                  <c:v>29</c:v>
                </c:pt>
                <c:pt idx="21">
                  <c:v>2</c:v>
                </c:pt>
                <c:pt idx="22">
                  <c:v>1</c:v>
                </c:pt>
                <c:pt idx="23">
                  <c:v>2</c:v>
                </c:pt>
                <c:pt idx="24">
                  <c:v>7</c:v>
                </c:pt>
                <c:pt idx="25">
                  <c:v>23</c:v>
                </c:pt>
                <c:pt idx="26">
                  <c:v>2</c:v>
                </c:pt>
                <c:pt idx="27">
                  <c:v>1</c:v>
                </c:pt>
                <c:pt idx="28">
                  <c:v>2</c:v>
                </c:pt>
                <c:pt idx="29">
                  <c:v>5</c:v>
                </c:pt>
                <c:pt idx="30">
                  <c:v>34</c:v>
                </c:pt>
                <c:pt idx="31">
                  <c:v>1</c:v>
                </c:pt>
                <c:pt idx="32">
                  <c:v>2</c:v>
                </c:pt>
                <c:pt idx="33">
                  <c:v>1</c:v>
                </c:pt>
                <c:pt idx="34">
                  <c:v>3</c:v>
                </c:pt>
                <c:pt idx="35">
                  <c:v>32</c:v>
                </c:pt>
                <c:pt idx="36">
                  <c:v>2</c:v>
                </c:pt>
                <c:pt idx="37">
                  <c:v>3</c:v>
                </c:pt>
                <c:pt idx="39">
                  <c:v>6</c:v>
                </c:pt>
                <c:pt idx="40">
                  <c:v>33</c:v>
                </c:pt>
                <c:pt idx="42">
                  <c:v>2</c:v>
                </c:pt>
                <c:pt idx="43">
                  <c:v>1</c:v>
                </c:pt>
                <c:pt idx="44">
                  <c:v>9</c:v>
                </c:pt>
                <c:pt idx="45">
                  <c:v>26</c:v>
                </c:pt>
                <c:pt idx="46">
                  <c:v>2</c:v>
                </c:pt>
                <c:pt idx="47">
                  <c:v>1</c:v>
                </c:pt>
                <c:pt idx="49">
                  <c:v>5</c:v>
                </c:pt>
              </c:numCache>
            </c:numRef>
          </c:val>
          <c:extLst>
            <c:ext xmlns:c16="http://schemas.microsoft.com/office/drawing/2014/chart" uri="{C3380CC4-5D6E-409C-BE32-E72D297353CC}">
              <c16:uniqueId val="{00000001-0261-44B9-81D3-E3DBAB72F7C4}"/>
            </c:ext>
          </c:extLst>
        </c:ser>
        <c:ser>
          <c:idx val="2"/>
          <c:order val="2"/>
          <c:tx>
            <c:strRef>
              <c:f>Sheet16!$D$3:$D$4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Sheet16!$D$5:$D$65</c:f>
              <c:numCache>
                <c:formatCode>General</c:formatCode>
                <c:ptCount val="50"/>
                <c:pt idx="0">
                  <c:v>50</c:v>
                </c:pt>
                <c:pt idx="1">
                  <c:v>3</c:v>
                </c:pt>
                <c:pt idx="2">
                  <c:v>6</c:v>
                </c:pt>
                <c:pt idx="3">
                  <c:v>5</c:v>
                </c:pt>
                <c:pt idx="4">
                  <c:v>21</c:v>
                </c:pt>
                <c:pt idx="5">
                  <c:v>40</c:v>
                </c:pt>
                <c:pt idx="6">
                  <c:v>4</c:v>
                </c:pt>
                <c:pt idx="8">
                  <c:v>3</c:v>
                </c:pt>
                <c:pt idx="9">
                  <c:v>18</c:v>
                </c:pt>
                <c:pt idx="10">
                  <c:v>44</c:v>
                </c:pt>
                <c:pt idx="11">
                  <c:v>2</c:v>
                </c:pt>
                <c:pt idx="12">
                  <c:v>7</c:v>
                </c:pt>
                <c:pt idx="13">
                  <c:v>3</c:v>
                </c:pt>
                <c:pt idx="14">
                  <c:v>22</c:v>
                </c:pt>
                <c:pt idx="15">
                  <c:v>61</c:v>
                </c:pt>
                <c:pt idx="16">
                  <c:v>2</c:v>
                </c:pt>
                <c:pt idx="17">
                  <c:v>4</c:v>
                </c:pt>
                <c:pt idx="18">
                  <c:v>5</c:v>
                </c:pt>
                <c:pt idx="19">
                  <c:v>20</c:v>
                </c:pt>
                <c:pt idx="20">
                  <c:v>42</c:v>
                </c:pt>
                <c:pt idx="21">
                  <c:v>4</c:v>
                </c:pt>
                <c:pt idx="22">
                  <c:v>5</c:v>
                </c:pt>
                <c:pt idx="23">
                  <c:v>3</c:v>
                </c:pt>
                <c:pt idx="24">
                  <c:v>23</c:v>
                </c:pt>
                <c:pt idx="25">
                  <c:v>38</c:v>
                </c:pt>
                <c:pt idx="26">
                  <c:v>4</c:v>
                </c:pt>
                <c:pt idx="27">
                  <c:v>8</c:v>
                </c:pt>
                <c:pt idx="28">
                  <c:v>3</c:v>
                </c:pt>
                <c:pt idx="29">
                  <c:v>16</c:v>
                </c:pt>
                <c:pt idx="30">
                  <c:v>49</c:v>
                </c:pt>
                <c:pt idx="31">
                  <c:v>4</c:v>
                </c:pt>
                <c:pt idx="32">
                  <c:v>3</c:v>
                </c:pt>
                <c:pt idx="33">
                  <c:v>3</c:v>
                </c:pt>
                <c:pt idx="34">
                  <c:v>16</c:v>
                </c:pt>
                <c:pt idx="35">
                  <c:v>46</c:v>
                </c:pt>
                <c:pt idx="36">
                  <c:v>8</c:v>
                </c:pt>
                <c:pt idx="37">
                  <c:v>5</c:v>
                </c:pt>
                <c:pt idx="38">
                  <c:v>1</c:v>
                </c:pt>
                <c:pt idx="39">
                  <c:v>22</c:v>
                </c:pt>
                <c:pt idx="40">
                  <c:v>42</c:v>
                </c:pt>
                <c:pt idx="41">
                  <c:v>3</c:v>
                </c:pt>
                <c:pt idx="42">
                  <c:v>3</c:v>
                </c:pt>
                <c:pt idx="43">
                  <c:v>1</c:v>
                </c:pt>
                <c:pt idx="44">
                  <c:v>22</c:v>
                </c:pt>
                <c:pt idx="45">
                  <c:v>58</c:v>
                </c:pt>
                <c:pt idx="46">
                  <c:v>4</c:v>
                </c:pt>
                <c:pt idx="48">
                  <c:v>3</c:v>
                </c:pt>
                <c:pt idx="49">
                  <c:v>19</c:v>
                </c:pt>
              </c:numCache>
            </c:numRef>
          </c:val>
          <c:extLst>
            <c:ext xmlns:c16="http://schemas.microsoft.com/office/drawing/2014/chart" uri="{C3380CC4-5D6E-409C-BE32-E72D297353CC}">
              <c16:uniqueId val="{00000003-0261-44B9-81D3-E3DBAB72F7C4}"/>
            </c:ext>
          </c:extLst>
        </c:ser>
        <c:ser>
          <c:idx val="3"/>
          <c:order val="3"/>
          <c:tx>
            <c:strRef>
              <c:f>Sheet16!$E$3:$E$4</c:f>
              <c:strCache>
                <c:ptCount val="1"/>
                <c:pt idx="0">
                  <c:v>VERY HIGH</c:v>
                </c:pt>
              </c:strCache>
            </c:strRef>
          </c:tx>
          <c:spPr>
            <a:solidFill>
              <a:schemeClr val="accent4"/>
            </a:solidFill>
            <a:ln>
              <a:noFill/>
            </a:ln>
            <a:effectLst/>
          </c:spPr>
          <c:invertIfNegative val="0"/>
          <c:cat>
            <c:multiLvlStrRef>
              <c:f>Sheet16!$A$5:$A$65</c:f>
              <c:multiLvlStrCache>
                <c:ptCount val="50"/>
                <c:lvl>
                  <c:pt idx="0">
                    <c:v>Active</c:v>
                  </c:pt>
                  <c:pt idx="1">
                    <c:v>Future Start</c:v>
                  </c:pt>
                  <c:pt idx="2">
                    <c:v>Leave of Absence</c:v>
                  </c:pt>
                  <c:pt idx="3">
                    <c:v>Terminated for Cause</c:v>
                  </c:pt>
                  <c:pt idx="4">
                    <c:v>Voluntarily Terminated</c:v>
                  </c:pt>
                  <c:pt idx="5">
                    <c:v>Active</c:v>
                  </c:pt>
                  <c:pt idx="6">
                    <c:v>Future Start</c:v>
                  </c:pt>
                  <c:pt idx="7">
                    <c:v>Leave of Absence</c:v>
                  </c:pt>
                  <c:pt idx="8">
                    <c:v>Terminated for Cause</c:v>
                  </c:pt>
                  <c:pt idx="9">
                    <c:v>Voluntarily Terminated</c:v>
                  </c:pt>
                  <c:pt idx="10">
                    <c:v>Active</c:v>
                  </c:pt>
                  <c:pt idx="11">
                    <c:v>Future Start</c:v>
                  </c:pt>
                  <c:pt idx="12">
                    <c:v>Leave of Absence</c:v>
                  </c:pt>
                  <c:pt idx="13">
                    <c:v>Terminated for Cause</c:v>
                  </c:pt>
                  <c:pt idx="14">
                    <c:v>Voluntarily Terminated</c:v>
                  </c:pt>
                  <c:pt idx="15">
                    <c:v>Active</c:v>
                  </c:pt>
                  <c:pt idx="16">
                    <c:v>Future Start</c:v>
                  </c:pt>
                  <c:pt idx="17">
                    <c:v>Leave of Absence</c:v>
                  </c:pt>
                  <c:pt idx="18">
                    <c:v>Terminated for Cause</c:v>
                  </c:pt>
                  <c:pt idx="19">
                    <c:v>Voluntarily Terminated</c:v>
                  </c:pt>
                  <c:pt idx="20">
                    <c:v>Active</c:v>
                  </c:pt>
                  <c:pt idx="21">
                    <c:v>Future Start</c:v>
                  </c:pt>
                  <c:pt idx="22">
                    <c:v>Leave of Absence</c:v>
                  </c:pt>
                  <c:pt idx="23">
                    <c:v>Terminated for Cause</c:v>
                  </c:pt>
                  <c:pt idx="24">
                    <c:v>Voluntarily Terminated</c:v>
                  </c:pt>
                  <c:pt idx="25">
                    <c:v>Active</c:v>
                  </c:pt>
                  <c:pt idx="26">
                    <c:v>Future Start</c:v>
                  </c:pt>
                  <c:pt idx="27">
                    <c:v>Leave of Absence</c:v>
                  </c:pt>
                  <c:pt idx="28">
                    <c:v>Terminated for Cause</c:v>
                  </c:pt>
                  <c:pt idx="29">
                    <c:v>Voluntarily Terminated</c:v>
                  </c:pt>
                  <c:pt idx="30">
                    <c:v>Active</c:v>
                  </c:pt>
                  <c:pt idx="31">
                    <c:v>Future Start</c:v>
                  </c:pt>
                  <c:pt idx="32">
                    <c:v>Leave of Absence</c:v>
                  </c:pt>
                  <c:pt idx="33">
                    <c:v>Terminated for Cause</c:v>
                  </c:pt>
                  <c:pt idx="34">
                    <c:v>Voluntarily Terminated</c:v>
                  </c:pt>
                  <c:pt idx="35">
                    <c:v>Active</c:v>
                  </c:pt>
                  <c:pt idx="36">
                    <c:v>Future Start</c:v>
                  </c:pt>
                  <c:pt idx="37">
                    <c:v>Leave of Absence</c:v>
                  </c:pt>
                  <c:pt idx="38">
                    <c:v>Terminated for Cause</c:v>
                  </c:pt>
                  <c:pt idx="39">
                    <c:v>Voluntarily Terminated</c:v>
                  </c:pt>
                  <c:pt idx="40">
                    <c:v>Active</c:v>
                  </c:pt>
                  <c:pt idx="41">
                    <c:v>Future Start</c:v>
                  </c:pt>
                  <c:pt idx="42">
                    <c:v>Leave of Absence</c:v>
                  </c:pt>
                  <c:pt idx="43">
                    <c:v>Terminated for Cause</c:v>
                  </c:pt>
                  <c:pt idx="44">
                    <c:v>Voluntarily Terminated</c:v>
                  </c:pt>
                  <c:pt idx="45">
                    <c:v>Active</c:v>
                  </c:pt>
                  <c:pt idx="46">
                    <c:v>Future Start</c:v>
                  </c:pt>
                  <c:pt idx="47">
                    <c:v>Leave of Absence</c:v>
                  </c:pt>
                  <c:pt idx="48">
                    <c:v>Terminated for Cause</c:v>
                  </c:pt>
                  <c:pt idx="49">
                    <c:v>Voluntarily Terminated</c:v>
                  </c:pt>
                </c:lvl>
                <c:lvl>
                  <c:pt idx="0">
                    <c:v>BPC</c:v>
                  </c:pt>
                  <c:pt idx="5">
                    <c:v>CCDR</c:v>
                  </c:pt>
                  <c:pt idx="10">
                    <c:v>EW</c:v>
                  </c:pt>
                  <c:pt idx="15">
                    <c:v>MSC</c:v>
                  </c:pt>
                  <c:pt idx="20">
                    <c:v>NEL</c:v>
                  </c:pt>
                  <c:pt idx="25">
                    <c:v>PL</c:v>
                  </c:pt>
                  <c:pt idx="30">
                    <c:v>PYZ</c:v>
                  </c:pt>
                  <c:pt idx="35">
                    <c:v>SVG</c:v>
                  </c:pt>
                  <c:pt idx="40">
                    <c:v>TNS</c:v>
                  </c:pt>
                  <c:pt idx="45">
                    <c:v>WBL</c:v>
                  </c:pt>
                </c:lvl>
              </c:multiLvlStrCache>
            </c:multiLvlStrRef>
          </c:cat>
          <c:val>
            <c:numRef>
              <c:f>Sheet16!$E$5:$E$65</c:f>
              <c:numCache>
                <c:formatCode>General</c:formatCode>
                <c:ptCount val="50"/>
                <c:pt idx="0">
                  <c:v>9</c:v>
                </c:pt>
                <c:pt idx="3">
                  <c:v>1</c:v>
                </c:pt>
                <c:pt idx="4">
                  <c:v>5</c:v>
                </c:pt>
                <c:pt idx="5">
                  <c:v>9</c:v>
                </c:pt>
                <c:pt idx="6">
                  <c:v>1</c:v>
                </c:pt>
                <c:pt idx="7">
                  <c:v>1</c:v>
                </c:pt>
                <c:pt idx="8">
                  <c:v>1</c:v>
                </c:pt>
                <c:pt idx="9">
                  <c:v>3</c:v>
                </c:pt>
                <c:pt idx="10">
                  <c:v>11</c:v>
                </c:pt>
                <c:pt idx="11">
                  <c:v>1</c:v>
                </c:pt>
                <c:pt idx="14">
                  <c:v>2</c:v>
                </c:pt>
                <c:pt idx="15">
                  <c:v>5</c:v>
                </c:pt>
                <c:pt idx="16">
                  <c:v>1</c:v>
                </c:pt>
                <c:pt idx="18">
                  <c:v>1</c:v>
                </c:pt>
                <c:pt idx="19">
                  <c:v>2</c:v>
                </c:pt>
                <c:pt idx="20">
                  <c:v>10</c:v>
                </c:pt>
                <c:pt idx="22">
                  <c:v>1</c:v>
                </c:pt>
                <c:pt idx="23">
                  <c:v>2</c:v>
                </c:pt>
                <c:pt idx="24">
                  <c:v>2</c:v>
                </c:pt>
                <c:pt idx="25">
                  <c:v>7</c:v>
                </c:pt>
                <c:pt idx="26">
                  <c:v>1</c:v>
                </c:pt>
                <c:pt idx="28">
                  <c:v>3</c:v>
                </c:pt>
                <c:pt idx="29">
                  <c:v>1</c:v>
                </c:pt>
                <c:pt idx="30">
                  <c:v>11</c:v>
                </c:pt>
                <c:pt idx="31">
                  <c:v>1</c:v>
                </c:pt>
                <c:pt idx="33">
                  <c:v>1</c:v>
                </c:pt>
                <c:pt idx="34">
                  <c:v>2</c:v>
                </c:pt>
                <c:pt idx="35">
                  <c:v>12</c:v>
                </c:pt>
                <c:pt idx="36">
                  <c:v>1</c:v>
                </c:pt>
                <c:pt idx="37">
                  <c:v>2</c:v>
                </c:pt>
                <c:pt idx="39">
                  <c:v>1</c:v>
                </c:pt>
                <c:pt idx="40">
                  <c:v>5</c:v>
                </c:pt>
                <c:pt idx="42">
                  <c:v>3</c:v>
                </c:pt>
                <c:pt idx="43">
                  <c:v>1</c:v>
                </c:pt>
                <c:pt idx="44">
                  <c:v>4</c:v>
                </c:pt>
                <c:pt idx="45">
                  <c:v>10</c:v>
                </c:pt>
                <c:pt idx="47">
                  <c:v>1</c:v>
                </c:pt>
                <c:pt idx="49">
                  <c:v>2</c:v>
                </c:pt>
              </c:numCache>
            </c:numRef>
          </c:val>
          <c:extLst>
            <c:ext xmlns:c16="http://schemas.microsoft.com/office/drawing/2014/chart" uri="{C3380CC4-5D6E-409C-BE32-E72D297353CC}">
              <c16:uniqueId val="{00000004-0261-44B9-81D3-E3DBAB72F7C4}"/>
            </c:ext>
          </c:extLst>
        </c:ser>
        <c:dLbls>
          <c:showLegendKey val="0"/>
          <c:showVal val="0"/>
          <c:showCatName val="0"/>
          <c:showSerName val="0"/>
          <c:showPercent val="0"/>
          <c:showBubbleSize val="0"/>
        </c:dLbls>
        <c:gapWidth val="219"/>
        <c:overlap val="-27"/>
        <c:axId val="512493216"/>
        <c:axId val="512475936"/>
      </c:barChart>
      <c:catAx>
        <c:axId val="51249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75936"/>
        <c:crosses val="autoZero"/>
        <c:auto val="1"/>
        <c:lblAlgn val="ctr"/>
        <c:lblOffset val="100"/>
        <c:noMultiLvlLbl val="0"/>
      </c:catAx>
      <c:valAx>
        <c:axId val="5124759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24932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SANGAVI D</a:t>
            </a:r>
          </a:p>
          <a:p>
            <a:r>
              <a:rPr lang="en-US" sz="2400" dirty="0"/>
              <a:t>REGISTER NO:312210</a:t>
            </a:r>
            <a:r>
              <a:rPr lang="en-IN" sz="2400" dirty="0"/>
              <a:t>710</a:t>
            </a:r>
            <a:endParaRPr lang="en-US" sz="2400" dirty="0"/>
          </a:p>
          <a:p>
            <a:r>
              <a:rPr lang="en-US" sz="2400" dirty="0"/>
              <a:t>DEPARTMENT:B.COM(GENERAL)</a:t>
            </a:r>
          </a:p>
          <a:p>
            <a:r>
              <a:rPr lang="en-US" sz="2400" dirty="0"/>
              <a:t>COLLEGE:SRM ARTS AND SCIENCE COLLEGE</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B77EFFA-4C7A-4C7A-172B-87E928148E21}"/>
              </a:ext>
            </a:extLst>
          </p:cNvPr>
          <p:cNvSpPr txBox="1"/>
          <p:nvPr/>
        </p:nvSpPr>
        <p:spPr>
          <a:xfrm>
            <a:off x="838200" y="1271855"/>
            <a:ext cx="7162800" cy="5632311"/>
          </a:xfrm>
          <a:prstGeom prst="rect">
            <a:avLst/>
          </a:prstGeom>
          <a:noFill/>
        </p:spPr>
        <p:txBody>
          <a:bodyPr wrap="square" rtlCol="0">
            <a:spAutoFit/>
          </a:bodyPr>
          <a:lstStyle/>
          <a:p>
            <a:r>
              <a:rPr lang="en-US" dirty="0"/>
              <a:t>In attendance analysis using Excel, several modeling techniques can help you gain insights and make data-driven decisions. Here’s an overview of key modeling approaches you might use:</a:t>
            </a:r>
          </a:p>
          <a:p>
            <a:r>
              <a:rPr lang="en-US" dirty="0"/>
              <a:t>1. </a:t>
            </a:r>
            <a:r>
              <a:rPr lang="en-US" b="1" u="sng" dirty="0"/>
              <a:t>Descriptive Statistics Mean and Median Attendance</a:t>
            </a:r>
            <a:r>
              <a:rPr lang="en-US" dirty="0"/>
              <a:t>: Calculate average and median attendance times to understand typical patterns. Standard Deviation: Measure the variability in attendance times. Excel Functions: AVERAGE(), MEDIAN(), STDEV.P(), STDEV.S()</a:t>
            </a:r>
          </a:p>
          <a:p>
            <a:r>
              <a:rPr lang="en-US" dirty="0"/>
              <a:t>2. </a:t>
            </a:r>
            <a:r>
              <a:rPr lang="en-US" b="1" u="sng" dirty="0"/>
              <a:t>Time Series Analysis Trend Analysis</a:t>
            </a:r>
            <a:r>
              <a:rPr lang="en-US" dirty="0"/>
              <a:t>: Analyze attendance trends over time (daily, weekly, monthly).Seasonality: Identify patterns or recurring trends related to specific days of the week or times of the year . Excel Functions: Use line charts or pivot tables to visualize trends.</a:t>
            </a:r>
          </a:p>
          <a:p>
            <a:r>
              <a:rPr lang="en-US" dirty="0"/>
              <a:t>3. </a:t>
            </a:r>
            <a:r>
              <a:rPr lang="en-US" b="1" u="sng" dirty="0"/>
              <a:t>Pivot Tables and Charts Attendance Summary</a:t>
            </a:r>
            <a:r>
              <a:rPr lang="en-US" dirty="0"/>
              <a:t>: Create pivot tables to summarize attendance data by employee, department, or time period . Visual Representation: Use pivot charts to visualize attendance patterns and anomalies . Excel Functions: PivotTable, PivotChart</a:t>
            </a:r>
          </a:p>
          <a:p>
            <a:r>
              <a:rPr lang="en-US" dirty="0"/>
              <a:t>4. </a:t>
            </a:r>
            <a:r>
              <a:rPr lang="en-US" b="1" u="sng" dirty="0"/>
              <a:t>Absenteeism Analysis Absence Rates</a:t>
            </a:r>
            <a:r>
              <a:rPr lang="en-US" dirty="0"/>
              <a:t>: Calculate the percentage of days employees or students are absent . Correlation with Other Factors: Analyze correlations between absenteeism and factors like department, time of year, or employee tenure . Excel Functions: COUNTIF(), COUNTIFS(), CORREL()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EBD5A4-A510-9882-EA04-89A1E08DE50D}"/>
              </a:ext>
            </a:extLst>
          </p:cNvPr>
          <p:cNvSpPr>
            <a:spLocks noGrp="1"/>
          </p:cNvSpPr>
          <p:nvPr>
            <p:ph type="body" idx="1"/>
          </p:nvPr>
        </p:nvSpPr>
        <p:spPr>
          <a:xfrm>
            <a:off x="381000" y="533400"/>
            <a:ext cx="9144000" cy="6093976"/>
          </a:xfrm>
        </p:spPr>
        <p:txBody>
          <a:bodyPr/>
          <a:lstStyle/>
          <a:p>
            <a:r>
              <a:rPr lang="en-US" dirty="0"/>
              <a:t>5. </a:t>
            </a:r>
            <a:r>
              <a:rPr lang="en-US" b="1" u="sng" dirty="0"/>
              <a:t>Work Hours Calculation Hours Worked</a:t>
            </a:r>
            <a:r>
              <a:rPr lang="en-US" dirty="0"/>
              <a:t>: Compute the total hours worked per day, week, or month using Time In and Time Out data . Overtime Calculation: Identify and calculate any overtime based on scheduled hours Excel Functions: DATEDIF(), TEXT(), SUM() </a:t>
            </a:r>
          </a:p>
          <a:p>
            <a:r>
              <a:rPr lang="en-US" dirty="0"/>
              <a:t>6. </a:t>
            </a:r>
            <a:r>
              <a:rPr lang="en-US" b="1" u="sng" dirty="0"/>
              <a:t>Anomaly Detection Late Arrivals and Early Departures</a:t>
            </a:r>
            <a:r>
              <a:rPr lang="en-US" dirty="0"/>
              <a:t>: Identify patterns of lateness or early departures using conditional formatting or formulas . Outliers: Detect outliers or unusual attendance patterns . Excel Functions: IF(), CONDITIONAL FORMATTING, Z-SCORE</a:t>
            </a:r>
          </a:p>
          <a:p>
            <a:r>
              <a:rPr lang="en-US" dirty="0"/>
              <a:t>7. </a:t>
            </a:r>
            <a:r>
              <a:rPr lang="en-US" b="1" u="sng" dirty="0"/>
              <a:t>Forecasting Future Attendance Trends</a:t>
            </a:r>
            <a:r>
              <a:rPr lang="en-US" dirty="0"/>
              <a:t>: Use linear regression to forecast future attendance based on historical data . Excel Functions: LINEST(), FORECAST.LINEAR()</a:t>
            </a:r>
          </a:p>
          <a:p>
            <a:r>
              <a:rPr lang="en-US" dirty="0"/>
              <a:t>8. </a:t>
            </a:r>
            <a:r>
              <a:rPr lang="en-US" b="1" u="sng" dirty="0"/>
              <a:t>Scenario Analysis What-If Scenarios</a:t>
            </a:r>
            <a:r>
              <a:rPr lang="en-US" dirty="0"/>
              <a:t>: Model different scenarios to understand potential impacts of policy changes on attendance .</a:t>
            </a:r>
          </a:p>
          <a:p>
            <a:r>
              <a:rPr lang="en-US" dirty="0"/>
              <a:t> Excel Functions: “DATA TABLE”,” GOAL SEEK”</a:t>
            </a:r>
          </a:p>
          <a:p>
            <a:r>
              <a:rPr lang="en-US" u="sng" dirty="0"/>
              <a:t>Example Implementation </a:t>
            </a:r>
            <a:r>
              <a:rPr lang="en-US" dirty="0"/>
              <a:t>: </a:t>
            </a:r>
          </a:p>
          <a:p>
            <a:pPr marL="342900" indent="-342900">
              <a:buFont typeface="+mj-lt"/>
              <a:buAutoNum type="arabicPeriod"/>
            </a:pPr>
            <a:r>
              <a:rPr lang="en-US" b="1" dirty="0"/>
              <a:t>Create a Data Table</a:t>
            </a:r>
            <a:r>
              <a:rPr lang="en-US" dirty="0"/>
              <a:t>: Organize your data into columns for Date, Time In, Time Out, Employee ID, etc.</a:t>
            </a:r>
          </a:p>
          <a:p>
            <a:pPr marL="342900" indent="-342900">
              <a:buFont typeface="+mj-lt"/>
              <a:buAutoNum type="arabicPeriod"/>
            </a:pPr>
            <a:r>
              <a:rPr lang="en-US" b="1" dirty="0"/>
              <a:t>Use Pivot Tables</a:t>
            </a:r>
            <a:r>
              <a:rPr lang="en-US" dirty="0"/>
              <a:t>: Summarize attendance by employee or department.</a:t>
            </a:r>
          </a:p>
          <a:p>
            <a:pPr marL="342900" indent="-342900">
              <a:buFont typeface="+mj-lt"/>
              <a:buAutoNum type="arabicPeriod"/>
            </a:pPr>
            <a:r>
              <a:rPr lang="en-US" b="1" dirty="0"/>
              <a:t>Visualize Data</a:t>
            </a:r>
            <a:r>
              <a:rPr lang="en-US" dirty="0"/>
              <a:t>: Create charts to visualize trends and patterns.</a:t>
            </a:r>
          </a:p>
          <a:p>
            <a:pPr marL="342900" indent="-342900">
              <a:buFont typeface="+mj-lt"/>
              <a:buAutoNum type="arabicPeriod"/>
            </a:pPr>
            <a:r>
              <a:rPr lang="en-US" b="1" dirty="0"/>
              <a:t>Apply Formulas</a:t>
            </a:r>
            <a:r>
              <a:rPr lang="en-US" dirty="0"/>
              <a:t>: Calculate hours worked, absenteeism rates, and any anomalies.</a:t>
            </a:r>
          </a:p>
          <a:p>
            <a:pPr marL="342900" indent="-342900">
              <a:buFont typeface="+mj-lt"/>
              <a:buAutoNum type="arabicPeriod"/>
            </a:pPr>
            <a:r>
              <a:rPr lang="en-US" b="1" dirty="0"/>
              <a:t>Analyze and Interpret</a:t>
            </a:r>
            <a:r>
              <a:rPr lang="en-US" dirty="0"/>
              <a:t>: Use descriptive statistics and trend analysis to derive insights and make recommendations.</a:t>
            </a:r>
          </a:p>
          <a:p>
            <a:r>
              <a:rPr lang="en-US" dirty="0"/>
              <a:t>These modeling techniques enable you to perform a comprehensive analysis of attendance data, leading to better management decisions and improved operational efficiency</a:t>
            </a:r>
            <a:endParaRPr lang="en-IN" dirty="0"/>
          </a:p>
          <a:p>
            <a:endParaRPr lang="en-IN" dirty="0"/>
          </a:p>
        </p:txBody>
      </p:sp>
    </p:spTree>
    <p:extLst>
      <p:ext uri="{BB962C8B-B14F-4D97-AF65-F5344CB8AC3E}">
        <p14:creationId xmlns:p14="http://schemas.microsoft.com/office/powerpoint/2010/main" val="3150398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21C0C8F-7312-86F5-E247-1276A24681AF}"/>
              </a:ext>
            </a:extLst>
          </p:cNvPr>
          <p:cNvGraphicFramePr>
            <a:graphicFrameLocks/>
          </p:cNvGraphicFramePr>
          <p:nvPr>
            <p:extLst>
              <p:ext uri="{D42A27DB-BD31-4B8C-83A1-F6EECF244321}">
                <p14:modId xmlns:p14="http://schemas.microsoft.com/office/powerpoint/2010/main" val="787677240"/>
              </p:ext>
            </p:extLst>
          </p:nvPr>
        </p:nvGraphicFramePr>
        <p:xfrm>
          <a:off x="152400" y="1116330"/>
          <a:ext cx="11124818" cy="552894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ACA5C4C-EF42-62CB-AF3A-7E0F3883C19A}"/>
              </a:ext>
            </a:extLst>
          </p:cNvPr>
          <p:cNvSpPr txBox="1"/>
          <p:nvPr/>
        </p:nvSpPr>
        <p:spPr>
          <a:xfrm>
            <a:off x="755332" y="1447800"/>
            <a:ext cx="8007668" cy="3785652"/>
          </a:xfrm>
          <a:prstGeom prst="rect">
            <a:avLst/>
          </a:prstGeom>
          <a:noFill/>
        </p:spPr>
        <p:txBody>
          <a:bodyPr wrap="square" rtlCol="0">
            <a:spAutoFit/>
          </a:bodyPr>
          <a:lstStyle/>
          <a:p>
            <a:r>
              <a:rPr lang="en-US" sz="2000" dirty="0">
                <a:latin typeface="+mj-lt"/>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lang="en-IN" sz="2000" dirty="0">
              <a:latin typeface="+mj-lt"/>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Attendance Analysis using Excel</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3A13CDF-57EC-74A6-62D1-4A9F910C5BD6}"/>
              </a:ext>
            </a:extLst>
          </p:cNvPr>
          <p:cNvSpPr txBox="1"/>
          <p:nvPr/>
        </p:nvSpPr>
        <p:spPr>
          <a:xfrm>
            <a:off x="1398495" y="2514600"/>
            <a:ext cx="6325945" cy="2308324"/>
          </a:xfrm>
          <a:prstGeom prst="rect">
            <a:avLst/>
          </a:prstGeom>
          <a:noFill/>
        </p:spPr>
        <p:txBody>
          <a:bodyPr wrap="square" rtlCol="0">
            <a:spAutoFit/>
          </a:bodyPr>
          <a:lstStyle/>
          <a:p>
            <a:r>
              <a:rPr lang="en-US" sz="2400" i="0" dirty="0">
                <a:effectLst/>
              </a:rPr>
              <a:t>When employees give their best at work, they help the organization flourish. Companies therefore implement </a:t>
            </a:r>
            <a:r>
              <a:rPr lang="en-US" sz="2400" i="0" strike="noStrike" dirty="0">
                <a:effectLst/>
              </a:rPr>
              <a:t>attendance management </a:t>
            </a:r>
            <a:r>
              <a:rPr lang="en-US" sz="2400" i="0" u="none" strike="noStrike" dirty="0">
                <a:effectLst/>
              </a:rPr>
              <a:t>systems</a:t>
            </a:r>
            <a:r>
              <a:rPr lang="en-US" sz="2400" i="0" dirty="0">
                <a:effectLst/>
              </a:rPr>
              <a:t> to ensure that employees maximize their potential. It is an excellent way to monitor the punctuality and</a:t>
            </a:r>
            <a:r>
              <a:rPr lang="en-US" sz="2400" i="0" u="none" strike="noStrike" dirty="0">
                <a:effectLst/>
              </a:rPr>
              <a:t> performance of the employees</a:t>
            </a:r>
            <a:r>
              <a:rPr lang="en-US" sz="2000" i="0" dirty="0">
                <a:effectLst/>
                <a:latin typeface="Merriweather" panose="020F0502020204030204" pitchFamily="2" charset="0"/>
              </a:rPr>
              <a:t>.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81088" y="2412420"/>
            <a:ext cx="7924800" cy="3416320"/>
          </a:xfrm>
          <a:prstGeom prst="rect">
            <a:avLst/>
          </a:prstGeom>
          <a:noFill/>
        </p:spPr>
        <p:txBody>
          <a:bodyPr wrap="square" rtlCol="0">
            <a:spAutoFit/>
          </a:bodyPr>
          <a:lstStyle/>
          <a:p>
            <a:pPr>
              <a:buFont typeface="Arial" panose="020B0604020202020204" pitchFamily="34" charset="0"/>
              <a:buChar char="•"/>
            </a:pPr>
            <a:r>
              <a:rPr lang="en-US" sz="2400" i="0" dirty="0">
                <a:solidFill>
                  <a:srgbClr val="0D0D0D"/>
                </a:solidFill>
                <a:effectLst/>
                <a:latin typeface="Times New Roman" panose="02020603050405020304" pitchFamily="18" charset="0"/>
                <a:cs typeface="Times New Roman" panose="02020603050405020304" pitchFamily="18" charset="0"/>
              </a:rPr>
              <a:t>.</a:t>
            </a:r>
            <a:r>
              <a:rPr lang="en-US" sz="2400" dirty="0"/>
              <a:t> The attendance analysis project aims to streamline and enhance the tracking of employee or student attendance through advanced data analytics. </a:t>
            </a:r>
          </a:p>
          <a:p>
            <a:pPr>
              <a:buFont typeface="Arial" panose="020B0604020202020204" pitchFamily="34" charset="0"/>
              <a:buChar char="•"/>
            </a:pPr>
            <a:r>
              <a:rPr lang="en-US" sz="2400" dirty="0"/>
              <a:t> By leveraging historical data, the project seeks to identify patterns, trends, and anomalies in attendance records. </a:t>
            </a:r>
          </a:p>
          <a:p>
            <a:pPr>
              <a:buFont typeface="Arial" panose="020B0604020202020204" pitchFamily="34" charset="0"/>
              <a:buChar char="•"/>
            </a:pPr>
            <a:r>
              <a:rPr lang="en-US" sz="2400" dirty="0"/>
              <a:t> The analysis will provide actionable insights to improve punctuality, optimize scheduling, and reduce absenteeism. </a:t>
            </a:r>
          </a:p>
          <a:p>
            <a:pPr>
              <a:buFont typeface="Arial" panose="020B0604020202020204" pitchFamily="34" charset="0"/>
              <a:buChar char="•"/>
            </a:pPr>
            <a:r>
              <a:rPr lang="en-US" sz="2400" dirty="0"/>
              <a:t> Key deliverables include comprehensive reports and visualizations that support decision-making processes.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CFE82BC-A1B4-95A5-4BD6-4861273C75F8}"/>
              </a:ext>
            </a:extLst>
          </p:cNvPr>
          <p:cNvSpPr txBox="1"/>
          <p:nvPr/>
        </p:nvSpPr>
        <p:spPr>
          <a:xfrm>
            <a:off x="1143000" y="2078772"/>
            <a:ext cx="6934200" cy="4093428"/>
          </a:xfrm>
          <a:prstGeom prst="rect">
            <a:avLst/>
          </a:prstGeom>
          <a:noFill/>
        </p:spPr>
        <p:txBody>
          <a:bodyPr wrap="square" rtlCol="0">
            <a:spAutoFit/>
          </a:bodyPr>
          <a:lstStyle/>
          <a:p>
            <a:pPr marL="285750" indent="-285750">
              <a:buFont typeface="Arial" panose="020B0604020202020204" pitchFamily="34" charset="0"/>
              <a:buChar char="•"/>
            </a:pPr>
            <a:r>
              <a:rPr lang="en-US" sz="2000" b="1" u="sng" dirty="0"/>
              <a:t>Human Resources (HR) Managers</a:t>
            </a:r>
            <a:r>
              <a:rPr lang="en-US" sz="2000" dirty="0"/>
              <a:t>: They use attendance data to manage employee schedules, address absenteeism, and ensure compliance with company policies.</a:t>
            </a:r>
          </a:p>
          <a:p>
            <a:pPr marL="285750" indent="-285750">
              <a:buFont typeface="Arial" panose="020B0604020202020204" pitchFamily="34" charset="0"/>
              <a:buChar char="•"/>
            </a:pPr>
            <a:r>
              <a:rPr lang="en-US" sz="2000" b="1" u="sng" dirty="0"/>
              <a:t>Department Heads and Supervisors</a:t>
            </a:r>
            <a:r>
              <a:rPr lang="en-US" sz="2000" dirty="0"/>
              <a:t>: They leverage attendance insights to optimize team scheduling, manage workload distribution, and address performance issues.</a:t>
            </a:r>
          </a:p>
          <a:p>
            <a:pPr marL="285750" indent="-285750">
              <a:buFont typeface="Arial" panose="020B0604020202020204" pitchFamily="34" charset="0"/>
              <a:buChar char="•"/>
            </a:pPr>
            <a:r>
              <a:rPr lang="en-US" sz="2000" b="1" u="sng" dirty="0"/>
              <a:t>Employees</a:t>
            </a:r>
            <a:r>
              <a:rPr lang="en-US" sz="2000" b="1" dirty="0"/>
              <a:t> </a:t>
            </a:r>
            <a:r>
              <a:rPr lang="en-US" sz="2000" dirty="0"/>
              <a:t>: They may access their own attendance records for personal tracking, understanding patterns, and improving time management.</a:t>
            </a:r>
          </a:p>
          <a:p>
            <a:pPr marL="285750" indent="-285750">
              <a:buFont typeface="Arial" panose="020B0604020202020204" pitchFamily="34" charset="0"/>
              <a:buChar char="•"/>
            </a:pPr>
            <a:r>
              <a:rPr lang="en-US" sz="2000" b="1" u="sng" dirty="0"/>
              <a:t>Executives and Decision Makers</a:t>
            </a:r>
            <a:r>
              <a:rPr lang="en-US" sz="2000" dirty="0"/>
              <a:t>: They use aggregated attendance data to make strategic decisions about workforce management, resource allocation, and overall organizational effectiveness</a:t>
            </a:r>
            <a:r>
              <a:rPr lang="en-US"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86F4DDC-5D1B-8AEC-0588-7A62C084B536}"/>
              </a:ext>
            </a:extLst>
          </p:cNvPr>
          <p:cNvSpPr txBox="1"/>
          <p:nvPr/>
        </p:nvSpPr>
        <p:spPr>
          <a:xfrm>
            <a:off x="2971800" y="2597169"/>
            <a:ext cx="6096000" cy="4247317"/>
          </a:xfrm>
          <a:prstGeom prst="rect">
            <a:avLst/>
          </a:prstGeom>
          <a:noFill/>
        </p:spPr>
        <p:txBody>
          <a:bodyPr wrap="square" rtlCol="0">
            <a:spAutoFit/>
          </a:bodyPr>
          <a:lstStyle/>
          <a:p>
            <a:pPr marL="285750" indent="-285750">
              <a:buFont typeface="Arial" panose="020B0604020202020204" pitchFamily="34" charset="0"/>
              <a:buChar char="•"/>
            </a:pPr>
            <a:r>
              <a:rPr lang="en-IN" sz="2000" b="1" u="sng" dirty="0"/>
              <a:t>Conditional Formatting</a:t>
            </a:r>
            <a:r>
              <a:rPr lang="en-IN" sz="2000" b="1" dirty="0"/>
              <a:t> </a:t>
            </a:r>
            <a:r>
              <a:rPr lang="en-IN" sz="2000" dirty="0"/>
              <a:t>:It is used for highlighting the missing values.</a:t>
            </a:r>
          </a:p>
          <a:p>
            <a:pPr marL="285750" indent="-285750">
              <a:buFont typeface="Arial" panose="020B0604020202020204" pitchFamily="34" charset="0"/>
              <a:buChar char="•"/>
            </a:pPr>
            <a:r>
              <a:rPr lang="en-IN" sz="2000" b="1" u="sng" dirty="0"/>
              <a:t>Filter</a:t>
            </a:r>
            <a:r>
              <a:rPr lang="en-IN" sz="2000" dirty="0"/>
              <a:t>: It is used for removing or filtering out the missing values.</a:t>
            </a:r>
            <a:r>
              <a:rPr lang="en-IN" sz="2000" u="sng" dirty="0"/>
              <a:t> </a:t>
            </a:r>
          </a:p>
          <a:p>
            <a:pPr marL="285750" indent="-285750">
              <a:buFont typeface="Arial" panose="020B0604020202020204" pitchFamily="34" charset="0"/>
              <a:buChar char="•"/>
            </a:pPr>
            <a:r>
              <a:rPr lang="en-IN" sz="2000" b="1" u="sng" dirty="0"/>
              <a:t>Formula</a:t>
            </a:r>
            <a:r>
              <a:rPr lang="en-IN" sz="2000" dirty="0"/>
              <a:t>: It is used for to calculate the attendance levels of the employee.</a:t>
            </a:r>
          </a:p>
          <a:p>
            <a:pPr marL="285750" indent="-285750">
              <a:buFont typeface="Arial" panose="020B0604020202020204" pitchFamily="34" charset="0"/>
              <a:buChar char="•"/>
            </a:pPr>
            <a:r>
              <a:rPr lang="en-IN" sz="2000" b="1" u="sng" dirty="0"/>
              <a:t>Pivot</a:t>
            </a:r>
            <a:r>
              <a:rPr lang="en-IN" sz="2000" dirty="0"/>
              <a:t>: It is used for summary of the data.</a:t>
            </a:r>
          </a:p>
          <a:p>
            <a:pPr marL="285750" indent="-285750">
              <a:buFont typeface="Arial" panose="020B0604020202020204" pitchFamily="34" charset="0"/>
              <a:buChar char="•"/>
            </a:pPr>
            <a:r>
              <a:rPr lang="en-IN" sz="2000" b="1" u="sng" dirty="0"/>
              <a:t>Graph</a:t>
            </a:r>
            <a:r>
              <a:rPr lang="en-IN" sz="2000" b="1" dirty="0"/>
              <a:t>:</a:t>
            </a:r>
            <a:r>
              <a:rPr lang="en-IN" sz="2000" dirty="0"/>
              <a:t> It </a:t>
            </a:r>
            <a:r>
              <a:rPr lang="en-US" sz="2000" i="0" dirty="0">
                <a:effectLst/>
                <a:latin typeface="Google Sans"/>
              </a:rPr>
              <a:t>is a visual element that represents data in a worksheet.</a:t>
            </a:r>
            <a:endParaRPr lang="en-IN" sz="2000" dirty="0"/>
          </a:p>
          <a:p>
            <a:pPr marL="285750" indent="-285750">
              <a:buFont typeface="Arial" panose="020B0604020202020204" pitchFamily="34" charset="0"/>
              <a:buChar char="•"/>
            </a:pPr>
            <a:endParaRPr lang="en-IN" dirty="0"/>
          </a:p>
          <a:p>
            <a:endParaRPr lang="en-IN" u="sng"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r>
              <a:rPr lang="en-IN" dirty="0"/>
              <a:t>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41856DB-CF44-509A-067C-E69E061DC139}"/>
              </a:ext>
            </a:extLst>
          </p:cNvPr>
          <p:cNvSpPr txBox="1"/>
          <p:nvPr/>
        </p:nvSpPr>
        <p:spPr>
          <a:xfrm>
            <a:off x="838200" y="1295400"/>
            <a:ext cx="7620000" cy="5201424"/>
          </a:xfrm>
          <a:prstGeom prst="rect">
            <a:avLst/>
          </a:prstGeom>
          <a:noFill/>
        </p:spPr>
        <p:txBody>
          <a:bodyPr wrap="square" rtlCol="0">
            <a:spAutoFit/>
          </a:bodyPr>
          <a:lstStyle/>
          <a:p>
            <a:r>
              <a:rPr lang="en-IN" sz="2000" dirty="0"/>
              <a:t>The dataset used for this analysis includes employee records with attributes such as :</a:t>
            </a:r>
          </a:p>
          <a:p>
            <a:pPr marL="285750" indent="-285750">
              <a:buFont typeface="Arial" panose="020B0604020202020204" pitchFamily="34" charset="0"/>
              <a:buChar char="•"/>
            </a:pPr>
            <a:r>
              <a:rPr lang="en-IN" sz="2000" b="1" dirty="0"/>
              <a:t>Employee dataset </a:t>
            </a:r>
            <a:r>
              <a:rPr lang="en-IN" sz="2000" dirty="0"/>
              <a:t>– It was downloaded from Kaggle. There were 26 features in that dataset but in those we selected only 8 features there are,</a:t>
            </a:r>
          </a:p>
          <a:p>
            <a:pPr marL="285750" indent="-285750">
              <a:buFont typeface="Arial" panose="020B0604020202020204" pitchFamily="34" charset="0"/>
              <a:buChar char="•"/>
            </a:pPr>
            <a:r>
              <a:rPr lang="en-IN" sz="2000" b="1" dirty="0"/>
              <a:t>Employee ID </a:t>
            </a:r>
            <a:r>
              <a:rPr lang="en-IN" sz="2000" dirty="0"/>
              <a:t>(Numerical value)</a:t>
            </a:r>
          </a:p>
          <a:p>
            <a:pPr marL="285750" indent="-285750">
              <a:buFont typeface="Arial" panose="020B0604020202020204" pitchFamily="34" charset="0"/>
              <a:buChar char="•"/>
            </a:pPr>
            <a:r>
              <a:rPr lang="en-IN" sz="2000" b="1" dirty="0"/>
              <a:t>Name </a:t>
            </a:r>
            <a:r>
              <a:rPr lang="en-IN" sz="2000" dirty="0"/>
              <a:t>(Text)</a:t>
            </a:r>
          </a:p>
          <a:p>
            <a:pPr marL="285750" indent="-285750">
              <a:buFont typeface="Arial" panose="020B0604020202020204" pitchFamily="34" charset="0"/>
              <a:buChar char="•"/>
            </a:pPr>
            <a:r>
              <a:rPr lang="en-IN" sz="2000" b="1" dirty="0"/>
              <a:t>Employee type </a:t>
            </a:r>
            <a:r>
              <a:rPr lang="en-IN" sz="2000" dirty="0"/>
              <a:t>(Text)</a:t>
            </a:r>
            <a:endParaRPr lang="en-IN" sz="2000" b="1" dirty="0"/>
          </a:p>
          <a:p>
            <a:pPr marL="285750" indent="-285750">
              <a:buFont typeface="Arial" panose="020B0604020202020204" pitchFamily="34" charset="0"/>
              <a:buChar char="•"/>
            </a:pPr>
            <a:r>
              <a:rPr lang="en-IN" sz="2000" b="1" dirty="0"/>
              <a:t>Performance level</a:t>
            </a:r>
            <a:r>
              <a:rPr lang="en-IN" sz="2000" dirty="0"/>
              <a:t> (Text)</a:t>
            </a:r>
            <a:endParaRPr lang="en-IN" sz="2000" b="1" dirty="0"/>
          </a:p>
          <a:p>
            <a:pPr marL="285750" indent="-285750">
              <a:buFont typeface="Arial" panose="020B0604020202020204" pitchFamily="34" charset="0"/>
              <a:buChar char="•"/>
            </a:pPr>
            <a:r>
              <a:rPr lang="en-IN" sz="2000" b="1" dirty="0"/>
              <a:t>Gender </a:t>
            </a:r>
            <a:r>
              <a:rPr lang="en-IN" sz="2000" dirty="0"/>
              <a:t>(Male, Female)</a:t>
            </a:r>
          </a:p>
          <a:p>
            <a:pPr marL="285750" indent="-285750">
              <a:buFont typeface="Arial" panose="020B0604020202020204" pitchFamily="34" charset="0"/>
              <a:buChar char="•"/>
            </a:pPr>
            <a:r>
              <a:rPr lang="en-IN" sz="2000" b="1" dirty="0"/>
              <a:t>Employee Rating </a:t>
            </a:r>
            <a:r>
              <a:rPr lang="en-IN" sz="2000" dirty="0"/>
              <a:t>(Numerical value)</a:t>
            </a:r>
          </a:p>
          <a:p>
            <a:pPr marL="285750" indent="-285750">
              <a:buFont typeface="Arial" panose="020B0604020202020204" pitchFamily="34" charset="0"/>
              <a:buChar char="•"/>
            </a:pPr>
            <a:r>
              <a:rPr lang="en-IN" sz="2000" b="1" dirty="0"/>
              <a:t>Employee status </a:t>
            </a:r>
            <a:r>
              <a:rPr lang="en-IN" sz="2000" dirty="0"/>
              <a:t>(Numerical value)</a:t>
            </a:r>
          </a:p>
          <a:p>
            <a:pPr marL="285750" indent="-285750">
              <a:buFont typeface="Arial" panose="020B0604020202020204" pitchFamily="34" charset="0"/>
              <a:buChar char="•"/>
            </a:pPr>
            <a:r>
              <a:rPr lang="en-IN" sz="2000" b="1" dirty="0"/>
              <a:t>Business unit </a:t>
            </a:r>
            <a:r>
              <a:rPr lang="en-IN" sz="2000" dirty="0"/>
              <a:t>(Text)</a:t>
            </a:r>
            <a:endParaRPr lang="en-IN" sz="2000" b="1" dirty="0"/>
          </a:p>
          <a:p>
            <a:pPr marL="285750" indent="-285750">
              <a:buFont typeface="Arial" panose="020B0604020202020204" pitchFamily="34" charset="0"/>
              <a:buChar char="•"/>
            </a:pPr>
            <a:endParaRPr lang="en-IN" b="1" dirty="0"/>
          </a:p>
          <a:p>
            <a:pPr marL="285750" indent="-285750">
              <a:buFont typeface="Arial" panose="020B0604020202020204" pitchFamily="34" charset="0"/>
              <a:buChar char="•"/>
            </a:pPr>
            <a:endParaRPr lang="en-IN" dirty="0"/>
          </a:p>
          <a:p>
            <a:r>
              <a:rPr lang="en-IN" dirty="0"/>
              <a:t>                                   </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2" name="Rectangle 2">
            <a:extLst>
              <a:ext uri="{FF2B5EF4-FFF2-40B4-BE49-F238E27FC236}">
                <a16:creationId xmlns:a16="http://schemas.microsoft.com/office/drawing/2014/main" id="{5226B10E-20E7-7661-FBFC-FE94C372DCB4}"/>
              </a:ext>
            </a:extLst>
          </p:cNvPr>
          <p:cNvSpPr>
            <a:spLocks noChangeArrowheads="1"/>
          </p:cNvSpPr>
          <p:nvPr/>
        </p:nvSpPr>
        <p:spPr bwMode="auto">
          <a:xfrm>
            <a:off x="533400" y="1479522"/>
            <a:ext cx="882015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Method: </a:t>
            </a:r>
            <a:r>
              <a:rPr kumimoji="0" lang="en-US" altLang="en-US" sz="2000" b="1" i="0" u="sng" strike="noStrike" cap="none" normalizeH="0" baseline="0" dirty="0">
                <a:ln>
                  <a:noFill/>
                </a:ln>
                <a:solidFill>
                  <a:schemeClr val="tx1"/>
                </a:solidFill>
                <a:effectLst/>
              </a:rPr>
              <a:t>Power Query and Dynamic Dashboards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 </a:t>
            </a:r>
            <a:r>
              <a:rPr kumimoji="0" lang="en-US" altLang="en-US" sz="2000" b="1" i="0" u="sng" strike="noStrike" cap="none" normalizeH="0" baseline="0" dirty="0">
                <a:ln>
                  <a:noFill/>
                </a:ln>
                <a:solidFill>
                  <a:schemeClr val="tx1"/>
                </a:solidFill>
                <a:effectLst/>
              </a:rPr>
              <a:t>Data Import and Transformation with Power Query</a:t>
            </a:r>
            <a:r>
              <a:rPr lang="en-US" altLang="en-US" sz="2000"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Import Data</a:t>
            </a:r>
            <a:r>
              <a:rPr kumimoji="0" lang="en-US" altLang="en-US" sz="2000" b="0" i="0" u="none" strike="noStrike" cap="none" normalizeH="0" baseline="0" dirty="0">
                <a:ln>
                  <a:noFill/>
                </a:ln>
                <a:solidFill>
                  <a:schemeClr val="tx1"/>
                </a:solidFill>
                <a:effectLst/>
              </a:rPr>
              <a:t>: Use Power Query to connect to various data sources (e.g., databases, CSV files) and import attendance data into Excel.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Transform Data</a:t>
            </a:r>
            <a:r>
              <a:rPr kumimoji="0" lang="en-US" altLang="en-US" sz="2000" b="0" i="0" u="none" strike="noStrike" cap="none" normalizeH="0" baseline="0" dirty="0">
                <a:ln>
                  <a:noFill/>
                </a:ln>
                <a:solidFill>
                  <a:schemeClr val="tx1"/>
                </a:solidFill>
                <a:effectLst/>
              </a:rPr>
              <a:t>: Clean and transform the data directly within Power Query. This includes filtering, merging tables, and 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sng" strike="noStrike" cap="none" normalizeH="0" baseline="0" dirty="0">
                <a:ln>
                  <a:noFill/>
                </a:ln>
                <a:solidFill>
                  <a:schemeClr val="tx1"/>
                </a:solidFill>
                <a:effectLst/>
              </a:rPr>
              <a:t>Automate Updates</a:t>
            </a:r>
            <a:r>
              <a:rPr kumimoji="0" lang="en-US" altLang="en-US" sz="2000" b="0" i="0" u="none" strike="noStrike" cap="none" normalizeH="0" baseline="0" dirty="0">
                <a:ln>
                  <a:noFill/>
                </a:ln>
                <a:solidFill>
                  <a:schemeClr val="tx1"/>
                </a:solidFill>
                <a:effectLst/>
              </a:rPr>
              <a:t>: Set up Power Query to refresh data automatically, ensuring that your analysis is always up-to-date.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u="sng" strike="noStrike" cap="none" normalizeH="0" baseline="0" dirty="0">
                <a:ln>
                  <a:noFill/>
                </a:ln>
                <a:solidFill>
                  <a:schemeClr val="tx1"/>
                </a:solidFill>
                <a:effectLst/>
              </a:rPr>
              <a:t>How to Use</a:t>
            </a:r>
            <a:r>
              <a:rPr kumimoji="0" lang="en-US" altLang="en-US" sz="2000" b="0" i="0" u="none" strike="noStrike" cap="none" normalizeH="0" baseline="0" dirty="0">
                <a:ln>
                  <a:noFill/>
                </a:ln>
                <a:solidFill>
                  <a:schemeClr val="tx1"/>
                </a:solidFill>
                <a:effectLst/>
              </a:rPr>
              <a:t>: Go to Data &gt; Get &amp; Transform Data &gt; From Table/Range or other data sources to use Power Query</a:t>
            </a:r>
            <a:r>
              <a:rPr kumimoji="0" lang="en-US" altLang="en-US" sz="9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1175</Words>
  <Application>Microsoft Office PowerPoint</Application>
  <PresentationFormat>Widescreen</PresentationFormat>
  <Paragraphs>102</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Google Sans</vt:lpstr>
      <vt:lpstr>Merriweather</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Suguna R</cp:lastModifiedBy>
  <cp:revision>17</cp:revision>
  <dcterms:created xsi:type="dcterms:W3CDTF">2024-03-29T15:07:22Z</dcterms:created>
  <dcterms:modified xsi:type="dcterms:W3CDTF">2024-08-30T09:42:37Z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