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71" r:id="rId7"/>
    <p:sldId id="261" r:id="rId8"/>
    <p:sldId id="262" r:id="rId9"/>
    <p:sldId id="269" r:id="rId10"/>
    <p:sldId id="263" r:id="rId11"/>
    <p:sldId id="264" r:id="rId12"/>
    <p:sldId id="270" r:id="rId13"/>
    <p:sldId id="268" r:id="rId14"/>
    <p:sldId id="272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56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2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/>
      <c:pieChart>
        <c:varyColors val="1"/>
        <c:ser>
          <c:idx val="0"/>
          <c:order val="0"/>
          <c:val>
            <c:numRef>
              <c:f>Sheet1!$A$2:$A$13</c:f>
              <c:numCache>
                <c:formatCode>General</c:formatCode>
                <c:ptCount val="12"/>
                <c:pt idx="0">
                  <c:v>0</c:v>
                </c:pt>
                <c:pt idx="1">
                  <c:v>1001</c:v>
                </c:pt>
                <c:pt idx="2">
                  <c:v>1002</c:v>
                </c:pt>
                <c:pt idx="3">
                  <c:v>1003</c:v>
                </c:pt>
                <c:pt idx="4">
                  <c:v>1004</c:v>
                </c:pt>
                <c:pt idx="5">
                  <c:v>1005</c:v>
                </c:pt>
                <c:pt idx="6">
                  <c:v>1006</c:v>
                </c:pt>
                <c:pt idx="7">
                  <c:v>1007</c:v>
                </c:pt>
                <c:pt idx="8">
                  <c:v>1008</c:v>
                </c:pt>
                <c:pt idx="9">
                  <c:v>1009</c:v>
                </c:pt>
                <c:pt idx="10">
                  <c:v>1010</c:v>
                </c:pt>
              </c:numCache>
            </c:numRef>
          </c:val>
        </c:ser>
        <c:ser>
          <c:idx val="1"/>
          <c:order val="1"/>
          <c:val>
            <c:numRef>
              <c:f>Sheet1!$B$2:$B$13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</c:numCache>
            </c:numRef>
          </c:val>
        </c:ser>
        <c:ser>
          <c:idx val="2"/>
          <c:order val="2"/>
          <c:val>
            <c:numRef>
              <c:f>Sheet1!$C$2:$C$13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</c:numCache>
            </c:numRef>
          </c:val>
        </c:ser>
        <c:ser>
          <c:idx val="3"/>
          <c:order val="3"/>
          <c:val>
            <c:numRef>
              <c:f>Sheet1!$D$2:$D$13</c:f>
              <c:numCache>
                <c:formatCode>General</c:formatCode>
                <c:ptCount val="12"/>
              </c:numCache>
            </c:numRef>
          </c:val>
        </c:ser>
        <c:firstSliceAng val="0"/>
      </c:pieChart>
    </c:plotArea>
    <c:legend>
      <c:legendPos val="r"/>
      <c:layout/>
      <c:txPr>
        <a:bodyPr/>
        <a:lstStyle/>
        <a:p>
          <a:pPr rtl="0">
            <a:defRPr/>
          </a:pPr>
          <a:endParaRPr lang="en-US"/>
        </a:p>
      </c:txPr>
    </c:legend>
    <c:plotVisOnly val="1"/>
  </c:chart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pPr/>
              <a:t>31-08-2024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986441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 smtClean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CEATING AN EMPLOYEE PERFORMANCE SCORECARD IN EXCEL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</a:t>
            </a:r>
            <a:r>
              <a:rPr lang="en-US" sz="2400" dirty="0" smtClean="0"/>
              <a:t>NAME:M.SANGEETHA</a:t>
            </a:r>
            <a:endParaRPr lang="en-US" sz="2400" dirty="0"/>
          </a:p>
          <a:p>
            <a:r>
              <a:rPr lang="en-US" sz="2400" dirty="0"/>
              <a:t>REGISTER </a:t>
            </a:r>
            <a:r>
              <a:rPr lang="en-US" sz="2400" dirty="0" smtClean="0"/>
              <a:t>NO:312200932</a:t>
            </a:r>
            <a:endParaRPr lang="en-US" sz="2400" dirty="0"/>
          </a:p>
          <a:p>
            <a:r>
              <a:rPr lang="en-US" sz="2400" dirty="0" smtClean="0"/>
              <a:t>DEPARTMENT:B.COM(COMPUTER APPLICATION)</a:t>
            </a:r>
            <a:endParaRPr lang="en-US" sz="2400" dirty="0"/>
          </a:p>
          <a:p>
            <a:r>
              <a:rPr lang="en-US" sz="2400" dirty="0" smtClean="0"/>
              <a:t>COLLEGE:PACHIYAPPA’S COLLEGE FOR WOMEN,KANCHIPURAM.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xmlns="" id="{563319AE-67B9-56D5-177A-8CCDC35469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2019300"/>
            <a:ext cx="563880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Predictive Analytics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Integrating predictive models to forecast future performance trends based on historical data, giving managers a proactive approach to workforce planning.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Automated Alerts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tool can be set up to send automated alerts for critical performance issues, ensuring that managers are immediately notified when attention is needed.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CC4FA2DA-5308-FA0C-C91F-FB0EB12E79E8}"/>
              </a:ext>
            </a:extLst>
          </p:cNvPr>
          <p:cNvSpPr txBox="1"/>
          <p:nvPr/>
        </p:nvSpPr>
        <p:spPr>
          <a:xfrm>
            <a:off x="914400" y="1049336"/>
            <a:ext cx="96012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smtClean="0"/>
              <a:t>Model Components</a:t>
            </a:r>
            <a:r>
              <a:rPr lang="en-US" dirty="0" smtClean="0"/>
              <a:t>:</a:t>
            </a:r>
          </a:p>
          <a:p>
            <a:r>
              <a:rPr lang="en-US" dirty="0" smtClean="0"/>
              <a:t> </a:t>
            </a:r>
            <a:r>
              <a:rPr lang="en-US" dirty="0" smtClean="0"/>
              <a:t>   1</a:t>
            </a:r>
            <a:r>
              <a:rPr lang="en-US" dirty="0" smtClean="0"/>
              <a:t>. Employee Profile: Store employee information, roles, and </a:t>
            </a:r>
            <a:r>
              <a:rPr lang="en-US" dirty="0" smtClean="0"/>
              <a:t>responsibilities</a:t>
            </a:r>
          </a:p>
          <a:p>
            <a:r>
              <a:rPr lang="en-US" dirty="0" smtClean="0"/>
              <a:t> </a:t>
            </a:r>
            <a:r>
              <a:rPr lang="en-US" dirty="0" smtClean="0"/>
              <a:t>   2</a:t>
            </a:r>
            <a:r>
              <a:rPr lang="en-US" dirty="0" smtClean="0"/>
              <a:t>. KPI Library: Define and manage key performance indicators (KPIs</a:t>
            </a:r>
            <a:r>
              <a:rPr lang="en-US" dirty="0" smtClean="0"/>
              <a:t>).</a:t>
            </a:r>
          </a:p>
          <a:p>
            <a:r>
              <a:rPr lang="en-US" dirty="0" smtClean="0"/>
              <a:t> </a:t>
            </a:r>
            <a:r>
              <a:rPr lang="en-US" dirty="0" smtClean="0"/>
              <a:t>   3</a:t>
            </a:r>
            <a:r>
              <a:rPr lang="en-US" dirty="0" smtClean="0"/>
              <a:t>. Goal Setting: Establish and track employee goals, aligned with organizational objectives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 smtClean="0"/>
              <a:t>   4</a:t>
            </a:r>
            <a:r>
              <a:rPr lang="en-US" dirty="0" smtClean="0"/>
              <a:t>. Performance Data: Collect and store performance metrics, ratings, and feedback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 smtClean="0"/>
              <a:t>   5</a:t>
            </a:r>
            <a:r>
              <a:rPr lang="en-US" dirty="0" smtClean="0"/>
              <a:t>. </a:t>
            </a:r>
            <a:r>
              <a:rPr lang="en-US" dirty="0" err="1" smtClean="0"/>
              <a:t>Weightages</a:t>
            </a:r>
            <a:r>
              <a:rPr lang="en-US" dirty="0" smtClean="0"/>
              <a:t> and Scoring: Assign importance weights and calculate scores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 smtClean="0"/>
              <a:t>  6</a:t>
            </a:r>
            <a:r>
              <a:rPr lang="en-US" dirty="0" smtClean="0"/>
              <a:t>. Dashboard and Reporting: Visualize performance data, scores, and </a:t>
            </a:r>
            <a:r>
              <a:rPr lang="en-US" dirty="0" smtClean="0"/>
              <a:t>ratings</a:t>
            </a:r>
          </a:p>
          <a:p>
            <a:r>
              <a:rPr lang="en-US" dirty="0" smtClean="0"/>
              <a:t>Model </a:t>
            </a:r>
            <a:r>
              <a:rPr lang="en-US" dirty="0" smtClean="0"/>
              <a:t>Relationships</a:t>
            </a:r>
            <a:r>
              <a:rPr lang="en-US" dirty="0" smtClean="0"/>
              <a:t>:</a:t>
            </a:r>
          </a:p>
          <a:p>
            <a:pPr marL="342900" indent="-342900"/>
            <a:r>
              <a:rPr lang="en-US" dirty="0" smtClean="0"/>
              <a:t> </a:t>
            </a:r>
            <a:r>
              <a:rPr lang="en-US" dirty="0" smtClean="0"/>
              <a:t>    1.Employee-Goal</a:t>
            </a:r>
            <a:r>
              <a:rPr lang="en-US" dirty="0" smtClean="0"/>
              <a:t>: Employees have multiple goals</a:t>
            </a:r>
            <a:r>
              <a:rPr lang="en-US" dirty="0" smtClean="0"/>
              <a:t>.</a:t>
            </a:r>
          </a:p>
          <a:p>
            <a:pPr marL="342900" indent="-342900"/>
            <a:r>
              <a:rPr lang="en-US" dirty="0" smtClean="0"/>
              <a:t>    2.  </a:t>
            </a:r>
            <a:r>
              <a:rPr lang="en-US" dirty="0" smtClean="0"/>
              <a:t>Goal-KPI: Goals are measured by KPIs</a:t>
            </a:r>
            <a:r>
              <a:rPr lang="en-US" dirty="0" smtClean="0"/>
              <a:t>.</a:t>
            </a:r>
          </a:p>
          <a:p>
            <a:pPr marL="342900" indent="-342900"/>
            <a:r>
              <a:rPr lang="en-US" dirty="0" smtClean="0"/>
              <a:t> </a:t>
            </a:r>
            <a:r>
              <a:rPr lang="en-US" dirty="0" smtClean="0"/>
              <a:t>   3</a:t>
            </a:r>
            <a:r>
              <a:rPr lang="en-US" dirty="0" smtClean="0"/>
              <a:t>. KPI-Performance Data: KPIs have associated performance data</a:t>
            </a:r>
            <a:r>
              <a:rPr lang="en-US" dirty="0" smtClean="0"/>
              <a:t>.</a:t>
            </a:r>
          </a:p>
          <a:p>
            <a:pPr marL="342900" indent="-342900"/>
            <a:r>
              <a:rPr lang="en-US" dirty="0" smtClean="0"/>
              <a:t> </a:t>
            </a:r>
            <a:r>
              <a:rPr lang="en-US" dirty="0" smtClean="0"/>
              <a:t>  4</a:t>
            </a:r>
            <a:r>
              <a:rPr lang="en-US" dirty="0" smtClean="0"/>
              <a:t>. Performance Data-Scoring: Performance data is used to calculate scores</a:t>
            </a:r>
            <a:r>
              <a:rPr lang="en-US" dirty="0" smtClean="0"/>
              <a:t>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12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99E7B9D-9FD7-39E9-488B-262CECDB14BA}"/>
              </a:ext>
            </a:extLst>
          </p:cNvPr>
          <p:cNvSpPr txBox="1"/>
          <p:nvPr/>
        </p:nvSpPr>
        <p:spPr>
          <a:xfrm>
            <a:off x="914400" y="1295400"/>
            <a:ext cx="8239873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smtClean="0"/>
              <a:t>Modeling </a:t>
            </a:r>
            <a:r>
              <a:rPr lang="en-US" b="1" dirty="0" smtClean="0"/>
              <a:t>Techniques:</a:t>
            </a:r>
          </a:p>
          <a:p>
            <a:r>
              <a:rPr lang="en-US" b="1" dirty="0" smtClean="0"/>
              <a:t> </a:t>
            </a:r>
            <a:r>
              <a:rPr lang="en-US" b="1" dirty="0" smtClean="0"/>
              <a:t>    1</a:t>
            </a:r>
            <a:r>
              <a:rPr lang="en-US" b="1" dirty="0" smtClean="0"/>
              <a:t>. Entity-Relationship Modeling</a:t>
            </a:r>
            <a:r>
              <a:rPr lang="en-US" b="1" dirty="0" smtClean="0"/>
              <a:t>:</a:t>
            </a:r>
          </a:p>
          <a:p>
            <a:r>
              <a:rPr lang="en-US" b="1" dirty="0" smtClean="0"/>
              <a:t> </a:t>
            </a:r>
            <a:r>
              <a:rPr lang="en-US" b="1" dirty="0" smtClean="0"/>
              <a:t>                        </a:t>
            </a:r>
            <a:r>
              <a:rPr lang="en-US" b="1" dirty="0" smtClean="0"/>
              <a:t>Define entities, attributes, and relationships</a:t>
            </a:r>
            <a:r>
              <a:rPr lang="en-US" b="1" dirty="0" smtClean="0"/>
              <a:t>.</a:t>
            </a:r>
          </a:p>
          <a:p>
            <a:r>
              <a:rPr lang="en-US" b="1" dirty="0" smtClean="0"/>
              <a:t> </a:t>
            </a:r>
            <a:r>
              <a:rPr lang="en-US" b="1" dirty="0" smtClean="0"/>
              <a:t>    2</a:t>
            </a:r>
            <a:r>
              <a:rPr lang="en-US" b="1" dirty="0" smtClean="0"/>
              <a:t>. Data Flow Diagrams: </a:t>
            </a:r>
            <a:endParaRPr lang="en-US" b="1" dirty="0" smtClean="0"/>
          </a:p>
          <a:p>
            <a:r>
              <a:rPr lang="en-US" b="1" dirty="0" smtClean="0"/>
              <a:t> </a:t>
            </a:r>
            <a:r>
              <a:rPr lang="en-US" b="1" dirty="0" smtClean="0"/>
              <a:t>                        Illustrate </a:t>
            </a:r>
            <a:r>
              <a:rPr lang="en-US" b="1" dirty="0" smtClean="0"/>
              <a:t>data flows and processes</a:t>
            </a:r>
            <a:r>
              <a:rPr lang="en-US" b="1" dirty="0" smtClean="0"/>
              <a:t>.</a:t>
            </a:r>
          </a:p>
          <a:p>
            <a:r>
              <a:rPr lang="en-US" b="1" dirty="0" smtClean="0"/>
              <a:t> </a:t>
            </a:r>
            <a:r>
              <a:rPr lang="en-US" b="1" dirty="0" smtClean="0"/>
              <a:t>    3</a:t>
            </a:r>
            <a:r>
              <a:rPr lang="en-US" b="1" dirty="0" smtClean="0"/>
              <a:t>. Business Process Modeling</a:t>
            </a:r>
            <a:r>
              <a:rPr lang="en-US" b="1" dirty="0" smtClean="0"/>
              <a:t>:</a:t>
            </a:r>
          </a:p>
          <a:p>
            <a:r>
              <a:rPr lang="en-US" b="1" dirty="0" smtClean="0"/>
              <a:t> </a:t>
            </a:r>
            <a:r>
              <a:rPr lang="en-US" b="1" dirty="0" smtClean="0"/>
              <a:t>                       </a:t>
            </a:r>
            <a:r>
              <a:rPr lang="en-US" b="1" dirty="0" smtClean="0"/>
              <a:t>Map performance management workflows.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17767898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66778" y="1142984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Tx/>
              <a:buChar char="-"/>
            </a:pPr>
            <a:r>
              <a:rPr lang="en-US" dirty="0" smtClean="0"/>
              <a:t>Aligns </a:t>
            </a:r>
            <a:r>
              <a:rPr lang="en-US" dirty="0" smtClean="0"/>
              <a:t>with organizational goals and </a:t>
            </a:r>
            <a:r>
              <a:rPr lang="en-US" dirty="0" smtClean="0"/>
              <a:t>objectives</a:t>
            </a:r>
          </a:p>
          <a:p>
            <a:pPr>
              <a:buFontTx/>
              <a:buChar char="-"/>
            </a:pPr>
            <a:r>
              <a:rPr lang="en-US" dirty="0" smtClean="0"/>
              <a:t>Tracks </a:t>
            </a:r>
            <a:r>
              <a:rPr lang="en-US" dirty="0" smtClean="0"/>
              <a:t>key performance indicators (KPIs) and </a:t>
            </a:r>
            <a:r>
              <a:rPr lang="en-US" dirty="0" smtClean="0"/>
              <a:t>goals</a:t>
            </a:r>
          </a:p>
          <a:p>
            <a:pPr>
              <a:buFontTx/>
              <a:buChar char="-"/>
            </a:pPr>
            <a:r>
              <a:rPr lang="en-US" dirty="0" smtClean="0"/>
              <a:t>Provides </a:t>
            </a:r>
            <a:r>
              <a:rPr lang="en-US" dirty="0" smtClean="0"/>
              <a:t>real-time data visualization and </a:t>
            </a:r>
            <a:r>
              <a:rPr lang="en-US" dirty="0" smtClean="0"/>
              <a:t>reporting</a:t>
            </a:r>
          </a:p>
          <a:p>
            <a:pPr>
              <a:buFontTx/>
              <a:buChar char="-"/>
            </a:pPr>
            <a:r>
              <a:rPr lang="en-US" dirty="0" smtClean="0"/>
              <a:t>Enables </a:t>
            </a:r>
            <a:r>
              <a:rPr lang="en-US" dirty="0" smtClean="0"/>
              <a:t>data-driven </a:t>
            </a:r>
            <a:r>
              <a:rPr lang="en-US" dirty="0" smtClean="0"/>
              <a:t>decision-making</a:t>
            </a:r>
          </a:p>
          <a:p>
            <a:pPr>
              <a:buFontTx/>
              <a:buChar char="-"/>
            </a:pPr>
            <a:r>
              <a:rPr lang="en-US" dirty="0" smtClean="0"/>
              <a:t>Supports </a:t>
            </a:r>
            <a:r>
              <a:rPr lang="en-US" dirty="0" smtClean="0"/>
              <a:t>employee development and </a:t>
            </a:r>
            <a:r>
              <a:rPr lang="en-US" dirty="0" smtClean="0"/>
              <a:t>growth</a:t>
            </a:r>
          </a:p>
          <a:p>
            <a:r>
              <a:rPr lang="en-US" dirty="0" smtClean="0"/>
              <a:t>Remember </a:t>
            </a:r>
            <a:r>
              <a:rPr lang="en-US" dirty="0" smtClean="0"/>
              <a:t>to</a:t>
            </a:r>
            <a:r>
              <a:rPr lang="en-US" dirty="0" smtClean="0"/>
              <a:t>:</a:t>
            </a:r>
          </a:p>
          <a:p>
            <a:r>
              <a:rPr lang="en-US" dirty="0" smtClean="0"/>
              <a:t> </a:t>
            </a:r>
            <a:r>
              <a:rPr lang="en-US" dirty="0" smtClean="0"/>
              <a:t>          </a:t>
            </a:r>
            <a:r>
              <a:rPr lang="en-US" dirty="0" smtClean="0"/>
              <a:t>Define clear KPIs and </a:t>
            </a:r>
            <a:r>
              <a:rPr lang="en-US" dirty="0" smtClean="0"/>
              <a:t>goals</a:t>
            </a:r>
          </a:p>
          <a:p>
            <a:r>
              <a:rPr lang="en-US" dirty="0" smtClean="0"/>
              <a:t> </a:t>
            </a:r>
            <a:r>
              <a:rPr lang="en-US" dirty="0" smtClean="0"/>
              <a:t>          </a:t>
            </a:r>
            <a:r>
              <a:rPr lang="en-US" dirty="0" smtClean="0"/>
              <a:t>Assign </a:t>
            </a:r>
            <a:r>
              <a:rPr lang="en-US" dirty="0" err="1" smtClean="0"/>
              <a:t>weightages</a:t>
            </a:r>
            <a:r>
              <a:rPr lang="en-US" dirty="0" smtClean="0"/>
              <a:t> and </a:t>
            </a:r>
            <a:r>
              <a:rPr lang="en-US" dirty="0" smtClean="0"/>
              <a:t>scoring</a:t>
            </a:r>
          </a:p>
          <a:p>
            <a:r>
              <a:rPr lang="en-US" dirty="0" smtClean="0"/>
              <a:t> </a:t>
            </a:r>
            <a:r>
              <a:rPr lang="en-US" dirty="0" smtClean="0"/>
              <a:t>          </a:t>
            </a:r>
            <a:r>
              <a:rPr lang="en-US" dirty="0" smtClean="0"/>
              <a:t>Automate calculations and data </a:t>
            </a:r>
            <a:r>
              <a:rPr lang="en-US" dirty="0" smtClean="0"/>
              <a:t>visualization</a:t>
            </a:r>
          </a:p>
          <a:p>
            <a:r>
              <a:rPr lang="en-US" dirty="0" smtClean="0"/>
              <a:t> </a:t>
            </a:r>
            <a:r>
              <a:rPr lang="en-US" dirty="0" smtClean="0"/>
              <a:t>          Regularly </a:t>
            </a:r>
            <a:r>
              <a:rPr lang="en-US" dirty="0" smtClean="0"/>
              <a:t>review and refine the </a:t>
            </a:r>
            <a:r>
              <a:rPr lang="en-US" dirty="0" smtClean="0"/>
              <a:t>scorecard</a:t>
            </a:r>
          </a:p>
          <a:p>
            <a:r>
              <a:rPr lang="en-US" dirty="0" smtClean="0"/>
              <a:t>By </a:t>
            </a:r>
            <a:r>
              <a:rPr lang="en-US" dirty="0" smtClean="0"/>
              <a:t>implementing an employee performance scorecard, organizations can</a:t>
            </a:r>
            <a:r>
              <a:rPr lang="en-US" dirty="0" smtClean="0"/>
              <a:t>:</a:t>
            </a:r>
          </a:p>
          <a:p>
            <a:r>
              <a:rPr lang="en-US" dirty="0" smtClean="0"/>
              <a:t> </a:t>
            </a:r>
            <a:r>
              <a:rPr lang="en-US" dirty="0" smtClean="0"/>
              <a:t>          </a:t>
            </a:r>
            <a:r>
              <a:rPr lang="en-US" dirty="0" smtClean="0"/>
              <a:t>Improve performance </a:t>
            </a:r>
            <a:r>
              <a:rPr lang="en-US" dirty="0" smtClean="0"/>
              <a:t>management</a:t>
            </a:r>
          </a:p>
          <a:p>
            <a:r>
              <a:rPr lang="en-US" dirty="0" smtClean="0"/>
              <a:t> </a:t>
            </a:r>
            <a:r>
              <a:rPr lang="en-US" dirty="0" smtClean="0"/>
              <a:t>          </a:t>
            </a:r>
            <a:r>
              <a:rPr lang="en-US" dirty="0" smtClean="0"/>
              <a:t>Enhance employee engagement and </a:t>
            </a:r>
            <a:r>
              <a:rPr lang="en-US" dirty="0" smtClean="0"/>
              <a:t>development-</a:t>
            </a:r>
          </a:p>
          <a:p>
            <a:r>
              <a:rPr lang="en-US" dirty="0" smtClean="0"/>
              <a:t> </a:t>
            </a:r>
            <a:r>
              <a:rPr lang="en-US" dirty="0" smtClean="0"/>
              <a:t>         Drive </a:t>
            </a:r>
            <a:r>
              <a:rPr lang="en-US" dirty="0" smtClean="0"/>
              <a:t>business outcomes and success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864422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1477328"/>
          </a:xfrm>
        </p:spPr>
        <p:txBody>
          <a:bodyPr/>
          <a:lstStyle/>
          <a:p>
            <a:r>
              <a:rPr lang="en-IN" dirty="0" smtClean="0"/>
              <a:t>Result</a:t>
            </a:r>
            <a:br>
              <a:rPr lang="en-IN" dirty="0" smtClean="0"/>
            </a:br>
            <a:endParaRPr lang="en-US" dirty="0"/>
          </a:p>
        </p:txBody>
      </p:sp>
      <p:graphicFrame>
        <p:nvGraphicFramePr>
          <p:cNvPr id="4" name="Chart 3"/>
          <p:cNvGraphicFramePr/>
          <p:nvPr/>
        </p:nvGraphicFramePr>
        <p:xfrm>
          <a:off x="3810000" y="2057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678498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>
                <a:latin typeface="Times New Roman" pitchFamily="18" charset="0"/>
                <a:cs typeface="Times New Roman" pitchFamily="18" charset="0"/>
              </a:rPr>
              <a:t>PROJECT</a:t>
            </a:r>
            <a:r>
              <a:rPr sz="4250" spc="-8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250" spc="25" dirty="0">
                <a:latin typeface="Times New Roman" pitchFamily="18" charset="0"/>
                <a:cs typeface="Times New Roman" pitchFamily="18" charset="0"/>
              </a:rPr>
              <a:t>TITLE</a:t>
            </a:r>
            <a:endParaRPr sz="425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CREATING AN EMPLOYEE PERFORMANCE SCORECARD IN EXCEL</a:t>
            </a:r>
            <a:endParaRPr lang="en-IN" sz="36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9476770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sz="4250" spc="15" smtClean="0">
                <a:latin typeface="Times New Roman" pitchFamily="18" charset="0"/>
                <a:cs typeface="Times New Roman" pitchFamily="18" charset="0"/>
              </a:rPr>
              <a:t>ROB</a:t>
            </a:r>
            <a:r>
              <a:rPr sz="4250" spc="55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sz="4250" spc="-2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IN" sz="4250" spc="20" dirty="0" smtClean="0">
                <a:latin typeface="Times New Roman" pitchFamily="18" charset="0"/>
                <a:cs typeface="Times New Roman" pitchFamily="18" charset="0"/>
              </a:rPr>
              <a:t>M </a:t>
            </a:r>
            <a:r>
              <a:rPr sz="4250" spc="1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4250" spc="-37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4250" spc="-375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4250" spc="15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4250" spc="-1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4250" spc="-20" smtClean="0">
                <a:latin typeface="Times New Roman" pitchFamily="18" charset="0"/>
                <a:cs typeface="Times New Roman" pitchFamily="18" charset="0"/>
              </a:rPr>
              <a:t>ME</a:t>
            </a:r>
            <a:r>
              <a:rPr sz="4250" spc="10" smtClean="0">
                <a:latin typeface="Times New Roman" pitchFamily="18" charset="0"/>
                <a:cs typeface="Times New Roman" pitchFamily="18" charset="0"/>
              </a:rPr>
              <a:t>NT</a:t>
            </a:r>
            <a:endParaRPr sz="425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A28CCF42-4C79-F436-DD19-9AA4BBA0F00A}"/>
              </a:ext>
            </a:extLst>
          </p:cNvPr>
          <p:cNvSpPr txBox="1"/>
          <p:nvPr/>
        </p:nvSpPr>
        <p:spPr>
          <a:xfrm>
            <a:off x="523836" y="2500306"/>
            <a:ext cx="73914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"Design and develop a comprehensive employee performance scorecard in Excel to track and evaluate individual performance metrics, goals, and KPIs. Automate calculations, create visual dashboards, and enable data-driven decision-making to enhance employee assessments, identify areas for improvement, and optimize workforce performance."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166778" y="285728"/>
            <a:ext cx="8929750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>
                <a:latin typeface="Times New Roman" pitchFamily="18" charset="0"/>
                <a:cs typeface="Times New Roman" pitchFamily="18" charset="0"/>
              </a:rPr>
              <a:t>PROJECT	</a:t>
            </a:r>
            <a:r>
              <a:rPr sz="4250" spc="-20" dirty="0">
                <a:latin typeface="Times New Roman" pitchFamily="18" charset="0"/>
                <a:cs typeface="Times New Roman" pitchFamily="18" charset="0"/>
              </a:rPr>
              <a:t>OVERVIEW</a:t>
            </a:r>
            <a:endParaRPr sz="425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A25832FA-74AD-FB53-0929-36D92CF8DFD8}"/>
              </a:ext>
            </a:extLst>
          </p:cNvPr>
          <p:cNvSpPr txBox="1"/>
          <p:nvPr/>
        </p:nvSpPr>
        <p:spPr>
          <a:xfrm>
            <a:off x="595274" y="1142984"/>
            <a:ext cx="8477998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1" dirty="0" smtClean="0"/>
              <a:t>Purpose: </a:t>
            </a:r>
            <a:endParaRPr lang="en-US" b="1" dirty="0" smtClean="0"/>
          </a:p>
          <a:p>
            <a:pPr algn="just"/>
            <a:r>
              <a:rPr lang="en-US" b="1" dirty="0" smtClean="0"/>
              <a:t>	</a:t>
            </a:r>
            <a:r>
              <a:rPr lang="en-US" dirty="0" smtClean="0"/>
              <a:t>To </a:t>
            </a:r>
            <a:r>
              <a:rPr lang="en-US" dirty="0" smtClean="0"/>
              <a:t>evaluate and measure employee performance, aligning with organizational goals and objectives</a:t>
            </a:r>
            <a:r>
              <a:rPr lang="en-US" dirty="0" smtClean="0"/>
              <a:t>.</a:t>
            </a:r>
          </a:p>
          <a:p>
            <a:pPr algn="just"/>
            <a:r>
              <a:rPr lang="en-US" b="1" dirty="0" smtClean="0"/>
              <a:t>Components:</a:t>
            </a:r>
          </a:p>
          <a:p>
            <a:pPr marL="457200" indent="-457200" algn="just">
              <a:buAutoNum type="arabicPeriod"/>
            </a:pPr>
            <a:r>
              <a:rPr lang="en-US" dirty="0" smtClean="0"/>
              <a:t>Key </a:t>
            </a:r>
            <a:r>
              <a:rPr lang="en-US" dirty="0" smtClean="0"/>
              <a:t>Performance Indicators (KPIs): Quantifiable metrics measuring employee performance</a:t>
            </a:r>
            <a:r>
              <a:rPr lang="en-US" dirty="0" smtClean="0"/>
              <a:t>.</a:t>
            </a:r>
          </a:p>
          <a:p>
            <a:pPr marL="457200" indent="-457200" algn="just">
              <a:buAutoNum type="arabicPeriod"/>
            </a:pPr>
            <a:r>
              <a:rPr lang="en-US" dirty="0" smtClean="0"/>
              <a:t>2</a:t>
            </a:r>
            <a:r>
              <a:rPr lang="en-US" dirty="0" smtClean="0"/>
              <a:t>. Goals: Specific, measurable, achievable, relevant, and time-bound (SMART) </a:t>
            </a:r>
            <a:r>
              <a:rPr lang="en-US" dirty="0" smtClean="0"/>
              <a:t>objectives</a:t>
            </a:r>
          </a:p>
          <a:p>
            <a:pPr marL="457200" indent="-457200" algn="just"/>
            <a:endParaRPr lang="en-US" dirty="0" smtClean="0"/>
          </a:p>
          <a:p>
            <a:pPr marL="457200" indent="-457200" algn="just"/>
            <a:r>
              <a:rPr lang="en-US" dirty="0" smtClean="0"/>
              <a:t> </a:t>
            </a:r>
            <a:r>
              <a:rPr lang="en-US" b="1" dirty="0" err="1" smtClean="0"/>
              <a:t>Weightages</a:t>
            </a:r>
            <a:r>
              <a:rPr lang="en-US" b="1" dirty="0" smtClean="0"/>
              <a:t>:</a:t>
            </a:r>
          </a:p>
          <a:p>
            <a:pPr marL="457200" indent="-457200" algn="just"/>
            <a:r>
              <a:rPr lang="en-US" b="1" dirty="0" smtClean="0"/>
              <a:t> 	</a:t>
            </a:r>
            <a:r>
              <a:rPr lang="en-US" dirty="0" smtClean="0"/>
              <a:t>Importance </a:t>
            </a:r>
            <a:r>
              <a:rPr lang="en-US" dirty="0" smtClean="0"/>
              <a:t>levels assigned to each KPI and goal</a:t>
            </a:r>
            <a:r>
              <a:rPr lang="en-US" dirty="0" smtClean="0"/>
              <a:t>.</a:t>
            </a:r>
          </a:p>
          <a:p>
            <a:pPr marL="457200" indent="-457200" algn="just"/>
            <a:r>
              <a:rPr lang="en-US" dirty="0" smtClean="0"/>
              <a:t> </a:t>
            </a:r>
            <a:r>
              <a:rPr lang="en-US" b="1" dirty="0" smtClean="0"/>
              <a:t>Scores: </a:t>
            </a:r>
            <a:endParaRPr lang="en-US" b="1" dirty="0" smtClean="0"/>
          </a:p>
          <a:p>
            <a:pPr marL="457200" indent="-457200" algn="just"/>
            <a:r>
              <a:rPr lang="en-US" b="1" dirty="0" smtClean="0"/>
              <a:t>	</a:t>
            </a:r>
            <a:r>
              <a:rPr lang="en-US" dirty="0" smtClean="0"/>
              <a:t>Calculated </a:t>
            </a:r>
            <a:r>
              <a:rPr lang="en-US" dirty="0" smtClean="0"/>
              <a:t>ratings based on performance data</a:t>
            </a:r>
            <a:r>
              <a:rPr lang="en-US" dirty="0" smtClean="0"/>
              <a:t>.</a:t>
            </a:r>
          </a:p>
          <a:p>
            <a:pPr marL="457200" indent="-457200" algn="just"/>
            <a:r>
              <a:rPr lang="en-US" b="1" dirty="0" smtClean="0"/>
              <a:t>Ratings</a:t>
            </a:r>
            <a:r>
              <a:rPr lang="en-US" b="1" dirty="0" smtClean="0"/>
              <a:t>: </a:t>
            </a:r>
            <a:endParaRPr lang="en-US" b="1" dirty="0" smtClean="0"/>
          </a:p>
          <a:p>
            <a:pPr marL="457200" indent="-457200" algn="just"/>
            <a:r>
              <a:rPr lang="en-US" b="1" dirty="0" smtClean="0"/>
              <a:t>	</a:t>
            </a:r>
            <a:r>
              <a:rPr lang="en-US" dirty="0" smtClean="0"/>
              <a:t>Overall </a:t>
            </a:r>
            <a:r>
              <a:rPr lang="en-US" dirty="0" smtClean="0"/>
              <a:t>performance evaluation (e.g., 1-5 scale</a:t>
            </a:r>
            <a:r>
              <a:rPr lang="en-US" dirty="0" smtClean="0"/>
              <a:t>).</a:t>
            </a:r>
          </a:p>
          <a:p>
            <a:pPr marL="457200" indent="-457200" algn="just"/>
            <a:r>
              <a:rPr lang="en-US" b="1" dirty="0" smtClean="0"/>
              <a:t>Variances</a:t>
            </a:r>
            <a:r>
              <a:rPr lang="en-US" dirty="0" smtClean="0"/>
              <a:t>: </a:t>
            </a:r>
            <a:endParaRPr lang="en-US" dirty="0" smtClean="0"/>
          </a:p>
          <a:p>
            <a:pPr marL="457200" indent="-457200" algn="just"/>
            <a:r>
              <a:rPr lang="en-US" dirty="0" smtClean="0"/>
              <a:t>	</a:t>
            </a:r>
            <a:r>
              <a:rPr lang="en-US" dirty="0" smtClean="0"/>
              <a:t>Differences </a:t>
            </a:r>
            <a:r>
              <a:rPr lang="en-US" dirty="0" smtClean="0"/>
              <a:t>between actual and target values</a:t>
            </a:r>
            <a:r>
              <a:rPr lang="en-US" dirty="0" smtClean="0"/>
              <a:t>.</a:t>
            </a:r>
          </a:p>
          <a:p>
            <a:pPr marL="457200" indent="-457200" algn="just"/>
            <a:endParaRPr lang="en-US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81158" y="785794"/>
            <a:ext cx="60960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/>
            <a:r>
              <a:rPr lang="en-US" b="1" dirty="0" smtClean="0"/>
              <a:t>Benefits</a:t>
            </a:r>
            <a:r>
              <a:rPr lang="en-US" b="1" dirty="0" smtClean="0"/>
              <a:t>:</a:t>
            </a:r>
          </a:p>
          <a:p>
            <a:pPr marL="457200" indent="-457200" algn="just"/>
            <a:endParaRPr lang="en-US" b="1" dirty="0" smtClean="0"/>
          </a:p>
          <a:p>
            <a:pPr marL="457200" indent="-457200" algn="just">
              <a:buAutoNum type="arabicPeriod"/>
            </a:pPr>
            <a:r>
              <a:rPr lang="en-US" dirty="0" smtClean="0"/>
              <a:t>Data-driven </a:t>
            </a:r>
            <a:r>
              <a:rPr lang="en-US" dirty="0" smtClean="0"/>
              <a:t>decision-making</a:t>
            </a:r>
          </a:p>
          <a:p>
            <a:pPr marL="457200" indent="-457200" algn="just">
              <a:buAutoNum type="arabicPeriod"/>
            </a:pPr>
            <a:r>
              <a:rPr lang="en-US" dirty="0" smtClean="0"/>
              <a:t> </a:t>
            </a:r>
            <a:r>
              <a:rPr lang="en-US" dirty="0" smtClean="0"/>
              <a:t>Improved performance </a:t>
            </a:r>
            <a:r>
              <a:rPr lang="en-US" dirty="0" smtClean="0"/>
              <a:t>management</a:t>
            </a:r>
          </a:p>
          <a:p>
            <a:pPr marL="457200" indent="-457200" algn="just">
              <a:buAutoNum type="arabicPeriod"/>
            </a:pPr>
            <a:r>
              <a:rPr lang="en-US" dirty="0" smtClean="0"/>
              <a:t> </a:t>
            </a:r>
            <a:r>
              <a:rPr lang="en-US" dirty="0" smtClean="0"/>
              <a:t>Enhanced employee </a:t>
            </a:r>
            <a:r>
              <a:rPr lang="en-US" dirty="0" smtClean="0"/>
              <a:t>development</a:t>
            </a:r>
          </a:p>
          <a:p>
            <a:pPr marL="457200" indent="-457200" algn="just">
              <a:buAutoNum type="arabicPeriod"/>
            </a:pPr>
            <a:r>
              <a:rPr lang="en-US" dirty="0" smtClean="0"/>
              <a:t> </a:t>
            </a:r>
            <a:r>
              <a:rPr lang="en-US" dirty="0" smtClean="0"/>
              <a:t>Increased transparency and </a:t>
            </a:r>
            <a:r>
              <a:rPr lang="en-US" dirty="0" smtClean="0"/>
              <a:t>accountability</a:t>
            </a:r>
          </a:p>
          <a:p>
            <a:pPr marL="457200" indent="-457200" algn="just">
              <a:buAutoNum type="arabicPeriod"/>
            </a:pPr>
            <a:r>
              <a:rPr lang="en-US" dirty="0" smtClean="0"/>
              <a:t>Alignment </a:t>
            </a:r>
            <a:r>
              <a:rPr lang="en-US" dirty="0" smtClean="0"/>
              <a:t>with organizational </a:t>
            </a:r>
            <a:r>
              <a:rPr lang="en-US" dirty="0" err="1" smtClean="0"/>
              <a:t>objectivesDesign</a:t>
            </a:r>
            <a:r>
              <a:rPr lang="en-US" dirty="0" smtClean="0"/>
              <a:t> </a:t>
            </a:r>
          </a:p>
          <a:p>
            <a:pPr marL="457200" indent="-457200" algn="just">
              <a:buAutoNum type="arabicPeriod"/>
            </a:pPr>
            <a:endParaRPr lang="en-US" dirty="0" smtClean="0"/>
          </a:p>
          <a:p>
            <a:pPr marL="457200" indent="-457200" algn="just"/>
            <a:r>
              <a:rPr lang="en-US" b="1" dirty="0" smtClean="0"/>
              <a:t>Principles:</a:t>
            </a:r>
          </a:p>
          <a:p>
            <a:pPr marL="457200" indent="-457200" algn="just"/>
            <a:endParaRPr lang="en-US" b="1" dirty="0" smtClean="0"/>
          </a:p>
          <a:p>
            <a:pPr marL="457200" indent="-457200" algn="just">
              <a:buAutoNum type="arabicPeriod"/>
            </a:pPr>
            <a:r>
              <a:rPr lang="en-US" dirty="0" smtClean="0"/>
              <a:t>Clear </a:t>
            </a:r>
            <a:r>
              <a:rPr lang="en-US" dirty="0" smtClean="0"/>
              <a:t>and </a:t>
            </a:r>
            <a:r>
              <a:rPr lang="en-US" dirty="0" smtClean="0"/>
              <a:t>concise</a:t>
            </a:r>
          </a:p>
          <a:p>
            <a:pPr marL="457200" indent="-457200" algn="just">
              <a:buAutoNum type="arabicPeriod"/>
            </a:pPr>
            <a:r>
              <a:rPr lang="en-US" dirty="0" smtClean="0"/>
              <a:t>Easy </a:t>
            </a:r>
            <a:r>
              <a:rPr lang="en-US" dirty="0" smtClean="0"/>
              <a:t>to understand and </a:t>
            </a:r>
            <a:r>
              <a:rPr lang="en-US" dirty="0" smtClean="0"/>
              <a:t>use</a:t>
            </a:r>
          </a:p>
          <a:p>
            <a:pPr marL="457200" indent="-457200" algn="just">
              <a:buAutoNum type="arabicPeriod"/>
            </a:pPr>
            <a:r>
              <a:rPr lang="en-US" dirty="0" smtClean="0"/>
              <a:t>Customizable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595406" y="214290"/>
            <a:ext cx="10397208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sz="3200" spc="-20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sz="3200" spc="2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200" spc="-2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10" dirty="0">
                <a:latin typeface="Times New Roman" pitchFamily="18" charset="0"/>
                <a:cs typeface="Times New Roman" pitchFamily="18" charset="0"/>
              </a:rPr>
              <a:t>AR</a:t>
            </a:r>
            <a:r>
              <a:rPr sz="3200" spc="15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-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1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200" spc="-15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sz="3200" spc="15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-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2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3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3200" spc="15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sz="3200" spc="-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sz="3200" spc="1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3200" spc="-25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-1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3200" spc="5" dirty="0">
                <a:latin typeface="Times New Roman" pitchFamily="18" charset="0"/>
                <a:cs typeface="Times New Roman" pitchFamily="18" charset="0"/>
              </a:rPr>
              <a:t>S?</a:t>
            </a:r>
            <a:endParaRPr sz="320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xmlns="" id="{2B1AC95D-E282-8FF3-3F94-D7FDC2B1A7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2329036"/>
            <a:ext cx="874395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5208" y="1643050"/>
            <a:ext cx="840585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/>
            <a:endParaRPr lang="en-IN" dirty="0" smtClean="0"/>
          </a:p>
          <a:p>
            <a:pPr marL="800100" lvl="1" indent="-342900"/>
            <a:endParaRPr lang="en-IN" dirty="0" smtClean="0"/>
          </a:p>
          <a:p>
            <a:pPr marL="800100" lvl="1" indent="-342900"/>
            <a:endParaRPr lang="en-IN" dirty="0" smtClean="0"/>
          </a:p>
          <a:p>
            <a:pPr marL="800100" lvl="1" indent="-342900"/>
            <a:endParaRPr lang="en-IN" dirty="0" smtClean="0"/>
          </a:p>
          <a:p>
            <a:pPr marL="800100" lvl="1" indent="-342900"/>
            <a:endParaRPr lang="en-IN" dirty="0" smtClean="0"/>
          </a:p>
          <a:p>
            <a:pPr marL="800100" lvl="1" indent="-342900"/>
            <a:endParaRPr lang="en-IN" dirty="0" smtClean="0"/>
          </a:p>
          <a:p>
            <a:pPr marL="800100" lvl="1" indent="-342900"/>
            <a:endParaRPr lang="en-IN" dirty="0" smtClean="0"/>
          </a:p>
          <a:p>
            <a:pPr marL="800100" lvl="1" indent="-342900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95340" y="1582341"/>
            <a:ext cx="804866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Employees:</a:t>
            </a:r>
          </a:p>
          <a:p>
            <a:pPr marL="342900" indent="-342900"/>
            <a:r>
              <a:rPr lang="en-US" dirty="0" smtClean="0"/>
              <a:t> </a:t>
            </a:r>
            <a:r>
              <a:rPr lang="en-US" dirty="0" smtClean="0"/>
              <a:t>            </a:t>
            </a:r>
            <a:r>
              <a:rPr lang="en-US" dirty="0" smtClean="0"/>
              <a:t>View their own performance metrics, goals, and progress</a:t>
            </a:r>
            <a:r>
              <a:rPr lang="en-US" dirty="0" smtClean="0"/>
              <a:t>.</a:t>
            </a:r>
          </a:p>
          <a:p>
            <a:pPr marL="342900" indent="-342900"/>
            <a:r>
              <a:rPr lang="en-US" dirty="0" smtClean="0"/>
              <a:t>2</a:t>
            </a:r>
            <a:r>
              <a:rPr lang="en-US" dirty="0" smtClean="0"/>
              <a:t>. Managers/Supervisors</a:t>
            </a:r>
            <a:r>
              <a:rPr lang="en-US" dirty="0" smtClean="0"/>
              <a:t>:</a:t>
            </a:r>
          </a:p>
          <a:p>
            <a:pPr marL="342900" indent="-342900"/>
            <a:r>
              <a:rPr lang="en-US" dirty="0" smtClean="0"/>
              <a:t> </a:t>
            </a:r>
            <a:r>
              <a:rPr lang="en-US" dirty="0" smtClean="0"/>
              <a:t>             </a:t>
            </a:r>
            <a:r>
              <a:rPr lang="en-US" dirty="0" smtClean="0"/>
              <a:t>Evaluate employee performance, set goals, and provide feedback</a:t>
            </a:r>
            <a:r>
              <a:rPr lang="en-US" dirty="0" smtClean="0"/>
              <a:t>.</a:t>
            </a:r>
          </a:p>
          <a:p>
            <a:pPr marL="342900" indent="-342900"/>
            <a:r>
              <a:rPr lang="en-US" dirty="0" smtClean="0"/>
              <a:t>3</a:t>
            </a:r>
            <a:r>
              <a:rPr lang="en-US" dirty="0" smtClean="0"/>
              <a:t>. HR Professionals: </a:t>
            </a:r>
            <a:endParaRPr lang="en-US" dirty="0" smtClean="0"/>
          </a:p>
          <a:p>
            <a:pPr marL="342900" indent="-342900"/>
            <a:r>
              <a:rPr lang="en-US" dirty="0" smtClean="0"/>
              <a:t> </a:t>
            </a:r>
            <a:r>
              <a:rPr lang="en-US" dirty="0" smtClean="0"/>
              <a:t>            Manage </a:t>
            </a:r>
            <a:r>
              <a:rPr lang="en-US" dirty="0" smtClean="0"/>
              <a:t>employee data, track performance, and generate reports</a:t>
            </a:r>
            <a:r>
              <a:rPr lang="en-US" dirty="0" smtClean="0"/>
              <a:t>.</a:t>
            </a:r>
          </a:p>
          <a:p>
            <a:pPr marL="342900" indent="-342900"/>
            <a:r>
              <a:rPr lang="en-US" dirty="0" smtClean="0"/>
              <a:t>4</a:t>
            </a:r>
            <a:r>
              <a:rPr lang="en-US" dirty="0" smtClean="0"/>
              <a:t>. Department Heads</a:t>
            </a:r>
            <a:r>
              <a:rPr lang="en-US" dirty="0" smtClean="0"/>
              <a:t>:</a:t>
            </a:r>
          </a:p>
          <a:p>
            <a:pPr marL="342900" indent="-342900"/>
            <a:r>
              <a:rPr lang="en-US" dirty="0" smtClean="0"/>
              <a:t> </a:t>
            </a:r>
            <a:r>
              <a:rPr lang="en-US" dirty="0" smtClean="0"/>
              <a:t>           </a:t>
            </a:r>
            <a:r>
              <a:rPr lang="en-US" dirty="0" smtClean="0"/>
              <a:t>Monitor team performance, identify areas for improvement, and make data-driven decisions</a:t>
            </a:r>
            <a:r>
              <a:rPr lang="en-US" dirty="0" smtClean="0"/>
              <a:t>.</a:t>
            </a:r>
          </a:p>
          <a:p>
            <a:pPr marL="342900" indent="-342900"/>
            <a:r>
              <a:rPr lang="en-US" dirty="0" smtClean="0"/>
              <a:t>5</a:t>
            </a:r>
            <a:r>
              <a:rPr lang="en-US" dirty="0" smtClean="0"/>
              <a:t>. Senior Leadership: </a:t>
            </a:r>
            <a:r>
              <a:rPr lang="en-US" dirty="0" smtClean="0"/>
              <a:t> </a:t>
            </a:r>
          </a:p>
          <a:p>
            <a:pPr marL="342900" indent="-342900"/>
            <a:r>
              <a:rPr lang="en-US" dirty="0" smtClean="0"/>
              <a:t> </a:t>
            </a:r>
            <a:r>
              <a:rPr lang="en-US" dirty="0" smtClean="0"/>
              <a:t>            Use </a:t>
            </a:r>
            <a:r>
              <a:rPr lang="en-US" dirty="0" smtClean="0"/>
              <a:t>aggregated data to assess organizational performance, identify trends, and make strategic decisions</a:t>
            </a:r>
            <a:r>
              <a:rPr lang="en-US" dirty="0" smtClean="0"/>
              <a:t>.</a:t>
            </a:r>
          </a:p>
          <a:p>
            <a:pPr marL="342900" indent="-342900"/>
            <a:r>
              <a:rPr lang="en-US" dirty="0" smtClean="0"/>
              <a:t>6</a:t>
            </a:r>
            <a:r>
              <a:rPr lang="en-US" dirty="0" smtClean="0"/>
              <a:t>. Talent Management Teams</a:t>
            </a:r>
            <a:r>
              <a:rPr lang="en-US" dirty="0" smtClean="0"/>
              <a:t>:</a:t>
            </a:r>
          </a:p>
          <a:p>
            <a:pPr marL="342900" indent="-342900"/>
            <a:r>
              <a:rPr lang="en-US" dirty="0" smtClean="0"/>
              <a:t> </a:t>
            </a:r>
            <a:r>
              <a:rPr lang="en-US" dirty="0" smtClean="0"/>
              <a:t>            </a:t>
            </a:r>
            <a:r>
              <a:rPr lang="en-US" dirty="0" smtClean="0"/>
              <a:t>Use scorecard data for succession planning, development planning, and performance calibration</a:t>
            </a:r>
            <a:r>
              <a:rPr lang="en-US" dirty="0" smtClean="0"/>
              <a:t>.</a:t>
            </a:r>
          </a:p>
          <a:p>
            <a:pPr marL="342900" indent="-342900"/>
            <a:r>
              <a:rPr lang="en-US" dirty="0" smtClean="0"/>
              <a:t>7</a:t>
            </a:r>
            <a:r>
              <a:rPr lang="en-US" dirty="0" smtClean="0"/>
              <a:t>. Compensation and Benefits Teams: </a:t>
            </a:r>
            <a:endParaRPr lang="en-US" dirty="0" smtClean="0"/>
          </a:p>
          <a:p>
            <a:pPr marL="342900" indent="-342900"/>
            <a:r>
              <a:rPr lang="en-US" dirty="0" smtClean="0"/>
              <a:t> </a:t>
            </a:r>
            <a:r>
              <a:rPr lang="en-US" dirty="0" smtClean="0"/>
              <a:t>            Use </a:t>
            </a:r>
            <a:r>
              <a:rPr lang="en-US" dirty="0" smtClean="0"/>
              <a:t>scorecard data to inform compensation and benefits decisions.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8</a:t>
            </a:fld>
            <a:endParaRPr spc="10" dirty="0"/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xmlns="" id="{7928C0CF-8CAF-8962-63CC-441463760F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6100" y="1389162"/>
            <a:ext cx="60198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048000" y="1571612"/>
            <a:ext cx="60960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Solution:- A comprehensive, automated, and user-friendly employee performance </a:t>
            </a:r>
            <a:r>
              <a:rPr lang="en-US" dirty="0" smtClean="0"/>
              <a:t>scorecard</a:t>
            </a:r>
          </a:p>
          <a:p>
            <a:r>
              <a:rPr lang="en-US" dirty="0" smtClean="0"/>
              <a:t> </a:t>
            </a:r>
            <a:r>
              <a:rPr lang="en-US" dirty="0" smtClean="0"/>
              <a:t>Integrates with existing HR systems and data </a:t>
            </a:r>
            <a:r>
              <a:rPr lang="en-US" dirty="0" smtClean="0"/>
              <a:t>sources</a:t>
            </a:r>
          </a:p>
          <a:p>
            <a:r>
              <a:rPr lang="en-US" dirty="0" smtClean="0"/>
              <a:t> </a:t>
            </a:r>
            <a:r>
              <a:rPr lang="en-US" dirty="0" smtClean="0"/>
              <a:t>Provides real-time data visualization and </a:t>
            </a:r>
            <a:r>
              <a:rPr lang="en-US" dirty="0" smtClean="0"/>
              <a:t>reporting</a:t>
            </a:r>
          </a:p>
          <a:p>
            <a:r>
              <a:rPr lang="en-US" dirty="0" smtClean="0"/>
              <a:t> </a:t>
            </a:r>
            <a:r>
              <a:rPr lang="en-US" dirty="0" smtClean="0"/>
              <a:t>Enables customizable KPIs, goals, and </a:t>
            </a:r>
            <a:r>
              <a:rPr lang="en-US" dirty="0" err="1" smtClean="0"/>
              <a:t>weightages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smtClean="0"/>
              <a:t>Offers advanced features like 360-degree feedback, cascading goals, and predictive </a:t>
            </a:r>
            <a:r>
              <a:rPr lang="en-US" dirty="0" smtClean="0"/>
              <a:t>analytics</a:t>
            </a:r>
          </a:p>
          <a:p>
            <a:r>
              <a:rPr lang="en-US" dirty="0" smtClean="0"/>
              <a:t>Value </a:t>
            </a:r>
            <a:r>
              <a:rPr lang="en-US" dirty="0" smtClean="0"/>
              <a:t>Proposition</a:t>
            </a:r>
            <a:r>
              <a:rPr lang="en-US" dirty="0" smtClean="0"/>
              <a:t>:-</a:t>
            </a:r>
          </a:p>
          <a:p>
            <a:r>
              <a:rPr lang="en-US" dirty="0" smtClean="0"/>
              <a:t>Streamline </a:t>
            </a:r>
            <a:r>
              <a:rPr lang="en-US" dirty="0" smtClean="0"/>
              <a:t>Performance Management</a:t>
            </a:r>
            <a:r>
              <a:rPr lang="en-US" dirty="0" smtClean="0"/>
              <a:t>:</a:t>
            </a:r>
          </a:p>
          <a:p>
            <a:r>
              <a:rPr lang="en-US" dirty="0" smtClean="0"/>
              <a:t> </a:t>
            </a:r>
            <a:r>
              <a:rPr lang="en-US" dirty="0" smtClean="0"/>
              <a:t>            </a:t>
            </a:r>
            <a:r>
              <a:rPr lang="en-US" dirty="0" smtClean="0"/>
              <a:t>Reduce administrative burdens by up to 50%- Improve Employee Development: 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smtClean="0"/>
              <a:t>           Enhance </a:t>
            </a:r>
            <a:r>
              <a:rPr lang="en-US" dirty="0" smtClean="0"/>
              <a:t>employee growth and retention by up to 25%- Data-Driven Decision Making</a:t>
            </a:r>
            <a:r>
              <a:rPr lang="en-US" dirty="0" smtClean="0"/>
              <a:t>:</a:t>
            </a:r>
          </a:p>
          <a:p>
            <a:r>
              <a:rPr lang="en-US" dirty="0" smtClean="0"/>
              <a:t> </a:t>
            </a:r>
            <a:r>
              <a:rPr lang="en-US" dirty="0" smtClean="0"/>
              <a:t>             </a:t>
            </a:r>
            <a:r>
              <a:rPr lang="en-US" dirty="0" smtClean="0"/>
              <a:t>Make informed decisions with real-time performance insights- Boost Employee Engagement</a:t>
            </a:r>
            <a:r>
              <a:rPr lang="en-US" dirty="0" smtClean="0"/>
              <a:t>:</a:t>
            </a:r>
          </a:p>
          <a:p>
            <a:r>
              <a:rPr lang="en-US" dirty="0" smtClean="0"/>
              <a:t> </a:t>
            </a:r>
            <a:r>
              <a:rPr lang="en-US" dirty="0" smtClean="0"/>
              <a:t>            </a:t>
            </a:r>
            <a:r>
              <a:rPr lang="en-US" dirty="0" smtClean="0"/>
              <a:t>Increase transparency and accountability, driving motivation and productivity- Align with Organizational Goals: </a:t>
            </a:r>
            <a:r>
              <a:rPr lang="en-US" dirty="0" smtClean="0"/>
              <a:t>            Ensure </a:t>
            </a:r>
            <a:r>
              <a:rPr lang="en-US" dirty="0" smtClean="0"/>
              <a:t>employee performance aligns with company </a:t>
            </a:r>
            <a:r>
              <a:rPr lang="en-US" dirty="0" smtClean="0"/>
              <a:t>objectives.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6C39CBBC-4DD4-A549-7B38-188D31E34E9B}"/>
              </a:ext>
            </a:extLst>
          </p:cNvPr>
          <p:cNvSpPr txBox="1"/>
          <p:nvPr/>
        </p:nvSpPr>
        <p:spPr>
          <a:xfrm>
            <a:off x="914400" y="1295400"/>
            <a:ext cx="112776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b="1" i="0" dirty="0">
                <a:solidFill>
                  <a:srgbClr val="202124"/>
                </a:solidFill>
                <a:effectLst/>
                <a:latin typeface="Inter" panose="020B0502030000000004" pitchFamily="34" charset="0"/>
              </a:rPr>
              <a:t>Descriptions for each of the columns in the dataset:</a:t>
            </a:r>
          </a:p>
          <a:p>
            <a:pPr algn="l" fontAlgn="base">
              <a:buFont typeface="+mj-lt"/>
              <a:buAutoNum type="arabicPeriod"/>
            </a:pPr>
            <a:r>
              <a:rPr lang="en-US" b="1" i="0" dirty="0">
                <a:solidFill>
                  <a:srgbClr val="3C4043"/>
                </a:solidFill>
                <a:effectLst/>
                <a:latin typeface="inherit"/>
              </a:rPr>
              <a:t>Employee ID:</a:t>
            </a:r>
            <a:r>
              <a:rPr lang="en-US" b="0" i="0" dirty="0">
                <a:solidFill>
                  <a:srgbClr val="3C4043"/>
                </a:solidFill>
                <a:effectLst/>
                <a:latin typeface="inherit"/>
              </a:rPr>
              <a:t> Unique identifier for each employee in the organization.</a:t>
            </a:r>
          </a:p>
          <a:p>
            <a:pPr algn="l" fontAlgn="base">
              <a:buFont typeface="+mj-lt"/>
              <a:buAutoNum type="arabicPeriod"/>
            </a:pPr>
            <a:r>
              <a:rPr lang="en-US" b="1" i="0" dirty="0">
                <a:solidFill>
                  <a:srgbClr val="3C4043"/>
                </a:solidFill>
                <a:effectLst/>
                <a:latin typeface="inherit"/>
              </a:rPr>
              <a:t>First Name:</a:t>
            </a:r>
            <a:r>
              <a:rPr lang="en-US" b="0" i="0" dirty="0">
                <a:solidFill>
                  <a:srgbClr val="3C4043"/>
                </a:solidFill>
                <a:effectLst/>
                <a:latin typeface="inherit"/>
              </a:rPr>
              <a:t> The first name of the employee.</a:t>
            </a:r>
          </a:p>
          <a:p>
            <a:pPr algn="l" fontAlgn="base">
              <a:buFont typeface="+mj-lt"/>
              <a:buAutoNum type="arabicPeriod"/>
            </a:pPr>
            <a:r>
              <a:rPr lang="en-US" b="1" i="0" dirty="0">
                <a:solidFill>
                  <a:srgbClr val="3C4043"/>
                </a:solidFill>
                <a:effectLst/>
                <a:latin typeface="inherit"/>
              </a:rPr>
              <a:t>Last Name:</a:t>
            </a:r>
            <a:r>
              <a:rPr lang="en-US" b="0" i="0" dirty="0">
                <a:solidFill>
                  <a:srgbClr val="3C4043"/>
                </a:solidFill>
                <a:effectLst/>
                <a:latin typeface="inherit"/>
              </a:rPr>
              <a:t> The last name of the employee.</a:t>
            </a:r>
          </a:p>
          <a:p>
            <a:pPr algn="l" fontAlgn="base">
              <a:buFont typeface="+mj-lt"/>
              <a:buAutoNum type="arabicPeriod"/>
            </a:pPr>
            <a:r>
              <a:rPr lang="en-US" b="1" i="0" dirty="0">
                <a:solidFill>
                  <a:srgbClr val="3C4043"/>
                </a:solidFill>
                <a:effectLst/>
                <a:latin typeface="inherit"/>
              </a:rPr>
              <a:t>Email:</a:t>
            </a:r>
            <a:r>
              <a:rPr lang="en-US" b="0" i="0" dirty="0">
                <a:solidFill>
                  <a:srgbClr val="3C4043"/>
                </a:solidFill>
                <a:effectLst/>
                <a:latin typeface="inherit"/>
              </a:rPr>
              <a:t> The email address associated with the employee's communication within the organization.</a:t>
            </a:r>
          </a:p>
          <a:p>
            <a:pPr algn="l" fontAlgn="base">
              <a:buFont typeface="+mj-lt"/>
              <a:buAutoNum type="arabicPeriod"/>
            </a:pPr>
            <a:r>
              <a:rPr lang="en-US" b="1" i="0" dirty="0">
                <a:solidFill>
                  <a:srgbClr val="3C4043"/>
                </a:solidFill>
                <a:effectLst/>
                <a:latin typeface="inherit"/>
              </a:rPr>
              <a:t>Business Unit:</a:t>
            </a:r>
            <a:r>
              <a:rPr lang="en-US" b="0" i="0" dirty="0">
                <a:solidFill>
                  <a:srgbClr val="3C4043"/>
                </a:solidFill>
                <a:effectLst/>
                <a:latin typeface="inherit"/>
              </a:rPr>
              <a:t> The specific business unit or department to which the employee belongs.</a:t>
            </a:r>
          </a:p>
          <a:p>
            <a:pPr algn="l" fontAlgn="base">
              <a:buFont typeface="+mj-lt"/>
              <a:buAutoNum type="arabicPeriod"/>
            </a:pPr>
            <a:r>
              <a:rPr lang="en-US" b="1" i="0" dirty="0">
                <a:solidFill>
                  <a:srgbClr val="3C4043"/>
                </a:solidFill>
                <a:effectLst/>
                <a:latin typeface="inherit"/>
              </a:rPr>
              <a:t>State:</a:t>
            </a:r>
            <a:r>
              <a:rPr lang="en-US" b="0" i="0" dirty="0">
                <a:solidFill>
                  <a:srgbClr val="3C4043"/>
                </a:solidFill>
                <a:effectLst/>
                <a:latin typeface="inherit"/>
              </a:rPr>
              <a:t> The state or region where the employee is located.</a:t>
            </a:r>
          </a:p>
          <a:p>
            <a:pPr algn="l" fontAlgn="base">
              <a:buFont typeface="+mj-lt"/>
              <a:buAutoNum type="arabicPeriod"/>
            </a:pPr>
            <a:r>
              <a:rPr lang="en-US" b="1" i="0" dirty="0">
                <a:solidFill>
                  <a:srgbClr val="3C4043"/>
                </a:solidFill>
                <a:effectLst/>
                <a:latin typeface="inherit"/>
              </a:rPr>
              <a:t>Job Function:</a:t>
            </a:r>
            <a:r>
              <a:rPr lang="en-US" b="0" i="0" dirty="0">
                <a:solidFill>
                  <a:srgbClr val="3C4043"/>
                </a:solidFill>
                <a:effectLst/>
                <a:latin typeface="inherit"/>
              </a:rPr>
              <a:t> A brief description of the employee's primary job function or role.</a:t>
            </a:r>
          </a:p>
          <a:p>
            <a:pPr algn="l" fontAlgn="base">
              <a:buFont typeface="+mj-lt"/>
              <a:buAutoNum type="arabicPeriod"/>
            </a:pPr>
            <a:r>
              <a:rPr lang="en-US" b="1" i="0" dirty="0">
                <a:solidFill>
                  <a:srgbClr val="3C4043"/>
                </a:solidFill>
                <a:effectLst/>
                <a:latin typeface="inherit"/>
              </a:rPr>
              <a:t>Gender:</a:t>
            </a:r>
            <a:r>
              <a:rPr lang="en-US" b="0" i="0" dirty="0">
                <a:solidFill>
                  <a:srgbClr val="3C4043"/>
                </a:solidFill>
                <a:effectLst/>
                <a:latin typeface="inherit"/>
              </a:rPr>
              <a:t> A code representing the gender of the employee (e.g., M for Male, F for Female, N for Non-binary).</a:t>
            </a:r>
          </a:p>
          <a:p>
            <a:pPr algn="l" fontAlgn="base">
              <a:buFont typeface="+mj-lt"/>
              <a:buAutoNum type="arabicPeriod"/>
            </a:pPr>
            <a:r>
              <a:rPr lang="en-US" b="1" i="0" dirty="0">
                <a:solidFill>
                  <a:srgbClr val="3C4043"/>
                </a:solidFill>
                <a:effectLst/>
                <a:latin typeface="inherit"/>
              </a:rPr>
              <a:t>Performance Score:</a:t>
            </a:r>
            <a:r>
              <a:rPr lang="en-US" b="0" i="0" dirty="0">
                <a:solidFill>
                  <a:srgbClr val="3C4043"/>
                </a:solidFill>
                <a:effectLst/>
                <a:latin typeface="inherit"/>
              </a:rPr>
              <a:t> A score indicating the employee's performance level (e.g., Excellent, Satisfactory, Needs Improvement).</a:t>
            </a:r>
          </a:p>
          <a:p>
            <a:pPr algn="l" fontAlgn="base">
              <a:buFont typeface="+mj-lt"/>
              <a:buAutoNum type="arabicPeriod"/>
            </a:pPr>
            <a:r>
              <a:rPr lang="en-US" b="1" i="0" dirty="0">
                <a:solidFill>
                  <a:srgbClr val="3C4043"/>
                </a:solidFill>
                <a:effectLst/>
                <a:latin typeface="inherit"/>
              </a:rPr>
              <a:t>Current Employee Rating:</a:t>
            </a:r>
            <a:r>
              <a:rPr lang="en-US" b="0" i="0" dirty="0">
                <a:solidFill>
                  <a:srgbClr val="3C4043"/>
                </a:solidFill>
                <a:effectLst/>
                <a:latin typeface="inherit"/>
              </a:rPr>
              <a:t> The current rating or evaluation of the employee's overall performance.</a:t>
            </a:r>
          </a:p>
        </p:txBody>
      </p:sp>
    </p:spTree>
    <p:extLst>
      <p:ext uri="{BB962C8B-B14F-4D97-AF65-F5344CB8AC3E}">
        <p14:creationId xmlns:p14="http://schemas.microsoft.com/office/powerpoint/2010/main" xmlns="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281</TotalTime>
  <Words>766</Words>
  <Application>Microsoft Office PowerPoint</Application>
  <PresentationFormat>Custom</PresentationFormat>
  <Paragraphs>148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CEATING AN EMPLOYEE PERFORMANCE SCORECARD IN EXCEL </vt:lpstr>
      <vt:lpstr>PROJECT TITLE</vt:lpstr>
      <vt:lpstr>AGENDA</vt:lpstr>
      <vt:lpstr>PROBLEM STATEMENT</vt:lpstr>
      <vt:lpstr>PROJECT OVERVIEW</vt:lpstr>
      <vt:lpstr>Slide 6</vt:lpstr>
      <vt:lpstr>WHO ARE THE END USERS?</vt:lpstr>
      <vt:lpstr>OUR SOLUTION AND ITS VALUE PROPOSITION</vt:lpstr>
      <vt:lpstr>Dataset Description</vt:lpstr>
      <vt:lpstr>THE "WOW" IN OUR SOLUTION</vt:lpstr>
      <vt:lpstr>Slide 11</vt:lpstr>
      <vt:lpstr>Slide 12</vt:lpstr>
      <vt:lpstr>conclusion</vt:lpstr>
      <vt:lpstr>Result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sivaranjani suyambulingam</cp:lastModifiedBy>
  <cp:revision>28</cp:revision>
  <dcterms:created xsi:type="dcterms:W3CDTF">2024-03-29T15:07:22Z</dcterms:created>
  <dcterms:modified xsi:type="dcterms:W3CDTF">2024-08-31T10:15:28Z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