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53127-310E-4095-9E1E-FF2DCCBDE7FA}" v="193" dt="2022-07-19T18:23:34.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8BAE-DB7A-B533-6CFA-4564FEE2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FE865-2D26-3BCB-C7E4-11683CC1C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970A8F-7C99-CCC0-B697-78207EB54BBF}"/>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5BB0DC7A-467F-7E9C-98F0-A6DE6EB1D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4B0C8-CC75-A805-82D9-A8BB93B430F6}"/>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63867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6458-A42C-9009-85B1-B40605BAF7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F720AC-E110-898C-25E4-C4B813420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91BFA-CCBC-9A92-5787-DBB57ED0BC8A}"/>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69BDDC6C-CEBB-6B58-0A85-C271CB727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258E0-13B3-886F-ABEA-E1AA606F8428}"/>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16268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EFBD0-2EC7-0DED-C7A9-7ED12DDFA8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3F231-7F10-4082-40C7-7E7D4BF17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C071B-7EA2-7D82-B9C9-5DCDFD2D9E76}"/>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6E9E4B35-5995-704E-9C05-1ECA45760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A4164-9A55-AF0C-D018-08EEDFDDCC50}"/>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336773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916-834C-2DB5-4D79-B7920ED88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A4DBA1-D92F-E35F-92DE-16B92947D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03A4E8-95C2-2383-2936-8C0B2A77AD84}"/>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82E0BE15-7AE6-0996-ED79-962224AFA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6441B-6B48-432E-6F57-5E2E19936E94}"/>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381655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61C0-307E-CC4E-1879-47C61EA6E5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8CE1CD-FE56-8CC8-8D3D-8259C50A9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D3BFC-55C7-33A4-EB72-E3C2B530FABA}"/>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007EA92D-08A8-94FD-2805-6A0BD95EC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5EB72-D193-1AF4-5291-46D1BDF67EFD}"/>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41038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91B6-BD75-8554-2A8E-91799FB330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7910C-A79C-2653-1EEB-470521E775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9DA7E9-5013-14CE-AAB3-5217333E3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BC6653-5041-55CC-7AD4-422021C980DE}"/>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6" name="Footer Placeholder 5">
            <a:extLst>
              <a:ext uri="{FF2B5EF4-FFF2-40B4-BE49-F238E27FC236}">
                <a16:creationId xmlns:a16="http://schemas.microsoft.com/office/drawing/2014/main" id="{88078128-429E-25F3-67D4-63ECEDA03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8B313-3158-C4B6-80A7-655C960CC46E}"/>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22817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4B7B-EBE6-F388-F95E-0234AE4125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C37D08-31EA-8FBD-5267-6378F9CA1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C8F43-FA06-2FD1-4C83-67F6AE6D0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93F3E0-D7F5-0BF7-7DB6-C6F3BD16E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922DC4-797C-CE4C-3F91-B1E5E02E3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60625F-9CFE-4EDB-4EFE-4678B922C176}"/>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8" name="Footer Placeholder 7">
            <a:extLst>
              <a:ext uri="{FF2B5EF4-FFF2-40B4-BE49-F238E27FC236}">
                <a16:creationId xmlns:a16="http://schemas.microsoft.com/office/drawing/2014/main" id="{1B23706A-B2AA-3105-05B8-8FDCE5D362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EB5935-07B8-669F-F8CB-657860767270}"/>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212917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825A-2186-66B8-0427-6C08E8E97B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AB3DE-477C-5FDA-BE87-4EAFE29A959D}"/>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4" name="Footer Placeholder 3">
            <a:extLst>
              <a:ext uri="{FF2B5EF4-FFF2-40B4-BE49-F238E27FC236}">
                <a16:creationId xmlns:a16="http://schemas.microsoft.com/office/drawing/2014/main" id="{B6DD611C-EEFE-8F02-49DD-928CB409F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6B107B-8B94-5E84-CBFA-2B6822CE79C9}"/>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66606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FCCCF-E90B-B52B-CDC7-5E7187767C61}"/>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3" name="Footer Placeholder 2">
            <a:extLst>
              <a:ext uri="{FF2B5EF4-FFF2-40B4-BE49-F238E27FC236}">
                <a16:creationId xmlns:a16="http://schemas.microsoft.com/office/drawing/2014/main" id="{FFB6224F-80FC-C9DE-FBCE-24CDAABB63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9689F6-08A0-451E-3AF1-5B85D33B5443}"/>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4556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8CFB-A24A-44B9-3B3B-58566CBE4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73C50E-4F77-93A1-EA29-8303951C2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2D18D0-C232-E948-FF2B-3B091AE40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12E18-A7C6-2CCF-659A-790779D0BD99}"/>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6" name="Footer Placeholder 5">
            <a:extLst>
              <a:ext uri="{FF2B5EF4-FFF2-40B4-BE49-F238E27FC236}">
                <a16:creationId xmlns:a16="http://schemas.microsoft.com/office/drawing/2014/main" id="{4D70C4EA-E49E-A781-5CA3-7FE5E10F8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54E048-F7E7-0552-C311-1369F8C5052A}"/>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15275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3858-A808-50D2-6943-8F8E1068A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D52680-0ACE-CA28-B3EE-B53D158EE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E0DD66-6C8C-7CBA-B317-643CD3A3E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628D0-DAD1-1097-0B4F-F2E1224E2470}"/>
              </a:ext>
            </a:extLst>
          </p:cNvPr>
          <p:cNvSpPr>
            <a:spLocks noGrp="1"/>
          </p:cNvSpPr>
          <p:nvPr>
            <p:ph type="dt" sz="half" idx="10"/>
          </p:nvPr>
        </p:nvSpPr>
        <p:spPr/>
        <p:txBody>
          <a:bodyPr/>
          <a:lstStyle/>
          <a:p>
            <a:fld id="{63B3C160-9F59-472E-AC7A-B6C4AAE544EA}" type="datetimeFigureOut">
              <a:rPr lang="en-IN" smtClean="0"/>
              <a:t>19-07-2022</a:t>
            </a:fld>
            <a:endParaRPr lang="en-IN"/>
          </a:p>
        </p:txBody>
      </p:sp>
      <p:sp>
        <p:nvSpPr>
          <p:cNvPr id="6" name="Footer Placeholder 5">
            <a:extLst>
              <a:ext uri="{FF2B5EF4-FFF2-40B4-BE49-F238E27FC236}">
                <a16:creationId xmlns:a16="http://schemas.microsoft.com/office/drawing/2014/main" id="{57CF710E-A7AC-8CC8-075D-6634FDECE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AA8E60-571B-1ADF-C3D5-A0D1F3C71DB0}"/>
              </a:ext>
            </a:extLst>
          </p:cNvPr>
          <p:cNvSpPr>
            <a:spLocks noGrp="1"/>
          </p:cNvSpPr>
          <p:nvPr>
            <p:ph type="sldNum" sz="quarter" idx="12"/>
          </p:nvPr>
        </p:nvSpPr>
        <p:spPr/>
        <p:txBody>
          <a:bodyPr/>
          <a:lstStyle/>
          <a:p>
            <a:fld id="{E5235FEE-49D6-4095-A331-02D39D99EDBA}" type="slidenum">
              <a:rPr lang="en-IN" smtClean="0"/>
              <a:t>‹#›</a:t>
            </a:fld>
            <a:endParaRPr lang="en-IN"/>
          </a:p>
        </p:txBody>
      </p:sp>
    </p:spTree>
    <p:extLst>
      <p:ext uri="{BB962C8B-B14F-4D97-AF65-F5344CB8AC3E}">
        <p14:creationId xmlns:p14="http://schemas.microsoft.com/office/powerpoint/2010/main" val="180504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FBE02-D44D-52DF-3595-BAEB4D583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A8E2AB-CBCA-08C5-DB6B-4E2934B2B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29468-136D-B29D-66BF-BC987ABB7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3C160-9F59-472E-AC7A-B6C4AAE544EA}" type="datetimeFigureOut">
              <a:rPr lang="en-IN" smtClean="0"/>
              <a:t>19-07-2022</a:t>
            </a:fld>
            <a:endParaRPr lang="en-IN"/>
          </a:p>
        </p:txBody>
      </p:sp>
      <p:sp>
        <p:nvSpPr>
          <p:cNvPr id="5" name="Footer Placeholder 4">
            <a:extLst>
              <a:ext uri="{FF2B5EF4-FFF2-40B4-BE49-F238E27FC236}">
                <a16:creationId xmlns:a16="http://schemas.microsoft.com/office/drawing/2014/main" id="{4194EEF1-B13C-CEF2-1EAC-2EC4F715E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610E2D-F11D-2FAB-BA93-CEFDA0DB4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35FEE-49D6-4095-A331-02D39D99EDBA}" type="slidenum">
              <a:rPr lang="en-IN" smtClean="0"/>
              <a:t>‹#›</a:t>
            </a:fld>
            <a:endParaRPr lang="en-IN"/>
          </a:p>
        </p:txBody>
      </p:sp>
    </p:spTree>
    <p:extLst>
      <p:ext uri="{BB962C8B-B14F-4D97-AF65-F5344CB8AC3E}">
        <p14:creationId xmlns:p14="http://schemas.microsoft.com/office/powerpoint/2010/main" val="224973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loudflare.com/learning/ddos/glossary/tcp-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785B0F-23C6-42E4-1DE2-54C6F6479244}"/>
              </a:ext>
            </a:extLst>
          </p:cNvPr>
          <p:cNvSpPr txBox="1"/>
          <p:nvPr/>
        </p:nvSpPr>
        <p:spPr>
          <a:xfrm>
            <a:off x="3048000" y="3246792"/>
            <a:ext cx="6096000" cy="400110"/>
          </a:xfrm>
          <a:prstGeom prst="rect">
            <a:avLst/>
          </a:prstGeom>
          <a:noFill/>
        </p:spPr>
        <p:txBody>
          <a:bodyPr wrap="square">
            <a:spAutoFit/>
          </a:bodyPr>
          <a:lstStyle/>
          <a:p>
            <a:pPr algn="ctr"/>
            <a:r>
              <a:rPr lang="en-US" sz="2000" b="1" i="0" dirty="0">
                <a:solidFill>
                  <a:srgbClr val="292929"/>
                </a:solidFill>
                <a:effectLst/>
                <a:latin typeface="Times New Roman" panose="02020603050405020304" pitchFamily="18" charset="0"/>
                <a:cs typeface="Times New Roman" panose="02020603050405020304" pitchFamily="18" charset="0"/>
              </a:rPr>
              <a:t>Difference between HTTP/1.1 and HTTP/2</a:t>
            </a:r>
          </a:p>
        </p:txBody>
      </p:sp>
    </p:spTree>
    <p:extLst>
      <p:ext uri="{BB962C8B-B14F-4D97-AF65-F5344CB8AC3E}">
        <p14:creationId xmlns:p14="http://schemas.microsoft.com/office/powerpoint/2010/main" val="398237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94054BE-81A2-A714-0F89-597301D9F8A3}"/>
              </a:ext>
            </a:extLst>
          </p:cNvPr>
          <p:cNvSpPr>
            <a:spLocks noGrp="1" noChangeArrowheads="1"/>
          </p:cNvSpPr>
          <p:nvPr>
            <p:ph idx="1"/>
          </p:nvPr>
        </p:nvSpPr>
        <p:spPr bwMode="auto">
          <a:xfrm>
            <a:off x="678988" y="240804"/>
            <a:ext cx="10608443" cy="646330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Object.defineProperty</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Object.defineProperty</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method can also be used to add Getters and Setters.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Built-in JavaScript Constructors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has built-in constructors for native objects: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String() // A new String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Number() // A new Number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Boolean() // A new Boolean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Object() // A new Object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Array() // A new Array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RegExp</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 new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RegExp</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Function() // A new Function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Date() // A new Date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Prototype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All JavaScript objects inherit properties and methods from a prototype: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Date objects inherit from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Date.prototype</a:t>
            </a:r>
            <a:endPar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Array objects inherit from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Array.prototype</a:t>
            </a:r>
            <a:endPar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Person objects inherit from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Person.prototype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Object.prototype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is on the top of the prototype inheritance chain: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Date objects, Array objects, and Person objects inherit from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Object.prototype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08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6ECCF0-D3CD-757F-B701-65B4384F1B8A}"/>
              </a:ext>
            </a:extLst>
          </p:cNvPr>
          <p:cNvSpPr>
            <a:spLocks noGrp="1" noChangeArrowheads="1"/>
          </p:cNvSpPr>
          <p:nvPr>
            <p:ph idx="1"/>
          </p:nvPr>
        </p:nvSpPr>
        <p:spPr bwMode="auto">
          <a:xfrm>
            <a:off x="815874" y="109174"/>
            <a:ext cx="8598892" cy="5676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98318"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Iterables</a:t>
            </a: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Iterable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objects are objects that can be iterated over with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for..of</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Technically,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iterables</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must implement the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Symbol.iterator</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iterator protocol</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defines how to produce a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sequence of values</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from an object.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An object becomes an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iterator</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when it implements a next()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next() method must return an object with two properties: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value (the next value):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valueThe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value returned by the iterator</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(Can be omitted if done is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done (true or false): </a:t>
            </a:r>
            <a:r>
              <a:rPr kumimoji="0" lang="en-US" altLang="en-US" sz="2000" b="0" i="1"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true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if the iterator has completed</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false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if the iterator has produced a new value.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Sets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JavaScript Set is a collection of unique values.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Each value can only occur once in a Set.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Set can hold any value of any data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56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022DE81-6F65-CEE6-0CA0-F1490376D320}"/>
              </a:ext>
            </a:extLst>
          </p:cNvPr>
          <p:cNvSpPr>
            <a:spLocks noGrp="1" noChangeArrowheads="1"/>
          </p:cNvSpPr>
          <p:nvPr>
            <p:ph idx="1"/>
          </p:nvPr>
        </p:nvSpPr>
        <p:spPr bwMode="auto">
          <a:xfrm>
            <a:off x="850694" y="91240"/>
            <a:ext cx="9645035" cy="6537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8318"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How to Create 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You can create a JavaScript Set by: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Passing an Array to new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Create a new Set and use add() to add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Create a new Set and use add() to add variables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Maps</a:t>
            </a:r>
          </a:p>
          <a:p>
            <a:pPr>
              <a:lnSpc>
                <a:spcPct val="100000"/>
              </a:lnSpc>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Map holds key-value pairs where the keys can be any datatype.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Map remembers the original insertion order of the keys.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Map has a property that represents the size of the map.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Map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new Map() : Creates a new Map object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set() : Sets the value for a key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get() : Gets the value for a key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clear(): Removes all the elements from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delete() : Removes a Map element specified by a key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has() : Returns true if a key exists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forEach</a:t>
            </a: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Invokes a callback for each key/value pair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entries() : Returns an iterator object with the [key, value] pairs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keys() : Returns an iterator object with the keys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values() : Returns an iterator object of the values in a 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30BD2-D6E1-C6C8-3891-B682BF8907E1}"/>
              </a:ext>
            </a:extLst>
          </p:cNvPr>
          <p:cNvSpPr>
            <a:spLocks noGrp="1"/>
          </p:cNvSpPr>
          <p:nvPr>
            <p:ph idx="1"/>
          </p:nvPr>
        </p:nvSpPr>
        <p:spPr>
          <a:xfrm>
            <a:off x="481781" y="226142"/>
            <a:ext cx="11120284" cy="6371303"/>
          </a:xfrm>
        </p:spPr>
        <p:txBody>
          <a:bodyPr>
            <a:normAutofit fontScale="85000" lnSpcReduction="20000"/>
          </a:bodyPr>
          <a:lstStyle/>
          <a:p>
            <a:pPr marL="0" indent="0">
              <a:buNone/>
            </a:pPr>
            <a:r>
              <a:rPr lang="en-US" sz="2400" b="1" i="0" dirty="0">
                <a:solidFill>
                  <a:srgbClr val="292929"/>
                </a:solidFill>
                <a:effectLst/>
                <a:latin typeface="Times New Roman" panose="02020603050405020304" pitchFamily="18" charset="0"/>
                <a:cs typeface="Times New Roman" panose="02020603050405020304" pitchFamily="18" charset="0"/>
              </a:rPr>
              <a:t>JavaScript ES5 Object Methods</a:t>
            </a:r>
          </a:p>
          <a:p>
            <a:pPr marL="0" indent="0">
              <a:buNone/>
            </a:pPr>
            <a:endParaRPr lang="en-US" sz="2400" b="1" i="0"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ECMAScript 5 (2009) added a lot of new Object Methods to JavaScript.</a:t>
            </a:r>
          </a:p>
          <a:p>
            <a:pPr marL="0" indent="0">
              <a:buNone/>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2400" b="1" i="0" dirty="0">
                <a:solidFill>
                  <a:srgbClr val="292929"/>
                </a:solidFill>
                <a:effectLst/>
                <a:latin typeface="Times New Roman" panose="02020603050405020304" pitchFamily="18" charset="0"/>
                <a:cs typeface="Times New Roman" panose="02020603050405020304" pitchFamily="18" charset="0"/>
              </a:rPr>
              <a:t>Managing Objects</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Create object with an existing object as prototype</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Object.create</a:t>
            </a:r>
            <a:r>
              <a:rPr lang="en-US" sz="2400" b="0" i="0" dirty="0">
                <a:solidFill>
                  <a:srgbClr val="292929"/>
                </a:solidFill>
                <a:effectLst/>
                <a:latin typeface="Times New Roman" panose="02020603050405020304" pitchFamily="18" charset="0"/>
                <a:cs typeface="Times New Roman" panose="02020603050405020304" pitchFamily="18" charset="0"/>
              </a:rPr>
              <a:t>()</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Adding or changing an object property</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Object.defineProperty</a:t>
            </a:r>
            <a:r>
              <a:rPr lang="en-US" sz="2400" b="0" i="0" dirty="0">
                <a:solidFill>
                  <a:srgbClr val="292929"/>
                </a:solidFill>
                <a:effectLst/>
                <a:latin typeface="Times New Roman" panose="02020603050405020304" pitchFamily="18" charset="0"/>
                <a:cs typeface="Times New Roman" panose="02020603050405020304" pitchFamily="18" charset="0"/>
              </a:rPr>
              <a:t>(object, property, descriptor)</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Adding or changing object properties</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Object.defineProperties</a:t>
            </a:r>
            <a:r>
              <a:rPr lang="en-US" sz="2400" b="0" i="0" dirty="0">
                <a:solidFill>
                  <a:srgbClr val="292929"/>
                </a:solidFill>
                <a:effectLst/>
                <a:latin typeface="Times New Roman" panose="02020603050405020304" pitchFamily="18" charset="0"/>
                <a:cs typeface="Times New Roman" panose="02020603050405020304" pitchFamily="18" charset="0"/>
              </a:rPr>
              <a:t>(object, descriptors)</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Accessing Properties</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Object.getOwnPropertyDescriptor</a:t>
            </a:r>
            <a:r>
              <a:rPr lang="en-US" sz="2400" b="0" i="0" dirty="0">
                <a:solidFill>
                  <a:srgbClr val="292929"/>
                </a:solidFill>
                <a:effectLst/>
                <a:latin typeface="Times New Roman" panose="02020603050405020304" pitchFamily="18" charset="0"/>
                <a:cs typeface="Times New Roman" panose="02020603050405020304" pitchFamily="18" charset="0"/>
              </a:rPr>
              <a:t>(object, property)</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Returns all properties as an array</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Object.getOwnPropertyNames</a:t>
            </a:r>
            <a:r>
              <a:rPr lang="en-US" sz="2400" b="0" i="0" dirty="0">
                <a:solidFill>
                  <a:srgbClr val="292929"/>
                </a:solidFill>
                <a:effectLst/>
                <a:latin typeface="Times New Roman" panose="02020603050405020304" pitchFamily="18" charset="0"/>
                <a:cs typeface="Times New Roman" panose="02020603050405020304" pitchFamily="18" charset="0"/>
              </a:rPr>
              <a:t>(object)</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Accessing the prototype</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Object.getPrototypeOf</a:t>
            </a:r>
            <a:r>
              <a:rPr lang="en-US" sz="2400" b="0" i="0" dirty="0">
                <a:solidFill>
                  <a:srgbClr val="292929"/>
                </a:solidFill>
                <a:effectLst/>
                <a:latin typeface="Times New Roman" panose="02020603050405020304" pitchFamily="18" charset="0"/>
                <a:cs typeface="Times New Roman" panose="02020603050405020304" pitchFamily="18" charset="0"/>
              </a:rPr>
              <a:t>(object)</a:t>
            </a: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 Returns enumerable properties as an array</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err="1">
                <a:solidFill>
                  <a:srgbClr val="292929"/>
                </a:solidFill>
                <a:effectLst/>
                <a:latin typeface="Times New Roman" panose="02020603050405020304" pitchFamily="18" charset="0"/>
                <a:cs typeface="Times New Roman" panose="02020603050405020304" pitchFamily="18" charset="0"/>
              </a:rPr>
              <a:t>Object.keys</a:t>
            </a:r>
            <a:r>
              <a:rPr lang="en-US" sz="2400" b="0" i="0" dirty="0">
                <a:solidFill>
                  <a:srgbClr val="292929"/>
                </a:solidFill>
                <a:effectLst/>
                <a:latin typeface="Times New Roman" panose="02020603050405020304" pitchFamily="18" charset="0"/>
                <a:cs typeface="Times New Roman" panose="02020603050405020304" pitchFamily="18" charset="0"/>
              </a:rPr>
              <a:t>(object)</a:t>
            </a:r>
          </a:p>
          <a:p>
            <a:pPr marL="0" indent="0">
              <a:buNone/>
            </a:pPr>
            <a:br>
              <a:rPr lang="en-US" dirty="0"/>
            </a:br>
            <a:endParaRPr lang="en-IN" dirty="0"/>
          </a:p>
        </p:txBody>
      </p:sp>
    </p:spTree>
    <p:extLst>
      <p:ext uri="{BB962C8B-B14F-4D97-AF65-F5344CB8AC3E}">
        <p14:creationId xmlns:p14="http://schemas.microsoft.com/office/powerpoint/2010/main" val="219129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9EE55-6F48-0985-65AE-875B6BC8A6E5}"/>
              </a:ext>
            </a:extLst>
          </p:cNvPr>
          <p:cNvSpPr>
            <a:spLocks noGrp="1"/>
          </p:cNvSpPr>
          <p:nvPr>
            <p:ph idx="1"/>
          </p:nvPr>
        </p:nvSpPr>
        <p:spPr>
          <a:xfrm>
            <a:off x="481781" y="353961"/>
            <a:ext cx="10872019" cy="5823002"/>
          </a:xfrm>
        </p:spPr>
        <p:txBody>
          <a:bodyPr>
            <a:normAutofit/>
          </a:bodyPr>
          <a:lstStyle/>
          <a:p>
            <a:pPr algn="l"/>
            <a:r>
              <a:rPr lang="en-US" sz="2000" b="0" i="0" dirty="0">
                <a:solidFill>
                  <a:srgbClr val="292929"/>
                </a:solidFill>
                <a:effectLst/>
                <a:latin typeface="Times New Roman" panose="02020603050405020304" pitchFamily="18" charset="0"/>
                <a:cs typeface="Times New Roman" panose="02020603050405020304" pitchFamily="18" charset="0"/>
              </a:rPr>
              <a:t>HTML is the standard markup language for Web pages.</a:t>
            </a:r>
          </a:p>
          <a:p>
            <a:pPr algn="l"/>
            <a:r>
              <a:rPr lang="en-US" sz="2000" b="0" i="0" dirty="0">
                <a:solidFill>
                  <a:srgbClr val="292929"/>
                </a:solidFill>
                <a:effectLst/>
                <a:latin typeface="Times New Roman" panose="02020603050405020304" pitchFamily="18" charset="0"/>
                <a:cs typeface="Times New Roman" panose="02020603050405020304" pitchFamily="18" charset="0"/>
              </a:rPr>
              <a:t>With HTML you can create your own Website.</a:t>
            </a:r>
          </a:p>
          <a:p>
            <a:pPr marL="0" indent="0" algn="l">
              <a:buNone/>
            </a:pPr>
            <a:endParaRPr lang="en-US" sz="2000" b="0"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92929"/>
                </a:solidFill>
                <a:effectLst/>
                <a:latin typeface="Times New Roman" panose="02020603050405020304" pitchFamily="18" charset="0"/>
                <a:cs typeface="Times New Roman" panose="02020603050405020304" pitchFamily="18" charset="0"/>
              </a:rPr>
              <a:t>HTTP 1.1 Protocol</a:t>
            </a:r>
          </a:p>
          <a:p>
            <a:pPr marL="0" indent="0">
              <a:buNone/>
            </a:pPr>
            <a:r>
              <a:rPr lang="en-US" sz="2000" b="0" i="0" dirty="0">
                <a:solidFill>
                  <a:srgbClr val="292929"/>
                </a:solidFill>
                <a:effectLst/>
                <a:latin typeface="Times New Roman" panose="02020603050405020304" pitchFamily="18" charset="0"/>
                <a:cs typeface="Times New Roman" panose="02020603050405020304" pitchFamily="18" charset="0"/>
              </a:rPr>
              <a:t>• It was released in 1997.</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uses text based commands for HTTP requests.</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added many performance enhancements e.g. caching, request pipelining, keep alive connections,   transfer encoding, byte range requests etc.</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can load one requests at a time. Hence one request per one TCP connection is possible.</a:t>
            </a:r>
          </a:p>
          <a:p>
            <a:pPr marL="0" indent="0" algn="l">
              <a:buNone/>
            </a:pPr>
            <a:r>
              <a:rPr lang="en-US" sz="2000" b="1" i="0" dirty="0">
                <a:solidFill>
                  <a:srgbClr val="292929"/>
                </a:solidFill>
                <a:effectLst/>
                <a:latin typeface="Times New Roman" panose="02020603050405020304" pitchFamily="18" charset="0"/>
                <a:cs typeface="Times New Roman" panose="02020603050405020304" pitchFamily="18" charset="0"/>
              </a:rPr>
              <a:t>HTTP 2 Protocol</a:t>
            </a:r>
          </a:p>
          <a:p>
            <a:pPr marL="0" indent="0" algn="l">
              <a:buNone/>
            </a:pPr>
            <a:r>
              <a:rPr lang="en-US" sz="2000" b="0" i="0" dirty="0">
                <a:solidFill>
                  <a:srgbClr val="292929"/>
                </a:solidFill>
                <a:effectLst/>
                <a:latin typeface="Times New Roman" panose="02020603050405020304" pitchFamily="18" charset="0"/>
                <a:cs typeface="Times New Roman" panose="02020603050405020304" pitchFamily="18" charset="0"/>
              </a:rPr>
              <a:t>• It was released in Feb. 2015 by IERF.</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is binary and not textual.</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is fully multiplexed.</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interleaves multiple requests/responses in parallel without blocking on anyone.</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uses single TCP connection to deliver multiple requests/responses (in parallel).</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a:solidFill>
                  <a:srgbClr val="292929"/>
                </a:solidFill>
                <a:effectLst/>
                <a:latin typeface="Times New Roman" panose="02020603050405020304" pitchFamily="18" charset="0"/>
                <a:cs typeface="Times New Roman" panose="02020603050405020304" pitchFamily="18" charset="0"/>
              </a:rPr>
              <a:t>• It uses header compression in order to reduce overhead.</a:t>
            </a:r>
          </a:p>
          <a:p>
            <a:pPr marL="0" indent="0">
              <a:buNone/>
            </a:pPr>
            <a:endParaRPr lang="en-IN" dirty="0"/>
          </a:p>
        </p:txBody>
      </p:sp>
    </p:spTree>
    <p:extLst>
      <p:ext uri="{BB962C8B-B14F-4D97-AF65-F5344CB8AC3E}">
        <p14:creationId xmlns:p14="http://schemas.microsoft.com/office/powerpoint/2010/main" val="385176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ECC2E-3614-D575-562F-E60CE106A018}"/>
              </a:ext>
            </a:extLst>
          </p:cNvPr>
          <p:cNvSpPr>
            <a:spLocks noGrp="1"/>
          </p:cNvSpPr>
          <p:nvPr>
            <p:ph idx="1"/>
          </p:nvPr>
        </p:nvSpPr>
        <p:spPr>
          <a:xfrm>
            <a:off x="523566" y="321289"/>
            <a:ext cx="11196485" cy="6276155"/>
          </a:xfrm>
        </p:spPr>
        <p:txBody>
          <a:bodyPr/>
          <a:lstStyle/>
          <a:p>
            <a:pPr marL="0" indent="0" algn="l">
              <a:buNone/>
            </a:pPr>
            <a:r>
              <a:rPr lang="en-US" sz="2000" b="1" i="0" dirty="0">
                <a:solidFill>
                  <a:srgbClr val="292929"/>
                </a:solidFill>
                <a:effectLst/>
                <a:latin typeface="Times New Roman" panose="02020603050405020304" pitchFamily="18" charset="0"/>
                <a:cs typeface="Times New Roman" panose="02020603050405020304" pitchFamily="18" charset="0"/>
              </a:rPr>
              <a:t>What are the other differences between HTTP/2 and HTTP/1.1 that impact performance?</a:t>
            </a:r>
          </a:p>
          <a:p>
            <a:pPr algn="l"/>
            <a:r>
              <a:rPr lang="en-US" sz="2000" b="1" i="0" dirty="0">
                <a:solidFill>
                  <a:srgbClr val="292929"/>
                </a:solidFill>
                <a:effectLst/>
                <a:latin typeface="Times New Roman" panose="02020603050405020304" pitchFamily="18" charset="0"/>
                <a:cs typeface="Times New Roman" panose="02020603050405020304" pitchFamily="18" charset="0"/>
              </a:rPr>
              <a:t>Multiplexing:</a:t>
            </a:r>
            <a:r>
              <a:rPr lang="en-US" sz="2000" b="0" i="0" dirty="0">
                <a:solidFill>
                  <a:srgbClr val="292929"/>
                </a:solidFill>
                <a:effectLst/>
                <a:latin typeface="Times New Roman" panose="02020603050405020304" pitchFamily="18" charset="0"/>
                <a:cs typeface="Times New Roman" panose="02020603050405020304" pitchFamily="18" charset="0"/>
              </a:rPr>
              <a:t> HTTP/1.1 loads resources one after the other, so if one resource cannot be loaded, it blocks all the other resources behind it. In contrast, HTTP/2 is able to use a single </a:t>
            </a:r>
            <a:r>
              <a:rPr lang="en-US" sz="2000" b="0" i="0" u="sng" dirty="0">
                <a:solidFill>
                  <a:srgbClr val="292929"/>
                </a:solidFill>
                <a:effectLst/>
                <a:latin typeface="Times New Roman" panose="02020603050405020304" pitchFamily="18" charset="0"/>
                <a:cs typeface="Times New Roman" panose="02020603050405020304" pitchFamily="18" charset="0"/>
                <a:hlinkClick r:id="rId2"/>
              </a:rPr>
              <a:t>TCP</a:t>
            </a:r>
            <a:r>
              <a:rPr lang="en-US" sz="2000" b="0" i="0" dirty="0">
                <a:solidFill>
                  <a:srgbClr val="292929"/>
                </a:solidFill>
                <a:effectLst/>
                <a:latin typeface="Times New Roman" panose="02020603050405020304" pitchFamily="18" charset="0"/>
                <a:cs typeface="Times New Roman" panose="02020603050405020304" pitchFamily="18" charset="0"/>
              </a:rPr>
              <a:t> connection to send multiple streams of data at once so that no one resource blocks any other resource. HTTP/2 does this by splitting data into binary-code messages and numbering these messages so that the client knows which stream each binary message belongs to.</a:t>
            </a:r>
          </a:p>
          <a:p>
            <a:pPr marL="0" indent="0" algn="l">
              <a:buNone/>
            </a:pPr>
            <a:endParaRPr lang="en-US" sz="2000" b="0" i="0" dirty="0">
              <a:solidFill>
                <a:srgbClr val="292929"/>
              </a:solidFill>
              <a:effectLst/>
              <a:latin typeface="Times New Roman" panose="02020603050405020304" pitchFamily="18" charset="0"/>
              <a:cs typeface="Times New Roman" panose="02020603050405020304" pitchFamily="18" charset="0"/>
            </a:endParaRPr>
          </a:p>
          <a:p>
            <a:r>
              <a:rPr lang="en-US" sz="2000" b="1" i="0" dirty="0">
                <a:solidFill>
                  <a:srgbClr val="292929"/>
                </a:solidFill>
                <a:effectLst/>
                <a:latin typeface="Times New Roman" panose="02020603050405020304" pitchFamily="18" charset="0"/>
                <a:cs typeface="Times New Roman" panose="02020603050405020304" pitchFamily="18" charset="0"/>
              </a:rPr>
              <a:t>Server push:</a:t>
            </a:r>
            <a:r>
              <a:rPr lang="en-US" sz="2000" b="0" i="0" dirty="0">
                <a:solidFill>
                  <a:srgbClr val="292929"/>
                </a:solidFill>
                <a:effectLst/>
                <a:latin typeface="Times New Roman" panose="02020603050405020304" pitchFamily="18" charset="0"/>
                <a:cs typeface="Times New Roman" panose="02020603050405020304" pitchFamily="18" charset="0"/>
              </a:rPr>
              <a:t> Typically, a server only serves content to a client device if the client asks for it. However, this approach is not always practical for modern webpages, which often involve several dozen separate resources that the client must request. HTTP/2 solves this problem by allowing a server to “push” content to a client before the client asks for it. The server also sends a message letting the client know what pushed content to expect — like if Bob had sent Alice a Table of Contents of his novel before sending the whole thing.</a:t>
            </a:r>
          </a:p>
          <a:p>
            <a:pPr marL="0" indent="0">
              <a:buNone/>
            </a:pPr>
            <a:endParaRPr lang="en-US" sz="2000" b="0" i="0" dirty="0">
              <a:solidFill>
                <a:srgbClr val="292929"/>
              </a:solidFill>
              <a:effectLst/>
              <a:latin typeface="Times New Roman" panose="02020603050405020304" pitchFamily="18" charset="0"/>
              <a:cs typeface="Times New Roman" panose="02020603050405020304" pitchFamily="18" charset="0"/>
            </a:endParaRPr>
          </a:p>
          <a:p>
            <a:r>
              <a:rPr lang="en-US" sz="2000" b="1" i="0" dirty="0">
                <a:solidFill>
                  <a:srgbClr val="292929"/>
                </a:solidFill>
                <a:effectLst/>
                <a:latin typeface="Times New Roman" panose="02020603050405020304" pitchFamily="18" charset="0"/>
                <a:cs typeface="Times New Roman" panose="02020603050405020304" pitchFamily="18" charset="0"/>
              </a:rPr>
              <a:t>Header compression:</a:t>
            </a:r>
            <a:r>
              <a:rPr lang="en-US" sz="2000" b="0" i="0" dirty="0">
                <a:solidFill>
                  <a:srgbClr val="292929"/>
                </a:solidFill>
                <a:effectLst/>
                <a:latin typeface="Times New Roman" panose="02020603050405020304" pitchFamily="18" charset="0"/>
                <a:cs typeface="Times New Roman" panose="02020603050405020304" pitchFamily="18" charset="0"/>
              </a:rPr>
              <a:t> Small files load more quickly than large ones. To speed up web performance, both HTTP/1.1 and HTTP/2 compress HTTP messages to make them smaller. However, HTTP/2 uses a more advanced compression method called HPACK that eliminates redundant information in HTTP header packets. This eliminates a few bytes from every HTTP packet. Given the volume of HTTP packets involved in loading even a single webpage, those bytes add up quickly, resulting in faster loading.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14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E793E87-A790-A8A7-621B-A87B0DBAF31F}"/>
              </a:ext>
            </a:extLst>
          </p:cNvPr>
          <p:cNvSpPr>
            <a:spLocks noGrp="1" noChangeArrowheads="1"/>
          </p:cNvSpPr>
          <p:nvPr>
            <p:ph idx="1"/>
          </p:nvPr>
        </p:nvSpPr>
        <p:spPr bwMode="auto">
          <a:xfrm>
            <a:off x="285135" y="798714"/>
            <a:ext cx="11906865" cy="567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8318"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Difference between HTTP/1.1 and HTTP/2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HTTP/1.1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works on the textual format.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There is head of line blocking that blocks all the requests behind it until it doesn’t get its all resources.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uses requests resource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Inlining</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for use getting multiple pages.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compresses data by itself.</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HTTP/2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works on the binary protocol.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allows multiplexing so one TCP connection is required for multiple requests.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uses PUSH frame by server that collects all multiple pages.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It uses HPACK for data compression.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3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B3E7-A14A-F1A2-3F65-2C2460071D3E}"/>
              </a:ext>
            </a:extLst>
          </p:cNvPr>
          <p:cNvSpPr>
            <a:spLocks noGrp="1"/>
          </p:cNvSpPr>
          <p:nvPr>
            <p:ph type="title"/>
          </p:nvPr>
        </p:nvSpPr>
        <p:spPr/>
        <p:txBody>
          <a:bodyPr>
            <a:normAutofit/>
          </a:bodyPr>
          <a:lstStyle/>
          <a:p>
            <a:r>
              <a:rPr lang="en-US" sz="3200" b="1" i="0" dirty="0">
                <a:solidFill>
                  <a:srgbClr val="292929"/>
                </a:solidFill>
                <a:effectLst/>
                <a:latin typeface="Times New Roman" panose="02020603050405020304" pitchFamily="18" charset="0"/>
                <a:cs typeface="Times New Roman" panose="02020603050405020304" pitchFamily="18" charset="0"/>
              </a:rPr>
              <a:t>Objects And Its Internal Representation In JavaScript</a:t>
            </a:r>
            <a:br>
              <a:rPr lang="en-US" sz="3200" b="1" i="0" dirty="0">
                <a:solidFill>
                  <a:srgbClr val="292929"/>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D0A49DF-2609-0F61-F0E8-CD8E639A106D}"/>
              </a:ext>
            </a:extLst>
          </p:cNvPr>
          <p:cNvSpPr>
            <a:spLocks noGrp="1" noChangeArrowheads="1"/>
          </p:cNvSpPr>
          <p:nvPr>
            <p:ph idx="1"/>
          </p:nvPr>
        </p:nvSpPr>
        <p:spPr bwMode="auto">
          <a:xfrm>
            <a:off x="838200" y="1247280"/>
            <a:ext cx="11039168" cy="461664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JavaScript, objects are king. If you understand objects, you understand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JavaScript, almost “everything” is an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Booleans can be objects (if defined with the new keyword)</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Numbers can be objects (if defined with the new keyword)</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Strings can be objects (if defined with the new keyword)</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Dates are always objects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Math are always objects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Regular expressions are always objects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Arrays are always objects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Functions are always objects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Objects are always objects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All JavaScript values, except primitives, are objects.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65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E73AB872-49F3-9482-34CD-97A90B231F55}"/>
              </a:ext>
            </a:extLst>
          </p:cNvPr>
          <p:cNvSpPr>
            <a:spLocks noGrp="1" noChangeArrowheads="1"/>
          </p:cNvSpPr>
          <p:nvPr>
            <p:ph idx="1"/>
          </p:nvPr>
        </p:nvSpPr>
        <p:spPr bwMode="auto">
          <a:xfrm>
            <a:off x="599768" y="568060"/>
            <a:ext cx="11739717" cy="572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Primitives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primitive value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is a value that has no properties or methods.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3.14</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is a primitive value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primitive data type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is data that has a primitive value.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defines 7 types of primitive data types:</a:t>
            </a: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Examples</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string</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number</a:t>
            </a:r>
          </a:p>
          <a:p>
            <a:pPr>
              <a:lnSpc>
                <a:spcPct val="100000"/>
              </a:lnSpc>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boolean</a:t>
            </a:r>
            <a:endPar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null</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undefined</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symbol</a:t>
            </a:r>
          </a:p>
          <a:p>
            <a:pPr>
              <a:lnSpc>
                <a:spcPct val="100000"/>
              </a:lnSpc>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bigint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variables can also contain many values.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Objects are variables too. But objects can contain many values.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Object values are written as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name : value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pairs (name and value separated by a colon).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Ex: let person =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firstName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:”John”,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lastName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:”Doe”, age:50,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eyeColor</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:”blue”};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37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C2A3613-4613-C4F6-C107-82CCF26029BB}"/>
              </a:ext>
            </a:extLst>
          </p:cNvPr>
          <p:cNvSpPr>
            <a:spLocks noGrp="1" noChangeArrowheads="1"/>
          </p:cNvSpPr>
          <p:nvPr>
            <p:ph idx="1"/>
          </p:nvPr>
        </p:nvSpPr>
        <p:spPr bwMode="auto">
          <a:xfrm>
            <a:off x="530941" y="277458"/>
            <a:ext cx="11307097"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Object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const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person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firstName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“John”,</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lastName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“Doe”,</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id: 5566,</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fullName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function()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return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.firstName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 “ +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.lastName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What is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JavaScript, the this keyword refers to an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object</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Which</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object depends on how this is being invoked (used or called).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this keyword refers to different objects depending on how it is used: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an object method, this refers to the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.Alone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this refers to the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global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this refers to the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global </a:t>
            </a:r>
            <a:r>
              <a:rPr kumimoji="0" lang="en-US" altLang="en-US" sz="20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 function, in strict mode, this is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undefined.In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an event,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this refers to the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element</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that received the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event.Methods</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like call(), apply(), and bind() can refer this to </a:t>
            </a: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any object</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Some common solutions to display JavaScript objects 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Displaying the Object Properties by name</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Displaying the Object Properties in a Loop</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Displaying the Object using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Object.values</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a:lnSpc>
                <a:spcPct val="100000"/>
              </a:lnSpc>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Displaying the Object using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JSON.stringify</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8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0B47E85-4B69-AB11-F4CE-31029B41D7D5}"/>
              </a:ext>
            </a:extLst>
          </p:cNvPr>
          <p:cNvSpPr>
            <a:spLocks noGrp="1" noChangeArrowheads="1"/>
          </p:cNvSpPr>
          <p:nvPr>
            <p:ph idx="1"/>
          </p:nvPr>
        </p:nvSpPr>
        <p:spPr bwMode="auto">
          <a:xfrm>
            <a:off x="521110" y="302366"/>
            <a:ext cx="11149780" cy="506054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8318"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Object Accessors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Getter (The get Keyword)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This example uses a lang property to get the value of the language property.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Create an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const person =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firstName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“John”,</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lastName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“Doe”,</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language: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get lang()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return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this.language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Display data from the object using a getter:</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document.getElementById</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innerHTML</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person.lang</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929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34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521719A-65E7-5C36-A6CE-3356E8798B0C}"/>
              </a:ext>
            </a:extLst>
          </p:cNvPr>
          <p:cNvSpPr>
            <a:spLocks noGrp="1" noChangeArrowheads="1"/>
          </p:cNvSpPr>
          <p:nvPr>
            <p:ph idx="1"/>
          </p:nvPr>
        </p:nvSpPr>
        <p:spPr bwMode="auto">
          <a:xfrm>
            <a:off x="422787" y="-20372"/>
            <a:ext cx="11189110" cy="506054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8318"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 Setter (The set Keyword)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This example uses a lang property to set the value of the language property.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const person =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firstName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“John”,</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lastName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“Doe”,</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language: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set lang(lang) {</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this.language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lang;</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Set an object property using a setter:</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person.lang</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Display data from the object: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document.getElementById</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innerHTML</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person.language</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8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1816</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Objects And Its Internal Representation In 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 R</dc:creator>
  <cp:lastModifiedBy>SANGEETHA R</cp:lastModifiedBy>
  <cp:revision>2</cp:revision>
  <dcterms:created xsi:type="dcterms:W3CDTF">2022-07-19T17:53:49Z</dcterms:created>
  <dcterms:modified xsi:type="dcterms:W3CDTF">2022-07-19T18:25:10Z</dcterms:modified>
</cp:coreProperties>
</file>