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8" r:id="rId2"/>
    <p:sldId id="258" r:id="rId3"/>
    <p:sldId id="270" r:id="rId4"/>
    <p:sldId id="263" r:id="rId5"/>
    <p:sldId id="259" r:id="rId6"/>
    <p:sldId id="267" r:id="rId7"/>
    <p:sldId id="261" r:id="rId8"/>
    <p:sldId id="262" r:id="rId9"/>
    <p:sldId id="265" r:id="rId10"/>
    <p:sldId id="264" r:id="rId11"/>
    <p:sldId id="266"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9" d="100"/>
          <a:sy n="89" d="100"/>
        </p:scale>
        <p:origin x="-403" y="2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3EE6EA9-94EB-467A-8904-40982A8E057B}" type="datetimeFigureOut">
              <a:rPr lang="en-US" smtClean="0"/>
              <a:t>8/21/2024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1781789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3EE6EA9-94EB-467A-8904-40982A8E057B}"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2752097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3EE6EA9-94EB-467A-8904-40982A8E057B}"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3125162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3EE6EA9-94EB-467A-8904-40982A8E057B}"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3196822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3EE6EA9-94EB-467A-8904-40982A8E057B}"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2399299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3EE6EA9-94EB-467A-8904-40982A8E057B}" type="datetimeFigureOut">
              <a:rPr lang="en-US" smtClean="0"/>
              <a:t>8/21/2024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3998141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3EE6EA9-94EB-467A-8904-40982A8E057B}" type="datetimeFigureOut">
              <a:rPr lang="en-US" smtClean="0"/>
              <a:t>8/21/2024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27481592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3EE6EA9-94EB-467A-8904-40982A8E057B}"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2794298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3EE6EA9-94EB-467A-8904-40982A8E057B}"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3507763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EE6EA9-94EB-467A-8904-40982A8E057B}"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2798612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3EE6EA9-94EB-467A-8904-40982A8E057B}"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982223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3EE6EA9-94EB-467A-8904-40982A8E057B}"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2563564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3EE6EA9-94EB-467A-8904-40982A8E057B}" type="datetimeFigureOut">
              <a:rPr lang="en-US" smtClean="0"/>
              <a:t>8/21/2024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2069318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3EE6EA9-94EB-467A-8904-40982A8E057B}" type="datetimeFigureOut">
              <a:rPr lang="en-US" smtClean="0"/>
              <a:t>8/21/2024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131826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EE6EA9-94EB-467A-8904-40982A8E057B}" type="datetimeFigureOut">
              <a:rPr lang="en-US" smtClean="0"/>
              <a:t>8/21/2024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1861524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3EE6EA9-94EB-467A-8904-40982A8E057B}"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3373346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3EE6EA9-94EB-467A-8904-40982A8E057B}"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1920756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3EE6EA9-94EB-467A-8904-40982A8E057B}" type="datetimeFigureOut">
              <a:rPr lang="en-US" smtClean="0"/>
              <a:t>8/21/2024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A20D203-4D0B-40BB-8090-EE774AC2FB27}" type="slidenum">
              <a:rPr lang="en-US" smtClean="0"/>
              <a:t>‹#›</a:t>
            </a:fld>
            <a:endParaRPr lang="en-US"/>
          </a:p>
        </p:txBody>
      </p:sp>
    </p:spTree>
    <p:extLst>
      <p:ext uri="{BB962C8B-B14F-4D97-AF65-F5344CB8AC3E}">
        <p14:creationId xmlns:p14="http://schemas.microsoft.com/office/powerpoint/2010/main" val="165346040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52F9821F-632A-4358-88F2-2DF75A844BEE}"/>
              </a:ext>
            </a:extLst>
          </p:cNvPr>
          <p:cNvSpPr txBox="1"/>
          <p:nvPr/>
        </p:nvSpPr>
        <p:spPr>
          <a:xfrm>
            <a:off x="849907" y="2598003"/>
            <a:ext cx="10492185" cy="1661993"/>
          </a:xfrm>
          <a:prstGeom prst="rect">
            <a:avLst/>
          </a:prstGeom>
          <a:noFill/>
        </p:spPr>
        <p:txBody>
          <a:bodyPr wrap="square" lIns="0" tIns="0" rIns="0" bIns="0" rtlCol="0">
            <a:spAutoFit/>
          </a:bodyPr>
          <a:lstStyle/>
          <a:p>
            <a:pPr algn="ctr"/>
            <a:r>
              <a:rPr lang="en-US" sz="5400" b="1" dirty="0">
                <a:solidFill>
                  <a:schemeClr val="bg1"/>
                </a:solidFill>
                <a:latin typeface="Segoe UI" panose="020B0502040204020203" pitchFamily="34" charset="0"/>
                <a:cs typeface="Segoe UI" panose="020B0502040204020203" pitchFamily="34" charset="0"/>
              </a:rPr>
              <a:t>AMAZON SALES </a:t>
            </a:r>
          </a:p>
          <a:p>
            <a:pPr algn="ctr"/>
            <a:r>
              <a:rPr lang="en-US" sz="5400" b="1" dirty="0">
                <a:solidFill>
                  <a:schemeClr val="bg1"/>
                </a:solidFill>
                <a:latin typeface="Segoe UI" panose="020B0502040204020203" pitchFamily="34" charset="0"/>
                <a:cs typeface="Segoe UI" panose="020B0502040204020203" pitchFamily="34" charset="0"/>
              </a:rPr>
              <a:t>DATA ANALYSIS REPORT</a:t>
            </a:r>
          </a:p>
        </p:txBody>
      </p:sp>
      <p:sp>
        <p:nvSpPr>
          <p:cNvPr id="9" name="Rectangle 8">
            <a:extLst>
              <a:ext uri="{FF2B5EF4-FFF2-40B4-BE49-F238E27FC236}">
                <a16:creationId xmlns:a16="http://schemas.microsoft.com/office/drawing/2014/main" xmlns="" id="{B7B9D66B-AADF-4CF1-876D-9D1F86554CAC}"/>
              </a:ext>
            </a:extLst>
          </p:cNvPr>
          <p:cNvSpPr/>
          <p:nvPr/>
        </p:nvSpPr>
        <p:spPr>
          <a:xfrm>
            <a:off x="499291" y="4259996"/>
            <a:ext cx="11193416" cy="553998"/>
          </a:xfrm>
          <a:prstGeom prst="rect">
            <a:avLst/>
          </a:prstGeom>
        </p:spPr>
        <p:txBody>
          <a:bodyPr wrap="square" lIns="0" tIns="0" rIns="0" bIns="0">
            <a:spAutoFit/>
          </a:bodyPr>
          <a:lstStyle/>
          <a:p>
            <a:pPr algn="ctr"/>
            <a:r>
              <a:rPr lang="en-US" sz="3600" b="1" i="0" u="sng" dirty="0" err="1" smtClean="0">
                <a:solidFill>
                  <a:schemeClr val="bg1"/>
                </a:solidFill>
                <a:effectLst/>
                <a:latin typeface="Segoe UI" panose="020B0502040204020203" pitchFamily="34" charset="0"/>
              </a:rPr>
              <a:t>Sangeeta</a:t>
            </a:r>
            <a:r>
              <a:rPr lang="en-US" sz="3600" b="1" i="0" u="sng" dirty="0" smtClean="0">
                <a:solidFill>
                  <a:schemeClr val="bg1"/>
                </a:solidFill>
                <a:effectLst/>
                <a:latin typeface="Segoe UI" panose="020B0502040204020203" pitchFamily="34" charset="0"/>
              </a:rPr>
              <a:t> </a:t>
            </a:r>
            <a:r>
              <a:rPr lang="en-US" sz="3600" b="1" i="0" u="sng" dirty="0" err="1" smtClean="0">
                <a:solidFill>
                  <a:schemeClr val="bg1"/>
                </a:solidFill>
                <a:effectLst/>
                <a:latin typeface="Segoe UI" panose="020B0502040204020203" pitchFamily="34" charset="0"/>
              </a:rPr>
              <a:t>Nuchhi</a:t>
            </a:r>
            <a:endParaRPr lang="en-US" sz="3600" b="1" u="sng"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01850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66154A8E-CAA2-42CA-856E-66DF7DF005B2}"/>
              </a:ext>
            </a:extLst>
          </p:cNvPr>
          <p:cNvSpPr txBox="1"/>
          <p:nvPr/>
        </p:nvSpPr>
        <p:spPr>
          <a:xfrm>
            <a:off x="470646" y="285108"/>
            <a:ext cx="11547183" cy="492443"/>
          </a:xfrm>
          <a:prstGeom prst="rect">
            <a:avLst/>
          </a:prstGeom>
          <a:noFill/>
        </p:spPr>
        <p:txBody>
          <a:bodyPr wrap="square" lIns="0" tIns="0" rIns="0" bIns="0" rtlCol="0">
            <a:spAutoFit/>
          </a:bodyPr>
          <a:lstStyle/>
          <a:p>
            <a:r>
              <a:rPr lang="en-US" sz="3200" b="1" dirty="0" smtClean="0">
                <a:solidFill>
                  <a:srgbClr val="002060"/>
                </a:solidFill>
                <a:latin typeface="Times New Roman" pitchFamily="18" charset="0"/>
                <a:cs typeface="Times New Roman" pitchFamily="18" charset="0"/>
              </a:rPr>
              <a:t>Total units sold by item type</a:t>
            </a:r>
            <a:endParaRPr lang="en-US" sz="3200" b="1" dirty="0">
              <a:solidFill>
                <a:srgbClr val="002060"/>
              </a:solidFill>
              <a:latin typeface="Times New Roman" pitchFamily="18" charset="0"/>
              <a:cs typeface="Times New Roman" pitchFamily="18" charset="0"/>
            </a:endParaRPr>
          </a:p>
        </p:txBody>
      </p:sp>
      <p:sp>
        <p:nvSpPr>
          <p:cNvPr id="11" name="Minus Sign 10">
            <a:extLst>
              <a:ext uri="{FF2B5EF4-FFF2-40B4-BE49-F238E27FC236}">
                <a16:creationId xmlns:a16="http://schemas.microsoft.com/office/drawing/2014/main" xmlns=""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xmlns="" id="{FAA4D542-6C42-4DAA-8D3A-791CE0E11B94}"/>
              </a:ext>
            </a:extLst>
          </p:cNvPr>
          <p:cNvSpPr/>
          <p:nvPr/>
        </p:nvSpPr>
        <p:spPr>
          <a:xfrm>
            <a:off x="470645" y="961713"/>
            <a:ext cx="11193416" cy="553998"/>
          </a:xfrm>
          <a:prstGeom prst="rect">
            <a:avLst/>
          </a:prstGeom>
        </p:spPr>
        <p:txBody>
          <a:bodyPr wrap="square" lIns="0" tIns="0" rIns="0" bIns="0">
            <a:spAutoFit/>
          </a:bodyPr>
          <a:lstStyle/>
          <a:p>
            <a:r>
              <a:rPr lang="en-US" b="0" i="0" dirty="0">
                <a:solidFill>
                  <a:srgbClr val="252423"/>
                </a:solidFill>
                <a:effectLst/>
                <a:latin typeface="Segoe UI" panose="020B0502040204020203" pitchFamily="34" charset="0"/>
              </a:rPr>
              <a:t/>
            </a:r>
            <a:br>
              <a:rPr lang="en-US" b="0" i="0" dirty="0">
                <a:solidFill>
                  <a:srgbClr val="252423"/>
                </a:solidFill>
                <a:effectLst/>
                <a:latin typeface="Segoe UI" panose="020B0502040204020203" pitchFamily="34" charset="0"/>
              </a:rPr>
            </a:br>
            <a:endParaRPr lang="en-US" b="1" dirty="0">
              <a:solidFill>
                <a:srgbClr val="474747"/>
              </a:solidFill>
              <a:latin typeface="Segoe UI Light" panose="020B0502040204020203" pitchFamily="34" charset="0"/>
              <a:cs typeface="Segoe UI Light" panose="020B0502040204020203" pitchFamily="34" charset="0"/>
            </a:endParaRPr>
          </a:p>
        </p:txBody>
      </p:sp>
      <p:pic>
        <p:nvPicPr>
          <p:cNvPr id="5122" name="Picture 2" descr="C:\Users\DELL\Pictures\Screenshots\Screenshot 2024-08-21 2129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670" y="1578301"/>
            <a:ext cx="8526463" cy="491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9890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66154A8E-CAA2-42CA-856E-66DF7DF005B2}"/>
              </a:ext>
            </a:extLst>
          </p:cNvPr>
          <p:cNvSpPr txBox="1"/>
          <p:nvPr/>
        </p:nvSpPr>
        <p:spPr>
          <a:xfrm>
            <a:off x="756617" y="276413"/>
            <a:ext cx="6830040" cy="492443"/>
          </a:xfrm>
          <a:prstGeom prst="rect">
            <a:avLst/>
          </a:prstGeom>
          <a:noFill/>
        </p:spPr>
        <p:txBody>
          <a:bodyPr wrap="square" lIns="0" tIns="0" rIns="0" bIns="0" rtlCol="0">
            <a:spAutoFit/>
          </a:bodyPr>
          <a:lstStyle/>
          <a:p>
            <a:r>
              <a:rPr lang="en-US" sz="3200" b="1" dirty="0">
                <a:solidFill>
                  <a:srgbClr val="002060"/>
                </a:solidFill>
                <a:latin typeface="Times New Roman" pitchFamily="18" charset="0"/>
                <a:cs typeface="Times New Roman" pitchFamily="18" charset="0"/>
              </a:rPr>
              <a:t>Conclusion</a:t>
            </a:r>
          </a:p>
        </p:txBody>
      </p:sp>
      <p:sp>
        <p:nvSpPr>
          <p:cNvPr id="11" name="Minus Sign 10">
            <a:extLst>
              <a:ext uri="{FF2B5EF4-FFF2-40B4-BE49-F238E27FC236}">
                <a16:creationId xmlns:a16="http://schemas.microsoft.com/office/drawing/2014/main" xmlns="" id="{1CD7DEEA-C01E-4164-832B-42838E9EF856}"/>
              </a:ext>
            </a:extLst>
          </p:cNvPr>
          <p:cNvSpPr/>
          <p:nvPr/>
        </p:nvSpPr>
        <p:spPr>
          <a:xfrm rot="5400000">
            <a:off x="-3857707" y="3320677"/>
            <a:ext cx="8186061"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xmlns="" id="{FAA4D542-6C42-4DAA-8D3A-791CE0E11B94}"/>
              </a:ext>
            </a:extLst>
          </p:cNvPr>
          <p:cNvSpPr/>
          <p:nvPr/>
        </p:nvSpPr>
        <p:spPr>
          <a:xfrm>
            <a:off x="470647" y="1401213"/>
            <a:ext cx="11193416" cy="553998"/>
          </a:xfrm>
          <a:prstGeom prst="rect">
            <a:avLst/>
          </a:prstGeom>
        </p:spPr>
        <p:txBody>
          <a:bodyPr wrap="square" lIns="0" tIns="0" rIns="0" bIns="0">
            <a:spAutoFit/>
          </a:bodyPr>
          <a:lstStyle/>
          <a:p>
            <a:r>
              <a:rPr lang="en-US" b="0" i="0" dirty="0">
                <a:solidFill>
                  <a:srgbClr val="252423"/>
                </a:solidFill>
                <a:effectLst/>
                <a:latin typeface="Segoe UI" panose="020B0502040204020203" pitchFamily="34" charset="0"/>
              </a:rPr>
              <a:t/>
            </a:r>
            <a:br>
              <a:rPr lang="en-US" b="0" i="0" dirty="0">
                <a:solidFill>
                  <a:srgbClr val="252423"/>
                </a:solidFill>
                <a:effectLst/>
                <a:latin typeface="Segoe UI" panose="020B0502040204020203" pitchFamily="34" charset="0"/>
              </a:rPr>
            </a:br>
            <a:endParaRPr lang="en-US" b="1" dirty="0">
              <a:solidFill>
                <a:srgbClr val="474747"/>
              </a:solidFill>
              <a:latin typeface="Segoe UI Light" panose="020B0502040204020203" pitchFamily="34" charset="0"/>
              <a:cs typeface="Segoe UI Light" panose="020B0502040204020203" pitchFamily="34" charset="0"/>
            </a:endParaRPr>
          </a:p>
        </p:txBody>
      </p:sp>
      <p:sp>
        <p:nvSpPr>
          <p:cNvPr id="3" name="TextBox 2"/>
          <p:cNvSpPr txBox="1"/>
          <p:nvPr/>
        </p:nvSpPr>
        <p:spPr>
          <a:xfrm>
            <a:off x="470647" y="948583"/>
            <a:ext cx="11519103" cy="3693319"/>
          </a:xfrm>
          <a:prstGeom prst="rect">
            <a:avLst/>
          </a:prstGeom>
          <a:noFill/>
        </p:spPr>
        <p:txBody>
          <a:bodyPr wrap="square" rtlCol="0">
            <a:spAutoFit/>
          </a:bodyPr>
          <a:lstStyle/>
          <a:p>
            <a:pPr marL="342900" indent="-342900">
              <a:buFont typeface="Arial" panose="020B0604020202020204" pitchFamily="34" charset="0"/>
              <a:buChar char="•"/>
            </a:pPr>
            <a:r>
              <a:rPr lang="en-IN" dirty="0">
                <a:latin typeface="Times New Roman" pitchFamily="18" charset="0"/>
                <a:ea typeface="Poppins"/>
                <a:cs typeface="Times New Roman" pitchFamily="18" charset="0"/>
                <a:sym typeface="Poppins"/>
              </a:rPr>
              <a:t>Cosmetic products are very popular among people of Europe and these products generated the highest profit </a:t>
            </a:r>
            <a:r>
              <a:rPr lang="en-IN" b="1" dirty="0">
                <a:latin typeface="Times New Roman" pitchFamily="18" charset="0"/>
                <a:ea typeface="Poppins"/>
                <a:cs typeface="Times New Roman" pitchFamily="18" charset="0"/>
                <a:sym typeface="Poppins"/>
              </a:rPr>
              <a:t>($14.56 million) </a:t>
            </a:r>
            <a:r>
              <a:rPr lang="en-IN" dirty="0">
                <a:latin typeface="Times New Roman" pitchFamily="18" charset="0"/>
                <a:ea typeface="Poppins"/>
                <a:cs typeface="Times New Roman" pitchFamily="18" charset="0"/>
                <a:sym typeface="Poppins"/>
              </a:rPr>
              <a:t>of all items. So, it is advisable to create some marketing campaigns promoting Cosmetic products.</a:t>
            </a:r>
          </a:p>
          <a:p>
            <a:endParaRPr lang="en-IN" dirty="0">
              <a:latin typeface="Times New Roman" pitchFamily="18" charset="0"/>
              <a:ea typeface="Poppins"/>
              <a:cs typeface="Times New Roman" pitchFamily="18" charset="0"/>
              <a:sym typeface="Poppins"/>
            </a:endParaRPr>
          </a:p>
          <a:p>
            <a:pPr marL="342900" indent="-342900">
              <a:buFont typeface="Arial" panose="020B0604020202020204" pitchFamily="34" charset="0"/>
              <a:buChar char="•"/>
            </a:pPr>
            <a:r>
              <a:rPr lang="en-IN" dirty="0">
                <a:latin typeface="Times New Roman" pitchFamily="18" charset="0"/>
                <a:ea typeface="Poppins"/>
                <a:cs typeface="Times New Roman" pitchFamily="18" charset="0"/>
                <a:sym typeface="Poppins"/>
              </a:rPr>
              <a:t>Total Population of North America prefer to shop offline as compared to people of Europe, who mostly prefer Online channel for shopping. But because high profits are coming from Online channel, it advisable to </a:t>
            </a:r>
            <a:r>
              <a:rPr lang="en-IN" b="1" dirty="0">
                <a:latin typeface="Times New Roman" pitchFamily="18" charset="0"/>
                <a:ea typeface="Poppins"/>
                <a:cs typeface="Times New Roman" pitchFamily="18" charset="0"/>
                <a:sym typeface="Poppins"/>
              </a:rPr>
              <a:t>promote</a:t>
            </a:r>
            <a:r>
              <a:rPr lang="en-IN" dirty="0">
                <a:latin typeface="Times New Roman" pitchFamily="18" charset="0"/>
                <a:ea typeface="Poppins"/>
                <a:cs typeface="Times New Roman" pitchFamily="18" charset="0"/>
                <a:sym typeface="Poppins"/>
              </a:rPr>
              <a:t> </a:t>
            </a:r>
            <a:r>
              <a:rPr lang="en-IN" b="1" dirty="0">
                <a:latin typeface="Times New Roman" pitchFamily="18" charset="0"/>
                <a:ea typeface="Poppins"/>
                <a:cs typeface="Times New Roman" pitchFamily="18" charset="0"/>
                <a:sym typeface="Poppins"/>
              </a:rPr>
              <a:t>products</a:t>
            </a:r>
            <a:r>
              <a:rPr lang="en-IN" dirty="0">
                <a:latin typeface="Times New Roman" pitchFamily="18" charset="0"/>
                <a:ea typeface="Poppins"/>
                <a:cs typeface="Times New Roman" pitchFamily="18" charset="0"/>
                <a:sym typeface="Poppins"/>
              </a:rPr>
              <a:t> </a:t>
            </a:r>
            <a:r>
              <a:rPr lang="en-IN" b="1" dirty="0">
                <a:latin typeface="Times New Roman" pitchFamily="18" charset="0"/>
                <a:ea typeface="Poppins"/>
                <a:cs typeface="Times New Roman" pitchFamily="18" charset="0"/>
                <a:sym typeface="Poppins"/>
              </a:rPr>
              <a:t>online</a:t>
            </a:r>
            <a:r>
              <a:rPr lang="en-IN" dirty="0">
                <a:latin typeface="Times New Roman" pitchFamily="18" charset="0"/>
                <a:ea typeface="Poppins"/>
                <a:cs typeface="Times New Roman" pitchFamily="18" charset="0"/>
                <a:sym typeface="Poppins"/>
              </a:rPr>
              <a:t>.</a:t>
            </a:r>
          </a:p>
          <a:p>
            <a:pPr marL="342900" indent="-342900">
              <a:buFont typeface="Arial" panose="020B0604020202020204" pitchFamily="34" charset="0"/>
              <a:buChar char="•"/>
            </a:pPr>
            <a:endParaRPr lang="en-IN" dirty="0">
              <a:latin typeface="Times New Roman" pitchFamily="18" charset="0"/>
              <a:ea typeface="Poppins"/>
              <a:cs typeface="Times New Roman" pitchFamily="18" charset="0"/>
              <a:sym typeface="Poppins"/>
            </a:endParaRPr>
          </a:p>
          <a:p>
            <a:pPr marL="342900" indent="-342900">
              <a:buFont typeface="Arial" panose="020B0604020202020204" pitchFamily="34" charset="0"/>
              <a:buChar char="•"/>
            </a:pPr>
            <a:r>
              <a:rPr lang="en-IN" dirty="0">
                <a:latin typeface="Times New Roman" pitchFamily="18" charset="0"/>
                <a:ea typeface="Poppins"/>
                <a:cs typeface="Times New Roman" pitchFamily="18" charset="0"/>
                <a:sym typeface="Poppins"/>
              </a:rPr>
              <a:t>The Region Sub-Saharan Africa has generated the highest profit where people bought </a:t>
            </a:r>
            <a:r>
              <a:rPr lang="en-IN" b="1" dirty="0">
                <a:latin typeface="Times New Roman" pitchFamily="18" charset="0"/>
                <a:ea typeface="Poppins"/>
                <a:cs typeface="Times New Roman" pitchFamily="18" charset="0"/>
                <a:sym typeface="Poppins"/>
              </a:rPr>
              <a:t>Fruits</a:t>
            </a:r>
            <a:r>
              <a:rPr lang="en-IN" dirty="0">
                <a:latin typeface="Times New Roman" pitchFamily="18" charset="0"/>
                <a:ea typeface="Poppins"/>
                <a:cs typeface="Times New Roman" pitchFamily="18" charset="0"/>
                <a:sym typeface="Poppins"/>
              </a:rPr>
              <a:t> the most, with approx. </a:t>
            </a:r>
            <a:r>
              <a:rPr lang="en-IN" b="1" dirty="0">
                <a:latin typeface="Times New Roman" pitchFamily="18" charset="0"/>
                <a:ea typeface="Poppins"/>
                <a:cs typeface="Times New Roman" pitchFamily="18" charset="0"/>
                <a:sym typeface="Poppins"/>
              </a:rPr>
              <a:t>31</a:t>
            </a:r>
            <a:r>
              <a:rPr lang="en-IN" dirty="0">
                <a:latin typeface="Times New Roman" pitchFamily="18" charset="0"/>
                <a:ea typeface="Poppins"/>
                <a:cs typeface="Times New Roman" pitchFamily="18" charset="0"/>
                <a:sym typeface="Poppins"/>
              </a:rPr>
              <a:t> </a:t>
            </a:r>
            <a:r>
              <a:rPr lang="en-IN" b="1" dirty="0">
                <a:latin typeface="Times New Roman" pitchFamily="18" charset="0"/>
                <a:ea typeface="Poppins"/>
                <a:cs typeface="Times New Roman" pitchFamily="18" charset="0"/>
                <a:sym typeface="Poppins"/>
              </a:rPr>
              <a:t>thousands</a:t>
            </a:r>
            <a:r>
              <a:rPr lang="en-IN" dirty="0">
                <a:latin typeface="Times New Roman" pitchFamily="18" charset="0"/>
                <a:ea typeface="Poppins"/>
                <a:cs typeface="Times New Roman" pitchFamily="18" charset="0"/>
                <a:sym typeface="Poppins"/>
              </a:rPr>
              <a:t> unit sold. Highlight the health benefits of fruits during campaigns and align marketing with local preferences.</a:t>
            </a:r>
          </a:p>
          <a:p>
            <a:pPr marL="342900" indent="-342900">
              <a:buFont typeface="Arial" panose="020B0604020202020204" pitchFamily="34" charset="0"/>
              <a:buChar char="•"/>
            </a:pPr>
            <a:endParaRPr lang="en-IN" dirty="0">
              <a:latin typeface="Times New Roman" pitchFamily="18" charset="0"/>
              <a:ea typeface="Poppins"/>
              <a:cs typeface="Times New Roman" pitchFamily="18" charset="0"/>
              <a:sym typeface="Poppins"/>
            </a:endParaRPr>
          </a:p>
          <a:p>
            <a:pPr marL="342900" indent="-342900">
              <a:buFont typeface="Arial" panose="020B0604020202020204" pitchFamily="34" charset="0"/>
              <a:buChar char="•"/>
            </a:pPr>
            <a:r>
              <a:rPr lang="en-IN" dirty="0">
                <a:latin typeface="Times New Roman" pitchFamily="18" charset="0"/>
                <a:ea typeface="Poppins"/>
                <a:cs typeface="Times New Roman" pitchFamily="18" charset="0"/>
                <a:sym typeface="Poppins"/>
              </a:rPr>
              <a:t>The second most purchased item, after Cosmetics in Europe is </a:t>
            </a:r>
            <a:r>
              <a:rPr lang="en-IN" b="1" dirty="0">
                <a:latin typeface="Times New Roman" pitchFamily="18" charset="0"/>
                <a:ea typeface="Poppins"/>
                <a:cs typeface="Times New Roman" pitchFamily="18" charset="0"/>
                <a:sym typeface="Poppins"/>
              </a:rPr>
              <a:t>Baby</a:t>
            </a:r>
            <a:r>
              <a:rPr lang="en-IN" dirty="0">
                <a:latin typeface="Times New Roman" pitchFamily="18" charset="0"/>
                <a:ea typeface="Poppins"/>
                <a:cs typeface="Times New Roman" pitchFamily="18" charset="0"/>
                <a:sym typeface="Poppins"/>
              </a:rPr>
              <a:t> </a:t>
            </a:r>
            <a:r>
              <a:rPr lang="en-IN" b="1" dirty="0">
                <a:latin typeface="Times New Roman" pitchFamily="18" charset="0"/>
                <a:ea typeface="Poppins"/>
                <a:cs typeface="Times New Roman" pitchFamily="18" charset="0"/>
                <a:sym typeface="Poppins"/>
              </a:rPr>
              <a:t>Food</a:t>
            </a:r>
            <a:r>
              <a:rPr lang="en-IN" dirty="0">
                <a:latin typeface="Times New Roman" pitchFamily="18" charset="0"/>
                <a:ea typeface="Poppins"/>
                <a:cs typeface="Times New Roman" pitchFamily="18" charset="0"/>
                <a:sym typeface="Poppins"/>
              </a:rPr>
              <a:t>. This insight tells us that majority of people of Europe are newlywed couples. Thus you can </a:t>
            </a:r>
            <a:r>
              <a:rPr lang="en-IN" b="1" dirty="0">
                <a:latin typeface="Times New Roman" pitchFamily="18" charset="0"/>
                <a:ea typeface="Poppins"/>
                <a:cs typeface="Times New Roman" pitchFamily="18" charset="0"/>
                <a:sym typeface="Poppins"/>
              </a:rPr>
              <a:t>promote</a:t>
            </a:r>
            <a:r>
              <a:rPr lang="en-IN" dirty="0">
                <a:latin typeface="Times New Roman" pitchFamily="18" charset="0"/>
                <a:ea typeface="Poppins"/>
                <a:cs typeface="Times New Roman" pitchFamily="18" charset="0"/>
                <a:sym typeface="Poppins"/>
              </a:rPr>
              <a:t> </a:t>
            </a:r>
            <a:r>
              <a:rPr lang="en-IN" b="1" dirty="0">
                <a:latin typeface="Times New Roman" pitchFamily="18" charset="0"/>
                <a:ea typeface="Poppins"/>
                <a:cs typeface="Times New Roman" pitchFamily="18" charset="0"/>
                <a:sym typeface="Poppins"/>
              </a:rPr>
              <a:t>products</a:t>
            </a:r>
            <a:r>
              <a:rPr lang="en-IN" dirty="0">
                <a:latin typeface="Times New Roman" pitchFamily="18" charset="0"/>
                <a:ea typeface="Poppins"/>
                <a:cs typeface="Times New Roman" pitchFamily="18" charset="0"/>
                <a:sym typeface="Poppins"/>
              </a:rPr>
              <a:t> </a:t>
            </a:r>
            <a:r>
              <a:rPr lang="en-IN" b="1" dirty="0">
                <a:latin typeface="Times New Roman" pitchFamily="18" charset="0"/>
                <a:ea typeface="Poppins"/>
                <a:cs typeface="Times New Roman" pitchFamily="18" charset="0"/>
                <a:sym typeface="Poppins"/>
              </a:rPr>
              <a:t>related</a:t>
            </a:r>
            <a:r>
              <a:rPr lang="en-IN" dirty="0">
                <a:latin typeface="Times New Roman" pitchFamily="18" charset="0"/>
                <a:ea typeface="Poppins"/>
                <a:cs typeface="Times New Roman" pitchFamily="18" charset="0"/>
                <a:sym typeface="Poppins"/>
              </a:rPr>
              <a:t> </a:t>
            </a:r>
            <a:r>
              <a:rPr lang="en-IN" b="1" dirty="0">
                <a:latin typeface="Times New Roman" pitchFamily="18" charset="0"/>
                <a:ea typeface="Poppins"/>
                <a:cs typeface="Times New Roman" pitchFamily="18" charset="0"/>
                <a:sym typeface="Poppins"/>
              </a:rPr>
              <a:t>to</a:t>
            </a:r>
            <a:r>
              <a:rPr lang="en-IN" dirty="0">
                <a:latin typeface="Times New Roman" pitchFamily="18" charset="0"/>
                <a:ea typeface="Poppins"/>
                <a:cs typeface="Times New Roman" pitchFamily="18" charset="0"/>
                <a:sym typeface="Poppins"/>
              </a:rPr>
              <a:t> </a:t>
            </a:r>
            <a:r>
              <a:rPr lang="en-IN" b="1" dirty="0">
                <a:latin typeface="Times New Roman" pitchFamily="18" charset="0"/>
                <a:ea typeface="Poppins"/>
                <a:cs typeface="Times New Roman" pitchFamily="18" charset="0"/>
                <a:sym typeface="Poppins"/>
              </a:rPr>
              <a:t>new</a:t>
            </a:r>
            <a:r>
              <a:rPr lang="en-IN" dirty="0">
                <a:latin typeface="Times New Roman" pitchFamily="18" charset="0"/>
                <a:ea typeface="Poppins"/>
                <a:cs typeface="Times New Roman" pitchFamily="18" charset="0"/>
                <a:sym typeface="Poppins"/>
              </a:rPr>
              <a:t> </a:t>
            </a:r>
            <a:r>
              <a:rPr lang="en-IN" b="1" dirty="0">
                <a:latin typeface="Times New Roman" pitchFamily="18" charset="0"/>
                <a:ea typeface="Poppins"/>
                <a:cs typeface="Times New Roman" pitchFamily="18" charset="0"/>
                <a:sym typeface="Poppins"/>
              </a:rPr>
              <a:t>born</a:t>
            </a:r>
            <a:r>
              <a:rPr lang="en-IN" dirty="0">
                <a:latin typeface="Times New Roman" pitchFamily="18" charset="0"/>
                <a:ea typeface="Poppins"/>
                <a:cs typeface="Times New Roman" pitchFamily="18" charset="0"/>
                <a:sym typeface="Poppins"/>
              </a:rPr>
              <a:t> </a:t>
            </a:r>
            <a:r>
              <a:rPr lang="en-IN" b="1" dirty="0">
                <a:latin typeface="Times New Roman" pitchFamily="18" charset="0"/>
                <a:ea typeface="Poppins"/>
                <a:cs typeface="Times New Roman" pitchFamily="18" charset="0"/>
                <a:sym typeface="Poppins"/>
              </a:rPr>
              <a:t>babies</a:t>
            </a:r>
            <a:r>
              <a:rPr lang="en-IN" dirty="0">
                <a:latin typeface="Times New Roman" pitchFamily="18" charset="0"/>
                <a:ea typeface="Poppins"/>
                <a:cs typeface="Times New Roman" pitchFamily="18" charset="0"/>
                <a:sym typeface="Poppins"/>
              </a:rPr>
              <a:t> to these people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053210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3286" y="1358781"/>
            <a:ext cx="11477002" cy="3693319"/>
          </a:xfrm>
          <a:prstGeom prst="rect">
            <a:avLst/>
          </a:prstGeom>
          <a:noFill/>
        </p:spPr>
        <p:txBody>
          <a:bodyPr wrap="square" rtlCol="0">
            <a:spAutoFit/>
          </a:bodyPr>
          <a:lstStyle/>
          <a:p>
            <a:pPr marL="342900" indent="-342900">
              <a:buFont typeface="Arial" panose="020B0604020202020204" pitchFamily="34" charset="0"/>
              <a:buChar char="•"/>
            </a:pPr>
            <a:r>
              <a:rPr lang="en-IN" b="1" dirty="0">
                <a:latin typeface="Times New Roman" pitchFamily="18" charset="0"/>
                <a:ea typeface="Poppins"/>
                <a:cs typeface="Times New Roman" pitchFamily="18" charset="0"/>
                <a:sym typeface="Poppins"/>
              </a:rPr>
              <a:t>Fruits</a:t>
            </a:r>
            <a:r>
              <a:rPr lang="en-IN" dirty="0">
                <a:latin typeface="Times New Roman" pitchFamily="18" charset="0"/>
                <a:ea typeface="Poppins"/>
                <a:cs typeface="Times New Roman" pitchFamily="18" charset="0"/>
                <a:sym typeface="Poppins"/>
              </a:rPr>
              <a:t> has generated the least profit of all item types which is only </a:t>
            </a:r>
            <a:r>
              <a:rPr lang="en-IN" b="1" dirty="0">
                <a:latin typeface="Times New Roman" pitchFamily="18" charset="0"/>
                <a:ea typeface="Poppins"/>
                <a:cs typeface="Times New Roman" pitchFamily="18" charset="0"/>
                <a:sym typeface="Poppins"/>
              </a:rPr>
              <a:t>$120.50</a:t>
            </a:r>
            <a:r>
              <a:rPr lang="en-IN" dirty="0">
                <a:latin typeface="Times New Roman" pitchFamily="18" charset="0"/>
                <a:ea typeface="Poppins"/>
                <a:cs typeface="Times New Roman" pitchFamily="18" charset="0"/>
                <a:sym typeface="Poppins"/>
              </a:rPr>
              <a:t> thousands. It is advisable to understand the customer needs, adjust the price and analyse the local preference. </a:t>
            </a:r>
          </a:p>
          <a:p>
            <a:endParaRPr lang="en-IN" dirty="0">
              <a:latin typeface="Times New Roman" pitchFamily="18" charset="0"/>
              <a:ea typeface="Poppins"/>
              <a:cs typeface="Times New Roman" pitchFamily="18" charset="0"/>
              <a:sym typeface="Poppins"/>
            </a:endParaRPr>
          </a:p>
          <a:p>
            <a:pPr marL="342900" indent="-342900">
              <a:buFont typeface="Arial" panose="020B0604020202020204" pitchFamily="34" charset="0"/>
              <a:buChar char="•"/>
            </a:pPr>
            <a:r>
              <a:rPr lang="en-IN" b="1" dirty="0">
                <a:latin typeface="Times New Roman" pitchFamily="18" charset="0"/>
                <a:ea typeface="Poppins"/>
                <a:cs typeface="Times New Roman" pitchFamily="18" charset="0"/>
                <a:sym typeface="Poppins"/>
              </a:rPr>
              <a:t>North</a:t>
            </a:r>
            <a:r>
              <a:rPr lang="en-IN" dirty="0">
                <a:latin typeface="Times New Roman" pitchFamily="18" charset="0"/>
                <a:ea typeface="Poppins"/>
                <a:cs typeface="Times New Roman" pitchFamily="18" charset="0"/>
                <a:sym typeface="Poppins"/>
              </a:rPr>
              <a:t> </a:t>
            </a:r>
            <a:r>
              <a:rPr lang="en-IN" b="1" dirty="0">
                <a:latin typeface="Times New Roman" pitchFamily="18" charset="0"/>
                <a:ea typeface="Poppins"/>
                <a:cs typeface="Times New Roman" pitchFamily="18" charset="0"/>
                <a:sym typeface="Poppins"/>
              </a:rPr>
              <a:t>America</a:t>
            </a:r>
            <a:r>
              <a:rPr lang="en-IN" dirty="0">
                <a:latin typeface="Times New Roman" pitchFamily="18" charset="0"/>
                <a:ea typeface="Poppins"/>
                <a:cs typeface="Times New Roman" pitchFamily="18" charset="0"/>
                <a:sym typeface="Poppins"/>
              </a:rPr>
              <a:t> Region has generated the least profit by selling only </a:t>
            </a:r>
            <a:r>
              <a:rPr lang="en-IN" b="1" dirty="0">
                <a:latin typeface="Times New Roman" pitchFamily="18" charset="0"/>
                <a:ea typeface="Poppins"/>
                <a:cs typeface="Times New Roman" pitchFamily="18" charset="0"/>
                <a:sym typeface="Poppins"/>
              </a:rPr>
              <a:t>Personal</a:t>
            </a:r>
            <a:r>
              <a:rPr lang="en-IN" dirty="0">
                <a:latin typeface="Times New Roman" pitchFamily="18" charset="0"/>
                <a:ea typeface="Poppins"/>
                <a:cs typeface="Times New Roman" pitchFamily="18" charset="0"/>
                <a:sym typeface="Poppins"/>
              </a:rPr>
              <a:t> </a:t>
            </a:r>
            <a:r>
              <a:rPr lang="en-IN" b="1" dirty="0">
                <a:latin typeface="Times New Roman" pitchFamily="18" charset="0"/>
                <a:ea typeface="Poppins"/>
                <a:cs typeface="Times New Roman" pitchFamily="18" charset="0"/>
                <a:sym typeface="Poppins"/>
              </a:rPr>
              <a:t>Care</a:t>
            </a:r>
            <a:r>
              <a:rPr lang="en-IN" dirty="0">
                <a:latin typeface="Times New Roman" pitchFamily="18" charset="0"/>
                <a:ea typeface="Poppins"/>
                <a:cs typeface="Times New Roman" pitchFamily="18" charset="0"/>
                <a:sym typeface="Poppins"/>
              </a:rPr>
              <a:t> and </a:t>
            </a:r>
            <a:r>
              <a:rPr lang="en-IN" b="1" dirty="0">
                <a:latin typeface="Times New Roman" pitchFamily="18" charset="0"/>
                <a:ea typeface="Poppins"/>
                <a:cs typeface="Times New Roman" pitchFamily="18" charset="0"/>
                <a:sym typeface="Poppins"/>
              </a:rPr>
              <a:t>Household</a:t>
            </a:r>
            <a:r>
              <a:rPr lang="en-IN" dirty="0">
                <a:latin typeface="Times New Roman" pitchFamily="18" charset="0"/>
                <a:ea typeface="Poppins"/>
                <a:cs typeface="Times New Roman" pitchFamily="18" charset="0"/>
                <a:sym typeface="Poppins"/>
              </a:rPr>
              <a:t> </a:t>
            </a:r>
            <a:r>
              <a:rPr lang="en-IN" b="1" dirty="0">
                <a:latin typeface="Times New Roman" pitchFamily="18" charset="0"/>
                <a:ea typeface="Poppins"/>
                <a:cs typeface="Times New Roman" pitchFamily="18" charset="0"/>
                <a:sym typeface="Poppins"/>
              </a:rPr>
              <a:t>Items</a:t>
            </a:r>
            <a:r>
              <a:rPr lang="en-IN" dirty="0">
                <a:latin typeface="Times New Roman" pitchFamily="18" charset="0"/>
                <a:ea typeface="Poppins"/>
                <a:cs typeface="Times New Roman" pitchFamily="18" charset="0"/>
                <a:sym typeface="Poppins"/>
              </a:rPr>
              <a:t> through </a:t>
            </a:r>
            <a:r>
              <a:rPr lang="en-IN" b="1" dirty="0">
                <a:latin typeface="Times New Roman" pitchFamily="18" charset="0"/>
                <a:ea typeface="Poppins"/>
                <a:cs typeface="Times New Roman" pitchFamily="18" charset="0"/>
                <a:sym typeface="Poppins"/>
              </a:rPr>
              <a:t>Offline</a:t>
            </a:r>
            <a:r>
              <a:rPr lang="en-IN" dirty="0">
                <a:latin typeface="Times New Roman" pitchFamily="18" charset="0"/>
                <a:ea typeface="Poppins"/>
                <a:cs typeface="Times New Roman" pitchFamily="18" charset="0"/>
                <a:sym typeface="Poppins"/>
              </a:rPr>
              <a:t> Channel. Try to promote products other than both these item types through Online Channel by giving some discounts. Do some survey to find local people’s preferences.</a:t>
            </a:r>
          </a:p>
          <a:p>
            <a:endParaRPr lang="en-IN" dirty="0">
              <a:latin typeface="Times New Roman" pitchFamily="18" charset="0"/>
              <a:ea typeface="Poppins"/>
              <a:cs typeface="Times New Roman" pitchFamily="18" charset="0"/>
              <a:sym typeface="Poppins"/>
            </a:endParaRPr>
          </a:p>
          <a:p>
            <a:pPr marL="342900" indent="-342900">
              <a:buFont typeface="Arial" panose="020B0604020202020204" pitchFamily="34" charset="0"/>
              <a:buChar char="•"/>
            </a:pPr>
            <a:r>
              <a:rPr lang="en-IN" b="1" dirty="0">
                <a:latin typeface="Times New Roman" pitchFamily="18" charset="0"/>
                <a:ea typeface="Poppins"/>
                <a:cs typeface="Times New Roman" pitchFamily="18" charset="0"/>
                <a:sym typeface="Poppins"/>
              </a:rPr>
              <a:t>Meat</a:t>
            </a:r>
            <a:r>
              <a:rPr lang="en-IN" dirty="0">
                <a:latin typeface="Times New Roman" pitchFamily="18" charset="0"/>
                <a:ea typeface="Poppins"/>
                <a:cs typeface="Times New Roman" pitchFamily="18" charset="0"/>
                <a:sym typeface="Poppins"/>
              </a:rPr>
              <a:t> is the least sold item type with </a:t>
            </a:r>
            <a:r>
              <a:rPr lang="en-IN" b="1" dirty="0">
                <a:latin typeface="Times New Roman" pitchFamily="18" charset="0"/>
                <a:ea typeface="Poppins"/>
                <a:cs typeface="Times New Roman" pitchFamily="18" charset="0"/>
                <a:sym typeface="Poppins"/>
              </a:rPr>
              <a:t>11</a:t>
            </a:r>
            <a:r>
              <a:rPr lang="en-IN" dirty="0">
                <a:latin typeface="Times New Roman" pitchFamily="18" charset="0"/>
                <a:ea typeface="Poppins"/>
                <a:cs typeface="Times New Roman" pitchFamily="18" charset="0"/>
                <a:sym typeface="Poppins"/>
              </a:rPr>
              <a:t> </a:t>
            </a:r>
            <a:r>
              <a:rPr lang="en-IN" b="1" dirty="0">
                <a:latin typeface="Times New Roman" pitchFamily="18" charset="0"/>
                <a:ea typeface="Poppins"/>
                <a:cs typeface="Times New Roman" pitchFamily="18" charset="0"/>
                <a:sym typeface="Poppins"/>
              </a:rPr>
              <a:t>thousands</a:t>
            </a:r>
            <a:r>
              <a:rPr lang="en-IN" dirty="0">
                <a:latin typeface="Times New Roman" pitchFamily="18" charset="0"/>
                <a:ea typeface="Poppins"/>
                <a:cs typeface="Times New Roman" pitchFamily="18" charset="0"/>
                <a:sym typeface="Poppins"/>
              </a:rPr>
              <a:t> units sold in Australia and Oceania and Sub-Saharan Africa Region using only </a:t>
            </a:r>
            <a:r>
              <a:rPr lang="en-IN" b="1" dirty="0">
                <a:latin typeface="Times New Roman" pitchFamily="18" charset="0"/>
                <a:ea typeface="Poppins"/>
                <a:cs typeface="Times New Roman" pitchFamily="18" charset="0"/>
                <a:sym typeface="Poppins"/>
              </a:rPr>
              <a:t>Online</a:t>
            </a:r>
            <a:r>
              <a:rPr lang="en-IN" dirty="0">
                <a:latin typeface="Times New Roman" pitchFamily="18" charset="0"/>
                <a:ea typeface="Poppins"/>
                <a:cs typeface="Times New Roman" pitchFamily="18" charset="0"/>
                <a:sym typeface="Poppins"/>
              </a:rPr>
              <a:t> Channel. Consider selling different kinds of meat products and adjust the prices.</a:t>
            </a:r>
          </a:p>
          <a:p>
            <a:pPr marL="342900" indent="-342900">
              <a:buFont typeface="Arial" panose="020B0604020202020204" pitchFamily="34" charset="0"/>
              <a:buChar char="•"/>
            </a:pPr>
            <a:endParaRPr lang="en-IN" dirty="0">
              <a:latin typeface="Times New Roman" pitchFamily="18" charset="0"/>
              <a:ea typeface="Poppins"/>
              <a:cs typeface="Times New Roman" pitchFamily="18" charset="0"/>
              <a:sym typeface="Poppins"/>
            </a:endParaRPr>
          </a:p>
          <a:p>
            <a:pPr marL="342900" indent="-342900">
              <a:buFont typeface="Arial" panose="020B0604020202020204" pitchFamily="34" charset="0"/>
              <a:buChar char="•"/>
            </a:pPr>
            <a:r>
              <a:rPr lang="en-IN" b="1" dirty="0">
                <a:latin typeface="Times New Roman" pitchFamily="18" charset="0"/>
                <a:ea typeface="Poppins"/>
                <a:cs typeface="Times New Roman" pitchFamily="18" charset="0"/>
                <a:sym typeface="Poppins"/>
              </a:rPr>
              <a:t>Household</a:t>
            </a:r>
            <a:r>
              <a:rPr lang="en-IN" dirty="0">
                <a:latin typeface="Times New Roman" pitchFamily="18" charset="0"/>
                <a:ea typeface="Poppins"/>
                <a:cs typeface="Times New Roman" pitchFamily="18" charset="0"/>
                <a:sym typeface="Poppins"/>
              </a:rPr>
              <a:t> </a:t>
            </a:r>
            <a:r>
              <a:rPr lang="en-IN" b="1" dirty="0">
                <a:latin typeface="Times New Roman" pitchFamily="18" charset="0"/>
                <a:ea typeface="Poppins"/>
                <a:cs typeface="Times New Roman" pitchFamily="18" charset="0"/>
                <a:sym typeface="Poppins"/>
              </a:rPr>
              <a:t>Items</a:t>
            </a:r>
            <a:r>
              <a:rPr lang="en-IN" dirty="0">
                <a:latin typeface="Times New Roman" pitchFamily="18" charset="0"/>
                <a:ea typeface="Poppins"/>
                <a:cs typeface="Times New Roman" pitchFamily="18" charset="0"/>
                <a:sym typeface="Poppins"/>
              </a:rPr>
              <a:t> and </a:t>
            </a:r>
            <a:r>
              <a:rPr lang="en-IN" b="1" dirty="0">
                <a:latin typeface="Times New Roman" pitchFamily="18" charset="0"/>
                <a:ea typeface="Poppins"/>
                <a:cs typeface="Times New Roman" pitchFamily="18" charset="0"/>
                <a:sym typeface="Poppins"/>
              </a:rPr>
              <a:t>Cosmetic</a:t>
            </a:r>
            <a:r>
              <a:rPr lang="en-IN" dirty="0">
                <a:latin typeface="Times New Roman" pitchFamily="18" charset="0"/>
                <a:ea typeface="Poppins"/>
                <a:cs typeface="Times New Roman" pitchFamily="18" charset="0"/>
                <a:sym typeface="Poppins"/>
              </a:rPr>
              <a:t> </a:t>
            </a:r>
            <a:r>
              <a:rPr lang="en-IN" b="1" dirty="0">
                <a:latin typeface="Times New Roman" pitchFamily="18" charset="0"/>
                <a:ea typeface="Poppins"/>
                <a:cs typeface="Times New Roman" pitchFamily="18" charset="0"/>
                <a:sym typeface="Poppins"/>
              </a:rPr>
              <a:t>Products</a:t>
            </a:r>
            <a:r>
              <a:rPr lang="en-IN" dirty="0">
                <a:latin typeface="Times New Roman" pitchFamily="18" charset="0"/>
                <a:ea typeface="Poppins"/>
                <a:cs typeface="Times New Roman" pitchFamily="18" charset="0"/>
                <a:sym typeface="Poppins"/>
              </a:rPr>
              <a:t> are sold the most through </a:t>
            </a:r>
            <a:r>
              <a:rPr lang="en-IN" b="1" dirty="0">
                <a:latin typeface="Times New Roman" pitchFamily="18" charset="0"/>
                <a:ea typeface="Poppins"/>
                <a:cs typeface="Times New Roman" pitchFamily="18" charset="0"/>
                <a:sym typeface="Poppins"/>
              </a:rPr>
              <a:t>Offline</a:t>
            </a:r>
            <a:r>
              <a:rPr lang="en-IN" dirty="0">
                <a:latin typeface="Times New Roman" pitchFamily="18" charset="0"/>
                <a:ea typeface="Poppins"/>
                <a:cs typeface="Times New Roman" pitchFamily="18" charset="0"/>
                <a:sym typeface="Poppins"/>
              </a:rPr>
              <a:t> and </a:t>
            </a:r>
            <a:r>
              <a:rPr lang="en-IN" b="1" dirty="0">
                <a:latin typeface="Times New Roman" pitchFamily="18" charset="0"/>
                <a:ea typeface="Poppins"/>
                <a:cs typeface="Times New Roman" pitchFamily="18" charset="0"/>
                <a:sym typeface="Poppins"/>
              </a:rPr>
              <a:t>Online</a:t>
            </a:r>
            <a:r>
              <a:rPr lang="en-IN" dirty="0">
                <a:latin typeface="Times New Roman" pitchFamily="18" charset="0"/>
                <a:ea typeface="Poppins"/>
                <a:cs typeface="Times New Roman" pitchFamily="18" charset="0"/>
                <a:sym typeface="Poppins"/>
              </a:rPr>
              <a:t> Channels respectively. Enhance physical stores with attractive displays and promotions for Household Items. Run targeted ads and make the website more user friendly for Cosmetic products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8381239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65FE45A7-600C-4077-9398-EDD0398C6E77}"/>
              </a:ext>
            </a:extLst>
          </p:cNvPr>
          <p:cNvSpPr txBox="1"/>
          <p:nvPr/>
        </p:nvSpPr>
        <p:spPr>
          <a:xfrm>
            <a:off x="196553" y="375317"/>
            <a:ext cx="11381025" cy="492443"/>
          </a:xfrm>
          <a:prstGeom prst="rect">
            <a:avLst/>
          </a:prstGeom>
          <a:noFill/>
        </p:spPr>
        <p:txBody>
          <a:bodyPr wrap="square" lIns="0" tIns="0" rIns="0" bIns="0" rtlCol="0">
            <a:spAutoFit/>
          </a:bodyPr>
          <a:lstStyle/>
          <a:p>
            <a:r>
              <a:rPr lang="en-US" sz="3200" b="1" dirty="0">
                <a:solidFill>
                  <a:srgbClr val="002060"/>
                </a:solidFill>
                <a:latin typeface="Times New Roman" pitchFamily="18" charset="0"/>
                <a:cs typeface="Times New Roman" pitchFamily="18" charset="0"/>
              </a:rPr>
              <a:t>Problem Statement</a:t>
            </a:r>
          </a:p>
        </p:txBody>
      </p:sp>
      <p:sp>
        <p:nvSpPr>
          <p:cNvPr id="7" name="Rectangle 6">
            <a:extLst>
              <a:ext uri="{FF2B5EF4-FFF2-40B4-BE49-F238E27FC236}">
                <a16:creationId xmlns:a16="http://schemas.microsoft.com/office/drawing/2014/main" xmlns="" id="{FECD197D-8105-4686-97DD-48184202F8DC}"/>
              </a:ext>
            </a:extLst>
          </p:cNvPr>
          <p:cNvSpPr/>
          <p:nvPr/>
        </p:nvSpPr>
        <p:spPr>
          <a:xfrm>
            <a:off x="4390901" y="2069342"/>
            <a:ext cx="3215846" cy="3385542"/>
          </a:xfrm>
          <a:prstGeom prst="rect">
            <a:avLst/>
          </a:prstGeom>
        </p:spPr>
        <p:txBody>
          <a:bodyPr wrap="square" lIns="0" tIns="0" rIns="0" bIns="0">
            <a:spAutoFit/>
          </a:bodyPr>
          <a:lstStyle/>
          <a:p>
            <a:pPr marL="342900" indent="-342900" algn="just">
              <a:buFont typeface="Arial" panose="020B0604020202020204" pitchFamily="34" charset="0"/>
              <a:buChar char="•"/>
            </a:pPr>
            <a:r>
              <a:rPr lang="en-US" sz="2000" b="1" dirty="0">
                <a:solidFill>
                  <a:schemeClr val="bg1"/>
                </a:solidFill>
                <a:latin typeface="Segoe UI Light" panose="020B0502040204020203" pitchFamily="34" charset="0"/>
                <a:cs typeface="Segoe UI Light" panose="020B0502040204020203" pitchFamily="34" charset="0"/>
              </a:rPr>
              <a:t>Help out to make better business decisions.</a:t>
            </a:r>
          </a:p>
          <a:p>
            <a:pPr marL="342900" indent="-342900" algn="just">
              <a:buFont typeface="Arial" panose="020B0604020202020204" pitchFamily="34" charset="0"/>
              <a:buChar char="•"/>
            </a:pPr>
            <a:r>
              <a:rPr lang="en-US" sz="2000" b="1" dirty="0">
                <a:solidFill>
                  <a:schemeClr val="bg1"/>
                </a:solidFill>
                <a:latin typeface="Segoe UI Light" panose="020B0502040204020203" pitchFamily="34" charset="0"/>
                <a:cs typeface="Segoe UI Light" panose="020B0502040204020203" pitchFamily="34" charset="0"/>
              </a:rPr>
              <a:t>Help analyze customer trends and satisfaction, which can lead to new and better products and services.</a:t>
            </a:r>
          </a:p>
          <a:p>
            <a:pPr marL="342900" indent="-342900" algn="just">
              <a:buFont typeface="Arial" panose="020B0604020202020204" pitchFamily="34" charset="0"/>
              <a:buChar char="•"/>
            </a:pPr>
            <a:r>
              <a:rPr lang="en-US" sz="2000" b="1" dirty="0">
                <a:solidFill>
                  <a:schemeClr val="bg1"/>
                </a:solidFill>
                <a:latin typeface="Segoe UI Light" panose="020B0502040204020203" pitchFamily="34" charset="0"/>
                <a:cs typeface="Segoe UI Light" panose="020B0502040204020203" pitchFamily="34" charset="0"/>
              </a:rPr>
              <a:t>Gives better insight of customers base.</a:t>
            </a:r>
          </a:p>
          <a:p>
            <a:pPr marL="342900" indent="-342900" algn="just">
              <a:buFont typeface="Arial" panose="020B0604020202020204" pitchFamily="34" charset="0"/>
              <a:buChar char="•"/>
            </a:pPr>
            <a:r>
              <a:rPr lang="en-US" sz="2000" b="1" dirty="0">
                <a:solidFill>
                  <a:schemeClr val="bg1"/>
                </a:solidFill>
                <a:latin typeface="Segoe UI Light" panose="020B0502040204020203" pitchFamily="34" charset="0"/>
                <a:cs typeface="Segoe UI Light" panose="020B0502040204020203" pitchFamily="34" charset="0"/>
              </a:rPr>
              <a:t>Helps in easy flow for managing resources.</a:t>
            </a:r>
          </a:p>
        </p:txBody>
      </p:sp>
      <p:sp>
        <p:nvSpPr>
          <p:cNvPr id="9" name="TextBox 8"/>
          <p:cNvSpPr txBox="1"/>
          <p:nvPr/>
        </p:nvSpPr>
        <p:spPr>
          <a:xfrm>
            <a:off x="196553" y="1273323"/>
            <a:ext cx="11340269" cy="3416320"/>
          </a:xfrm>
          <a:prstGeom prst="rect">
            <a:avLst/>
          </a:prstGeom>
          <a:noFill/>
        </p:spPr>
        <p:txBody>
          <a:bodyPr wrap="square" rtlCol="0">
            <a:spAutoFit/>
          </a:bodyPr>
          <a:lstStyle/>
          <a:p>
            <a:pPr marL="342900" indent="-342900">
              <a:buFont typeface="Wingdings" pitchFamily="2" charset="2"/>
              <a:buChar char="Ø"/>
            </a:pPr>
            <a:r>
              <a:rPr lang="en-US" sz="2400" dirty="0">
                <a:latin typeface="Times New Roman" pitchFamily="18" charset="0"/>
                <a:cs typeface="Times New Roman" pitchFamily="18" charset="0"/>
              </a:rPr>
              <a:t>Sales management has gained importance to meet increasing competition and the need for improved methods of distribution to reduce cost and to increase profits</a:t>
            </a:r>
            <a:r>
              <a:rPr lang="en-US" sz="2400" dirty="0" smtClean="0">
                <a:latin typeface="Times New Roman" pitchFamily="18" charset="0"/>
                <a:cs typeface="Times New Roman" pitchFamily="18" charset="0"/>
              </a:rPr>
              <a:t>.</a:t>
            </a:r>
          </a:p>
          <a:p>
            <a:pPr marL="342900" indent="-342900">
              <a:buFont typeface="Wingdings" pitchFamily="2" charset="2"/>
              <a:buChar char="Ø"/>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Sales management today is the most important function in a commercial and business enterprise</a:t>
            </a:r>
            <a:r>
              <a:rPr lang="en-US" sz="2400" dirty="0" smtClean="0">
                <a:latin typeface="Times New Roman" pitchFamily="18" charset="0"/>
                <a:cs typeface="Times New Roman" pitchFamily="18" charset="0"/>
              </a:rPr>
              <a:t>.</a:t>
            </a:r>
          </a:p>
          <a:p>
            <a:pPr marL="342900" indent="-342900">
              <a:buFont typeface="Wingdings" pitchFamily="2" charset="2"/>
              <a:buChar char="Ø"/>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Do ETL: Extract-Transform-Load some Amazon dataset and find for me Sales-trend -&gt; month-wise, year-wise, </a:t>
            </a:r>
            <a:r>
              <a:rPr lang="en-US" sz="2400" dirty="0" err="1">
                <a:latin typeface="Times New Roman" pitchFamily="18" charset="0"/>
                <a:cs typeface="Times New Roman" pitchFamily="18" charset="0"/>
              </a:rPr>
              <a:t>yearly_month</a:t>
            </a:r>
            <a:r>
              <a:rPr lang="en-US" sz="2400" dirty="0">
                <a:latin typeface="Times New Roman" pitchFamily="18" charset="0"/>
                <a:cs typeface="Times New Roman" pitchFamily="18" charset="0"/>
              </a:rPr>
              <a:t>-wise Find key metrics and factors and show the meaningful relationships between attributes. Do your own research and come up with your </a:t>
            </a:r>
            <a:r>
              <a:rPr lang="en-US" sz="2400" dirty="0" smtClean="0">
                <a:latin typeface="Times New Roman" pitchFamily="18" charset="0"/>
                <a:cs typeface="Times New Roman" pitchFamily="18" charset="0"/>
              </a:rPr>
              <a:t>findings.</a:t>
            </a:r>
            <a:endParaRPr lang="en-US" sz="2400" b="1" dirty="0">
              <a:solidFill>
                <a:srgbClr val="474747"/>
              </a:solidFill>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4787870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9368" y="313126"/>
            <a:ext cx="7761866" cy="523220"/>
          </a:xfrm>
          <a:prstGeom prst="rect">
            <a:avLst/>
          </a:prstGeom>
        </p:spPr>
        <p:txBody>
          <a:bodyPr wrap="square">
            <a:spAutoFit/>
          </a:bodyPr>
          <a:lstStyle/>
          <a:p>
            <a:r>
              <a:rPr lang="en-US" sz="2800" b="1" dirty="0" smtClean="0">
                <a:solidFill>
                  <a:srgbClr val="002060"/>
                </a:solidFill>
                <a:latin typeface="Segoe UI" panose="020B0502040204020203" pitchFamily="34" charset="0"/>
                <a:cs typeface="Segoe UI" panose="020B0502040204020203" pitchFamily="34" charset="0"/>
              </a:rPr>
              <a:t>Objective:</a:t>
            </a:r>
            <a:endParaRPr lang="en-US" sz="2800" b="1" dirty="0">
              <a:solidFill>
                <a:srgbClr val="002060"/>
              </a:solidFill>
              <a:latin typeface="Segoe UI" panose="020B0502040204020203" pitchFamily="34" charset="0"/>
              <a:cs typeface="Segoe UI" panose="020B0502040204020203" pitchFamily="34" charset="0"/>
            </a:endParaRPr>
          </a:p>
        </p:txBody>
      </p:sp>
      <p:sp>
        <p:nvSpPr>
          <p:cNvPr id="4" name="TextBox 3"/>
          <p:cNvSpPr txBox="1"/>
          <p:nvPr/>
        </p:nvSpPr>
        <p:spPr>
          <a:xfrm>
            <a:off x="316193" y="-948584"/>
            <a:ext cx="10844613" cy="7540526"/>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chemeClr val="bg1"/>
                </a:solidFill>
                <a:latin typeface="Poppins" panose="00000500000000000000" pitchFamily="2" charset="0"/>
                <a:cs typeface="Poppins" panose="00000500000000000000" pitchFamily="2" charset="0"/>
              </a:rPr>
              <a:t>To calculate total sales, total profit, average profit margin and average unit price</a:t>
            </a:r>
          </a:p>
          <a:p>
            <a:pPr marL="342900" indent="-342900">
              <a:buFont typeface="Arial" panose="020B0604020202020204" pitchFamily="34" charset="0"/>
              <a:buChar char="•"/>
            </a:pPr>
            <a:r>
              <a:rPr lang="en-US" dirty="0">
                <a:solidFill>
                  <a:schemeClr val="bg1"/>
                </a:solidFill>
                <a:latin typeface="Poppins" panose="00000500000000000000" pitchFamily="2" charset="0"/>
                <a:cs typeface="Poppins" panose="00000500000000000000" pitchFamily="2" charset="0"/>
              </a:rPr>
              <a:t>To find yearly total sales</a:t>
            </a:r>
          </a:p>
          <a:p>
            <a:pPr marL="342900" indent="-342900">
              <a:buFont typeface="Arial" panose="020B0604020202020204" pitchFamily="34" charset="0"/>
              <a:buChar char="•"/>
            </a:pPr>
            <a:endParaRPr lang="en-US"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dirty="0">
                <a:solidFill>
                  <a:schemeClr val="bg1"/>
                </a:solidFill>
                <a:latin typeface="Poppins" panose="00000500000000000000" pitchFamily="2" charset="0"/>
                <a:cs typeface="Poppins" panose="00000500000000000000" pitchFamily="2" charset="0"/>
              </a:rPr>
              <a:t>To find total sales and total profit by region</a:t>
            </a:r>
          </a:p>
          <a:p>
            <a:pPr marL="342900" indent="-342900">
              <a:buFont typeface="Arial" panose="020B0604020202020204" pitchFamily="34" charset="0"/>
              <a:buChar char="•"/>
            </a:pPr>
            <a:endParaRPr lang="en-US"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endParaRPr lang="en-US"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dirty="0" err="1" smtClean="0">
                <a:solidFill>
                  <a:schemeClr val="bg1"/>
                </a:solidFill>
                <a:latin typeface="Poppins" panose="00000500000000000000" pitchFamily="2" charset="0"/>
                <a:cs typeface="Poppins" panose="00000500000000000000" pitchFamily="2" charset="0"/>
              </a:rPr>
              <a:t>er</a:t>
            </a:r>
            <a:r>
              <a:rPr lang="en-US" dirty="0" smtClean="0">
                <a:solidFill>
                  <a:schemeClr val="bg1"/>
                </a:solidFill>
                <a:latin typeface="Poppins" panose="00000500000000000000" pitchFamily="2" charset="0"/>
                <a:cs typeface="Poppins" panose="00000500000000000000" pitchFamily="2" charset="0"/>
              </a:rPr>
              <a:t> </a:t>
            </a:r>
            <a:r>
              <a:rPr lang="en-US" dirty="0">
                <a:solidFill>
                  <a:schemeClr val="bg1"/>
                </a:solidFill>
                <a:latin typeface="Poppins" panose="00000500000000000000" pitchFamily="2" charset="0"/>
                <a:cs typeface="Poppins" panose="00000500000000000000" pitchFamily="2" charset="0"/>
              </a:rPr>
              <a:t>of units sold of a particular item type</a:t>
            </a:r>
          </a:p>
          <a:p>
            <a:endParaRPr lang="en-IN" dirty="0"/>
          </a:p>
          <a:p>
            <a:pPr marL="342900" indent="-342900">
              <a:buFont typeface="Wingdings" pitchFamily="2" charset="2"/>
              <a:buChar char="Ø"/>
            </a:pPr>
            <a:r>
              <a:rPr lang="en-US" sz="2000" dirty="0" smtClean="0">
                <a:latin typeface="Times New Roman" pitchFamily="18" charset="0"/>
                <a:cs typeface="Times New Roman" pitchFamily="18" charset="0"/>
              </a:rPr>
              <a:t>To </a:t>
            </a:r>
            <a:r>
              <a:rPr lang="en-US" sz="2000" dirty="0">
                <a:latin typeface="Times New Roman" pitchFamily="18" charset="0"/>
                <a:cs typeface="Times New Roman" pitchFamily="18" charset="0"/>
              </a:rPr>
              <a:t>calculate total sales, total profit, average profit margin and average unit </a:t>
            </a:r>
            <a:r>
              <a:rPr lang="en-US" sz="2000" dirty="0" smtClean="0">
                <a:latin typeface="Times New Roman" pitchFamily="18" charset="0"/>
                <a:cs typeface="Times New Roman" pitchFamily="18" charset="0"/>
              </a:rPr>
              <a:t>price</a:t>
            </a:r>
          </a:p>
          <a:p>
            <a:pPr marL="342900" indent="-342900">
              <a:buFont typeface="Wingdings" pitchFamily="2" charset="2"/>
              <a:buChar char="Ø"/>
            </a:pPr>
            <a:endParaRPr lang="en-US" sz="2000" dirty="0">
              <a:latin typeface="Times New Roman" pitchFamily="18" charset="0"/>
              <a:cs typeface="Times New Roman" pitchFamily="18" charset="0"/>
            </a:endParaRPr>
          </a:p>
          <a:p>
            <a:pPr marL="342900" indent="-342900">
              <a:buFont typeface="Wingdings" pitchFamily="2" charset="2"/>
              <a:buChar char="Ø"/>
            </a:pPr>
            <a:r>
              <a:rPr lang="en-US" sz="2000" dirty="0">
                <a:latin typeface="Times New Roman" pitchFamily="18" charset="0"/>
                <a:cs typeface="Times New Roman" pitchFamily="18" charset="0"/>
              </a:rPr>
              <a:t>To find yearly total sales</a:t>
            </a:r>
          </a:p>
          <a:p>
            <a:pPr marL="342900" indent="-342900">
              <a:buFont typeface="Wingdings" pitchFamily="2" charset="2"/>
              <a:buChar char="Ø"/>
            </a:pPr>
            <a:endParaRPr lang="en-US" sz="2000" dirty="0">
              <a:latin typeface="Times New Roman" pitchFamily="18" charset="0"/>
              <a:cs typeface="Times New Roman" pitchFamily="18" charset="0"/>
            </a:endParaRPr>
          </a:p>
          <a:p>
            <a:pPr marL="342900" indent="-342900">
              <a:buFont typeface="Wingdings" pitchFamily="2" charset="2"/>
              <a:buChar char="Ø"/>
            </a:pPr>
            <a:r>
              <a:rPr lang="en-US" sz="2000" dirty="0">
                <a:latin typeface="Times New Roman" pitchFamily="18" charset="0"/>
                <a:cs typeface="Times New Roman" pitchFamily="18" charset="0"/>
              </a:rPr>
              <a:t>To find total sales and total profit by region</a:t>
            </a:r>
          </a:p>
          <a:p>
            <a:pPr marL="342900" indent="-342900">
              <a:buFont typeface="Wingdings" pitchFamily="2" charset="2"/>
              <a:buChar char="Ø"/>
            </a:pPr>
            <a:endParaRPr lang="en-US" sz="2000" dirty="0">
              <a:latin typeface="Times New Roman" pitchFamily="18" charset="0"/>
              <a:cs typeface="Times New Roman" pitchFamily="18" charset="0"/>
            </a:endParaRPr>
          </a:p>
          <a:p>
            <a:pPr marL="342900" indent="-342900">
              <a:buFont typeface="Wingdings" pitchFamily="2" charset="2"/>
              <a:buChar char="Ø"/>
            </a:pPr>
            <a:r>
              <a:rPr lang="en-US" sz="2000" dirty="0">
                <a:latin typeface="Times New Roman" pitchFamily="18" charset="0"/>
                <a:cs typeface="Times New Roman" pitchFamily="18" charset="0"/>
              </a:rPr>
              <a:t>To find the number of units sold of a particular item type</a:t>
            </a:r>
          </a:p>
          <a:p>
            <a:pPr marL="342900" indent="-342900">
              <a:buFont typeface="Wingdings" pitchFamily="2" charset="2"/>
              <a:buChar char="Ø"/>
            </a:pPr>
            <a:endParaRPr lang="en-IN" sz="2000" dirty="0">
              <a:latin typeface="Times New Roman" pitchFamily="18" charset="0"/>
              <a:cs typeface="Times New Roman" pitchFamily="18" charset="0"/>
            </a:endParaRPr>
          </a:p>
          <a:p>
            <a:pPr marL="342900" indent="-342900">
              <a:buFont typeface="Wingdings" pitchFamily="2" charset="2"/>
              <a:buChar char="Ø"/>
            </a:pPr>
            <a:endParaRPr lang="en-US" sz="2000" dirty="0">
              <a:latin typeface="Times New Roman" pitchFamily="18" charset="0"/>
              <a:cs typeface="Times New Roman" pitchFamily="18" charset="0"/>
            </a:endParaRPr>
          </a:p>
          <a:p>
            <a:pPr marL="342900" indent="-342900">
              <a:buFont typeface="Wingdings" pitchFamily="2" charset="2"/>
              <a:buChar char="Ø"/>
            </a:pPr>
            <a:r>
              <a:rPr lang="en-US" sz="2000" dirty="0">
                <a:latin typeface="Times New Roman" pitchFamily="18" charset="0"/>
                <a:cs typeface="Times New Roman" pitchFamily="18" charset="0"/>
              </a:rPr>
              <a:t>To find which order priority gave highest </a:t>
            </a:r>
            <a:r>
              <a:rPr lang="en-US" sz="2000" dirty="0" smtClean="0">
                <a:latin typeface="Times New Roman" pitchFamily="18" charset="0"/>
                <a:cs typeface="Times New Roman" pitchFamily="18" charset="0"/>
              </a:rPr>
              <a:t>sales.</a:t>
            </a:r>
            <a:endParaRPr lang="en-US" sz="2000" dirty="0">
              <a:latin typeface="Times New Roman" pitchFamily="18" charset="0"/>
              <a:cs typeface="Times New Roman" pitchFamily="18" charset="0"/>
            </a:endParaRPr>
          </a:p>
          <a:p>
            <a:pPr marL="342900" indent="-342900">
              <a:buFont typeface="Wingdings" pitchFamily="2" charset="2"/>
              <a:buChar char="Ø"/>
            </a:pPr>
            <a:endParaRPr lang="en-US" sz="2000" dirty="0">
              <a:latin typeface="Times New Roman" pitchFamily="18" charset="0"/>
              <a:cs typeface="Times New Roman" pitchFamily="18" charset="0"/>
            </a:endParaRPr>
          </a:p>
          <a:p>
            <a:pPr marL="342900" indent="-342900">
              <a:buFont typeface="Wingdings" pitchFamily="2" charset="2"/>
              <a:buChar char="Ø"/>
            </a:pPr>
            <a:r>
              <a:rPr lang="en-US" sz="2000" dirty="0">
                <a:latin typeface="Times New Roman" pitchFamily="18" charset="0"/>
                <a:cs typeface="Times New Roman" pitchFamily="18" charset="0"/>
              </a:rPr>
              <a:t>To find which is the bestseller Item type</a:t>
            </a:r>
          </a:p>
          <a:p>
            <a:pPr marL="342900" indent="-342900">
              <a:buFont typeface="Wingdings" pitchFamily="2" charset="2"/>
              <a:buChar char="Ø"/>
            </a:pPr>
            <a:endParaRPr lang="en-US" sz="2000" dirty="0">
              <a:latin typeface="Times New Roman" pitchFamily="18" charset="0"/>
              <a:cs typeface="Times New Roman" pitchFamily="18" charset="0"/>
            </a:endParaRPr>
          </a:p>
          <a:p>
            <a:pPr marL="342900" indent="-342900">
              <a:buFont typeface="Wingdings" pitchFamily="2" charset="2"/>
              <a:buChar char="Ø"/>
            </a:pPr>
            <a:r>
              <a:rPr lang="en-US" sz="2000" dirty="0">
                <a:latin typeface="Times New Roman" pitchFamily="18" charset="0"/>
                <a:cs typeface="Times New Roman" pitchFamily="18" charset="0"/>
              </a:rPr>
              <a:t>To find which mode of channel generated maximum sales</a:t>
            </a:r>
          </a:p>
          <a:p>
            <a:pPr marL="342900" indent="-342900">
              <a:buFont typeface="Wingdings" pitchFamily="2" charset="2"/>
              <a:buChar char="Ø"/>
            </a:pPr>
            <a:endParaRPr lang="en-US" sz="2000" dirty="0">
              <a:latin typeface="Times New Roman" pitchFamily="18" charset="0"/>
              <a:cs typeface="Times New Roman" pitchFamily="18" charset="0"/>
            </a:endParaRPr>
          </a:p>
          <a:p>
            <a:pPr marL="342900" indent="-342900">
              <a:buFont typeface="Wingdings" pitchFamily="2" charset="2"/>
              <a:buChar char="Ø"/>
            </a:pPr>
            <a:r>
              <a:rPr lang="en-US" sz="2000" dirty="0">
                <a:latin typeface="Times New Roman" pitchFamily="18" charset="0"/>
                <a:cs typeface="Times New Roman" pitchFamily="18" charset="0"/>
              </a:rPr>
              <a:t>To find yearly total sales</a:t>
            </a:r>
          </a:p>
          <a:p>
            <a:pPr marL="342900" indent="-342900">
              <a:buFont typeface="Wingdings" pitchFamily="2" charset="2"/>
              <a:buChar char="Ø"/>
            </a:pPr>
            <a:endParaRPr lang="en-US" sz="20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555993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66154A8E-CAA2-42CA-856E-66DF7DF005B2}"/>
              </a:ext>
            </a:extLst>
          </p:cNvPr>
          <p:cNvSpPr txBox="1"/>
          <p:nvPr/>
        </p:nvSpPr>
        <p:spPr>
          <a:xfrm>
            <a:off x="470646" y="285108"/>
            <a:ext cx="9957039"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Quick Insight </a:t>
            </a:r>
          </a:p>
        </p:txBody>
      </p:sp>
      <p:sp>
        <p:nvSpPr>
          <p:cNvPr id="11" name="Minus Sign 10">
            <a:extLst>
              <a:ext uri="{FF2B5EF4-FFF2-40B4-BE49-F238E27FC236}">
                <a16:creationId xmlns:a16="http://schemas.microsoft.com/office/drawing/2014/main" xmlns=""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xmlns="" id="{FAA4D542-6C42-4DAA-8D3A-791CE0E11B94}"/>
              </a:ext>
            </a:extLst>
          </p:cNvPr>
          <p:cNvSpPr/>
          <p:nvPr/>
        </p:nvSpPr>
        <p:spPr>
          <a:xfrm>
            <a:off x="470645" y="961713"/>
            <a:ext cx="11193416" cy="830997"/>
          </a:xfrm>
          <a:prstGeom prst="rect">
            <a:avLst/>
          </a:prstGeom>
        </p:spPr>
        <p:txBody>
          <a:bodyPr wrap="square" lIns="0" tIns="0" rIns="0" bIns="0">
            <a:spAutoFit/>
          </a:bodyPr>
          <a:lstStyle/>
          <a:p>
            <a:r>
              <a:rPr lang="en-US" b="0" i="0" dirty="0">
                <a:solidFill>
                  <a:srgbClr val="252423"/>
                </a:solidFill>
                <a:effectLst/>
                <a:latin typeface="Segoe UI" panose="020B0502040204020203" pitchFamily="34" charset="0"/>
              </a:rPr>
              <a:t/>
            </a:r>
            <a:br>
              <a:rPr lang="en-US" b="0" i="0" dirty="0">
                <a:solidFill>
                  <a:srgbClr val="252423"/>
                </a:solidFill>
                <a:effectLst/>
                <a:latin typeface="Segoe UI" panose="020B0502040204020203" pitchFamily="34" charset="0"/>
              </a:rPr>
            </a:br>
            <a:r>
              <a:rPr lang="en-US" b="0" i="0" dirty="0">
                <a:solidFill>
                  <a:srgbClr val="252423"/>
                </a:solidFill>
                <a:effectLst/>
                <a:latin typeface="Segoe UI" panose="020B0502040204020203" pitchFamily="34" charset="0"/>
              </a:rPr>
              <a:t>﻿</a:t>
            </a:r>
            <a:r>
              <a:rPr lang="en-US" dirty="0">
                <a:solidFill>
                  <a:srgbClr val="252423"/>
                </a:solidFill>
                <a:latin typeface="Segoe UI" panose="020B0502040204020203" pitchFamily="34" charset="0"/>
              </a:rPr>
              <a:t>A quick insight for 2017 | 2018 | 2019 amazon sales. </a:t>
            </a:r>
            <a:r>
              <a:rPr lang="en-US" b="0" i="0" dirty="0">
                <a:solidFill>
                  <a:srgbClr val="252423"/>
                </a:solidFill>
                <a:effectLst/>
                <a:latin typeface="Segoe UI" panose="020B0502040204020203" pitchFamily="34" charset="0"/>
              </a:rPr>
              <a:t/>
            </a:r>
            <a:br>
              <a:rPr lang="en-US" b="0" i="0" dirty="0">
                <a:solidFill>
                  <a:srgbClr val="252423"/>
                </a:solidFill>
                <a:effectLst/>
                <a:latin typeface="Segoe UI" panose="020B0502040204020203" pitchFamily="34" charset="0"/>
              </a:rPr>
            </a:br>
            <a:endParaRPr lang="en-US" b="1" dirty="0">
              <a:solidFill>
                <a:srgbClr val="474747"/>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xmlns="" id="{2151A002-5456-4CBC-940F-541D2B9F7CFE}"/>
              </a:ext>
            </a:extLst>
          </p:cNvPr>
          <p:cNvSpPr txBox="1"/>
          <p:nvPr/>
        </p:nvSpPr>
        <p:spPr>
          <a:xfrm>
            <a:off x="545734" y="2146651"/>
            <a:ext cx="2808000" cy="1368000"/>
          </a:xfrm>
          <a:prstGeom prst="rect">
            <a:avLst/>
          </a:prstGeom>
          <a:solidFill>
            <a:schemeClr val="accent4"/>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p>
            <a:pPr algn="ctr"/>
            <a:r>
              <a:rPr lang="en-US" sz="4400" dirty="0" smtClean="0"/>
              <a:t> </a:t>
            </a:r>
            <a:r>
              <a:rPr lang="en-US" sz="3200" dirty="0" smtClean="0">
                <a:latin typeface="Times New Roman" pitchFamily="18" charset="0"/>
                <a:cs typeface="Times New Roman" pitchFamily="18" charset="0"/>
              </a:rPr>
              <a:t>137.35M</a:t>
            </a:r>
          </a:p>
          <a:p>
            <a:pPr algn="ctr"/>
            <a:r>
              <a:rPr lang="en-US" sz="2400" dirty="0" smtClean="0">
                <a:latin typeface="Segoe UI Light" panose="020B0502040204020203" pitchFamily="34" charset="0"/>
                <a:cs typeface="Segoe UI Light" panose="020B0502040204020203" pitchFamily="34" charset="0"/>
              </a:rPr>
              <a:t>Total Revenue</a:t>
            </a:r>
            <a:endParaRPr lang="en-US" sz="2400" dirty="0">
              <a:latin typeface="Segoe UI Light" panose="020B0502040204020203" pitchFamily="34" charset="0"/>
              <a:cs typeface="Segoe UI Light" panose="020B0502040204020203" pitchFamily="34" charset="0"/>
            </a:endParaRPr>
          </a:p>
        </p:txBody>
      </p:sp>
      <p:sp>
        <p:nvSpPr>
          <p:cNvPr id="16" name="TextBox 15">
            <a:extLst>
              <a:ext uri="{FF2B5EF4-FFF2-40B4-BE49-F238E27FC236}">
                <a16:creationId xmlns:a16="http://schemas.microsoft.com/office/drawing/2014/main" xmlns="" id="{94F18C07-75E1-49D4-B411-6D4170E6187B}"/>
              </a:ext>
            </a:extLst>
          </p:cNvPr>
          <p:cNvSpPr txBox="1"/>
          <p:nvPr/>
        </p:nvSpPr>
        <p:spPr>
          <a:xfrm>
            <a:off x="3878406" y="2146651"/>
            <a:ext cx="2808000" cy="1368000"/>
          </a:xfrm>
          <a:prstGeom prst="rect">
            <a:avLst/>
          </a:prstGeom>
          <a:solidFill>
            <a:schemeClr val="accent4"/>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p>
            <a:pPr algn="ctr"/>
            <a:r>
              <a:rPr lang="en-US" sz="2800" b="1" dirty="0" smtClean="0">
                <a:solidFill>
                  <a:schemeClr val="tx1">
                    <a:lumMod val="75000"/>
                    <a:lumOff val="25000"/>
                  </a:schemeClr>
                </a:solidFill>
                <a:latin typeface="Segoe UI Semibold" panose="020B0702040204020203" pitchFamily="34" charset="0"/>
                <a:cs typeface="Segoe UI Light" panose="020B0502040204020203" pitchFamily="34" charset="0"/>
              </a:rPr>
              <a:t>44.17M</a:t>
            </a:r>
            <a:r>
              <a:rPr lang="en-US" sz="2800" dirty="0" smtClean="0"/>
              <a:t> </a:t>
            </a:r>
            <a:endParaRPr lang="en-US" sz="2800" dirty="0"/>
          </a:p>
          <a:p>
            <a:pPr algn="ctr"/>
            <a:r>
              <a:rPr lang="en-US" sz="2400" dirty="0" smtClean="0">
                <a:latin typeface="Segoe UI Light" panose="020B0502040204020203" pitchFamily="34" charset="0"/>
                <a:cs typeface="Segoe UI Light" panose="020B0502040204020203" pitchFamily="34" charset="0"/>
              </a:rPr>
              <a:t>Sum of total profits</a:t>
            </a:r>
          </a:p>
        </p:txBody>
      </p:sp>
      <p:sp>
        <p:nvSpPr>
          <p:cNvPr id="21" name="TextBox 20">
            <a:extLst>
              <a:ext uri="{FF2B5EF4-FFF2-40B4-BE49-F238E27FC236}">
                <a16:creationId xmlns:a16="http://schemas.microsoft.com/office/drawing/2014/main" xmlns="" id="{E3F95F9D-5584-4EA5-9CF0-486E4C5C4C38}"/>
              </a:ext>
            </a:extLst>
          </p:cNvPr>
          <p:cNvSpPr txBox="1"/>
          <p:nvPr/>
        </p:nvSpPr>
        <p:spPr>
          <a:xfrm>
            <a:off x="428847" y="4266560"/>
            <a:ext cx="2808000" cy="1368000"/>
          </a:xfrm>
          <a:prstGeom prst="rect">
            <a:avLst/>
          </a:prstGeom>
          <a:solidFill>
            <a:schemeClr val="accent4"/>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p>
            <a:pPr algn="ctr"/>
            <a:r>
              <a:rPr lang="en-US" sz="2800" b="1" dirty="0" smtClean="0">
                <a:solidFill>
                  <a:schemeClr val="tx1">
                    <a:lumMod val="75000"/>
                    <a:lumOff val="25000"/>
                  </a:schemeClr>
                </a:solidFill>
                <a:latin typeface="Times New Roman" pitchFamily="18" charset="0"/>
                <a:cs typeface="Times New Roman" pitchFamily="18" charset="0"/>
              </a:rPr>
              <a:t>32.16</a:t>
            </a:r>
            <a:r>
              <a:rPr lang="en-US" sz="2800" dirty="0" smtClean="0"/>
              <a:t> </a:t>
            </a:r>
            <a:endParaRPr lang="en-US" sz="2800" dirty="0"/>
          </a:p>
          <a:p>
            <a:pPr algn="ctr"/>
            <a:r>
              <a:rPr lang="en-US" sz="2400" dirty="0" smtClean="0">
                <a:latin typeface="Times New Roman" pitchFamily="18" charset="0"/>
                <a:cs typeface="Times New Roman" pitchFamily="18" charset="0"/>
              </a:rPr>
              <a:t>Average profit margin</a:t>
            </a:r>
            <a:endParaRPr lang="en-US" sz="2400" dirty="0">
              <a:latin typeface="Times New Roman" pitchFamily="18" charset="0"/>
              <a:cs typeface="Times New Roman" pitchFamily="18" charset="0"/>
            </a:endParaRPr>
          </a:p>
        </p:txBody>
      </p:sp>
      <p:sp>
        <p:nvSpPr>
          <p:cNvPr id="22" name="TextBox 21">
            <a:extLst>
              <a:ext uri="{FF2B5EF4-FFF2-40B4-BE49-F238E27FC236}">
                <a16:creationId xmlns:a16="http://schemas.microsoft.com/office/drawing/2014/main" xmlns="" id="{82F108A0-51E6-46FD-ABB7-E26308D935F1}"/>
              </a:ext>
            </a:extLst>
          </p:cNvPr>
          <p:cNvSpPr txBox="1"/>
          <p:nvPr/>
        </p:nvSpPr>
        <p:spPr>
          <a:xfrm>
            <a:off x="3609377" y="4200335"/>
            <a:ext cx="2808000" cy="1368000"/>
          </a:xfrm>
          <a:prstGeom prst="rect">
            <a:avLst/>
          </a:prstGeom>
          <a:solidFill>
            <a:schemeClr val="accent4"/>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p>
            <a:pPr algn="ctr"/>
            <a:r>
              <a:rPr lang="en-US" sz="2800" b="1" dirty="0" smtClean="0">
                <a:solidFill>
                  <a:schemeClr val="tx1">
                    <a:lumMod val="75000"/>
                    <a:lumOff val="25000"/>
                  </a:schemeClr>
                </a:solidFill>
                <a:latin typeface="Segoe UI Semibold" panose="020B0702040204020203" pitchFamily="34" charset="0"/>
                <a:cs typeface="Segoe UI Light" panose="020B0502040204020203" pitchFamily="34" charset="0"/>
              </a:rPr>
              <a:t>27.68K</a:t>
            </a:r>
            <a:r>
              <a:rPr lang="en-US" sz="2800" dirty="0" smtClean="0"/>
              <a:t> </a:t>
            </a:r>
            <a:endParaRPr lang="en-US" sz="2800" dirty="0"/>
          </a:p>
          <a:p>
            <a:pPr algn="ctr"/>
            <a:r>
              <a:rPr lang="en-US" sz="2400" dirty="0" smtClean="0">
                <a:latin typeface="Times New Roman" pitchFamily="18" charset="0"/>
                <a:cs typeface="Times New Roman" pitchFamily="18" charset="0"/>
              </a:rPr>
              <a:t>Sum of unit Price</a:t>
            </a:r>
          </a:p>
        </p:txBody>
      </p:sp>
    </p:spTree>
    <p:extLst>
      <p:ext uri="{BB962C8B-B14F-4D97-AF65-F5344CB8AC3E}">
        <p14:creationId xmlns:p14="http://schemas.microsoft.com/office/powerpoint/2010/main" val="22977260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66154A8E-CAA2-42CA-856E-66DF7DF005B2}"/>
              </a:ext>
            </a:extLst>
          </p:cNvPr>
          <p:cNvSpPr txBox="1"/>
          <p:nvPr/>
        </p:nvSpPr>
        <p:spPr>
          <a:xfrm>
            <a:off x="470646" y="285108"/>
            <a:ext cx="9957039" cy="492443"/>
          </a:xfrm>
          <a:prstGeom prst="rect">
            <a:avLst/>
          </a:prstGeom>
          <a:noFill/>
        </p:spPr>
        <p:txBody>
          <a:bodyPr wrap="square" lIns="0" tIns="0" rIns="0" bIns="0" rtlCol="0">
            <a:spAutoFit/>
          </a:bodyPr>
          <a:lstStyle/>
          <a:p>
            <a:r>
              <a:rPr lang="en-US" sz="3200" b="1" dirty="0">
                <a:solidFill>
                  <a:srgbClr val="002060"/>
                </a:solidFill>
                <a:latin typeface="Times New Roman" pitchFamily="18" charset="0"/>
                <a:cs typeface="Times New Roman" pitchFamily="18" charset="0"/>
              </a:rPr>
              <a:t>Total Sales </a:t>
            </a:r>
            <a:r>
              <a:rPr lang="en-US" sz="3200" b="1" dirty="0" smtClean="0">
                <a:solidFill>
                  <a:srgbClr val="002060"/>
                </a:solidFill>
                <a:latin typeface="Times New Roman" pitchFamily="18" charset="0"/>
                <a:cs typeface="Times New Roman" pitchFamily="18" charset="0"/>
              </a:rPr>
              <a:t>by order priority</a:t>
            </a:r>
            <a:endParaRPr lang="en-US" sz="3200" b="1" dirty="0">
              <a:solidFill>
                <a:srgbClr val="002060"/>
              </a:solidFill>
              <a:latin typeface="Times New Roman" pitchFamily="18" charset="0"/>
              <a:cs typeface="Times New Roman" pitchFamily="18" charset="0"/>
            </a:endParaRPr>
          </a:p>
        </p:txBody>
      </p:sp>
      <p:sp>
        <p:nvSpPr>
          <p:cNvPr id="11" name="Minus Sign 10">
            <a:extLst>
              <a:ext uri="{FF2B5EF4-FFF2-40B4-BE49-F238E27FC236}">
                <a16:creationId xmlns:a16="http://schemas.microsoft.com/office/drawing/2014/main" xmlns=""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xmlns="" id="{FAA4D542-6C42-4DAA-8D3A-791CE0E11B94}"/>
              </a:ext>
            </a:extLst>
          </p:cNvPr>
          <p:cNvSpPr/>
          <p:nvPr/>
        </p:nvSpPr>
        <p:spPr>
          <a:xfrm>
            <a:off x="470645" y="961713"/>
            <a:ext cx="11193416" cy="553998"/>
          </a:xfrm>
          <a:prstGeom prst="rect">
            <a:avLst/>
          </a:prstGeom>
        </p:spPr>
        <p:txBody>
          <a:bodyPr wrap="square" lIns="0" tIns="0" rIns="0" bIns="0">
            <a:spAutoFit/>
          </a:bodyPr>
          <a:lstStyle/>
          <a:p>
            <a:r>
              <a:rPr lang="en-US" b="0" i="0" dirty="0">
                <a:solidFill>
                  <a:srgbClr val="252423"/>
                </a:solidFill>
                <a:effectLst/>
                <a:latin typeface="Segoe UI" panose="020B0502040204020203" pitchFamily="34" charset="0"/>
              </a:rPr>
              <a:t>﻿</a:t>
            </a:r>
            <a:br>
              <a:rPr lang="en-US" b="0" i="0" dirty="0">
                <a:solidFill>
                  <a:srgbClr val="252423"/>
                </a:solidFill>
                <a:effectLst/>
                <a:latin typeface="Segoe UI" panose="020B0502040204020203" pitchFamily="34" charset="0"/>
              </a:rPr>
            </a:br>
            <a:endParaRPr lang="en-US" b="1" dirty="0">
              <a:solidFill>
                <a:srgbClr val="474747"/>
              </a:solidFill>
              <a:latin typeface="Segoe UI Light" panose="020B0502040204020203" pitchFamily="34" charset="0"/>
              <a:cs typeface="Segoe UI Light" panose="020B0502040204020203" pitchFamily="34" charset="0"/>
            </a:endParaRPr>
          </a:p>
        </p:txBody>
      </p:sp>
      <p:pic>
        <p:nvPicPr>
          <p:cNvPr id="1026" name="Picture 2" descr="C:\Users\DELL\Pictures\Screenshots\Screenshot 2024-08-21 21163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469" y="1154172"/>
            <a:ext cx="9470922" cy="410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682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66154A8E-CAA2-42CA-856E-66DF7DF005B2}"/>
              </a:ext>
            </a:extLst>
          </p:cNvPr>
          <p:cNvSpPr txBox="1"/>
          <p:nvPr/>
        </p:nvSpPr>
        <p:spPr>
          <a:xfrm>
            <a:off x="441235" y="201764"/>
            <a:ext cx="11460097" cy="492443"/>
          </a:xfrm>
          <a:prstGeom prst="rect">
            <a:avLst/>
          </a:prstGeom>
          <a:noFill/>
        </p:spPr>
        <p:txBody>
          <a:bodyPr wrap="square" lIns="0" tIns="0" rIns="0" bIns="0" rtlCol="0">
            <a:spAutoFit/>
          </a:bodyPr>
          <a:lstStyle/>
          <a:p>
            <a:r>
              <a:rPr lang="en-US" sz="3200" b="1" dirty="0" smtClean="0">
                <a:solidFill>
                  <a:srgbClr val="002060"/>
                </a:solidFill>
                <a:latin typeface="Times New Roman" pitchFamily="18" charset="0"/>
                <a:cs typeface="Times New Roman" pitchFamily="18" charset="0"/>
              </a:rPr>
              <a:t>Total units sold per year</a:t>
            </a:r>
            <a:endParaRPr lang="en-US" sz="3200" b="1" dirty="0">
              <a:solidFill>
                <a:srgbClr val="002060"/>
              </a:solidFill>
              <a:latin typeface="Times New Roman" pitchFamily="18" charset="0"/>
              <a:cs typeface="Times New Roman" pitchFamily="18" charset="0"/>
            </a:endParaRPr>
          </a:p>
        </p:txBody>
      </p:sp>
      <p:sp>
        <p:nvSpPr>
          <p:cNvPr id="11" name="Minus Sign 10">
            <a:extLst>
              <a:ext uri="{FF2B5EF4-FFF2-40B4-BE49-F238E27FC236}">
                <a16:creationId xmlns:a16="http://schemas.microsoft.com/office/drawing/2014/main" xmlns=""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xmlns="" id="{FAA4D542-6C42-4DAA-8D3A-791CE0E11B94}"/>
              </a:ext>
            </a:extLst>
          </p:cNvPr>
          <p:cNvSpPr/>
          <p:nvPr/>
        </p:nvSpPr>
        <p:spPr>
          <a:xfrm>
            <a:off x="441235" y="1116105"/>
            <a:ext cx="11193416" cy="276999"/>
          </a:xfrm>
          <a:prstGeom prst="rect">
            <a:avLst/>
          </a:prstGeom>
        </p:spPr>
        <p:txBody>
          <a:bodyPr wrap="square" lIns="0" tIns="0" rIns="0" bIns="0">
            <a:spAutoFit/>
          </a:bodyPr>
          <a:lstStyle/>
          <a:p>
            <a:r>
              <a:rPr lang="en-US" b="0" i="0" dirty="0" smtClean="0">
                <a:solidFill>
                  <a:srgbClr val="252423"/>
                </a:solidFill>
                <a:effectLst/>
                <a:latin typeface="Segoe UI" panose="020B0502040204020203" pitchFamily="34" charset="0"/>
              </a:rPr>
              <a:t>.</a:t>
            </a:r>
            <a:endParaRPr lang="en-US" b="1" dirty="0">
              <a:solidFill>
                <a:srgbClr val="474747"/>
              </a:solidFill>
              <a:latin typeface="Segoe UI Light" panose="020B0502040204020203" pitchFamily="34" charset="0"/>
              <a:cs typeface="Segoe UI Light" panose="020B0502040204020203" pitchFamily="34" charset="0"/>
            </a:endParaRPr>
          </a:p>
        </p:txBody>
      </p:sp>
      <p:pic>
        <p:nvPicPr>
          <p:cNvPr id="2050" name="Picture 2" descr="C:\Users\DELL\Pictures\Screenshots\Screenshot 2024-08-21 2118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236" y="1581907"/>
            <a:ext cx="9480432" cy="442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9981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66154A8E-CAA2-42CA-856E-66DF7DF005B2}"/>
              </a:ext>
            </a:extLst>
          </p:cNvPr>
          <p:cNvSpPr txBox="1"/>
          <p:nvPr/>
        </p:nvSpPr>
        <p:spPr>
          <a:xfrm>
            <a:off x="470646" y="285108"/>
            <a:ext cx="11486032" cy="492443"/>
          </a:xfrm>
          <a:prstGeom prst="rect">
            <a:avLst/>
          </a:prstGeom>
          <a:noFill/>
        </p:spPr>
        <p:txBody>
          <a:bodyPr wrap="square" lIns="0" tIns="0" rIns="0" bIns="0" rtlCol="0">
            <a:spAutoFit/>
          </a:bodyPr>
          <a:lstStyle/>
          <a:p>
            <a:r>
              <a:rPr lang="en-US" sz="3200" b="1" dirty="0" smtClean="0">
                <a:solidFill>
                  <a:srgbClr val="002060"/>
                </a:solidFill>
                <a:latin typeface="Times New Roman" pitchFamily="18" charset="0"/>
                <a:cs typeface="Times New Roman" pitchFamily="18" charset="0"/>
              </a:rPr>
              <a:t>Total units sold by item type</a:t>
            </a:r>
            <a:endParaRPr lang="en-US" sz="3200" b="1" dirty="0">
              <a:solidFill>
                <a:srgbClr val="002060"/>
              </a:solidFill>
              <a:latin typeface="Times New Roman" pitchFamily="18" charset="0"/>
              <a:cs typeface="Times New Roman" pitchFamily="18" charset="0"/>
            </a:endParaRPr>
          </a:p>
        </p:txBody>
      </p:sp>
      <p:sp>
        <p:nvSpPr>
          <p:cNvPr id="11" name="Minus Sign 10">
            <a:extLst>
              <a:ext uri="{FF2B5EF4-FFF2-40B4-BE49-F238E27FC236}">
                <a16:creationId xmlns:a16="http://schemas.microsoft.com/office/drawing/2014/main" xmlns=""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xmlns="" id="{FAA4D542-6C42-4DAA-8D3A-791CE0E11B94}"/>
              </a:ext>
            </a:extLst>
          </p:cNvPr>
          <p:cNvSpPr/>
          <p:nvPr/>
        </p:nvSpPr>
        <p:spPr>
          <a:xfrm>
            <a:off x="470646" y="1177408"/>
            <a:ext cx="11193416" cy="276999"/>
          </a:xfrm>
          <a:prstGeom prst="rect">
            <a:avLst/>
          </a:prstGeom>
        </p:spPr>
        <p:txBody>
          <a:bodyPr wrap="square" lIns="0" tIns="0" rIns="0" bIns="0">
            <a:spAutoFit/>
          </a:bodyPr>
          <a:lstStyle/>
          <a:p>
            <a:r>
              <a:rPr lang="en-US" b="0" i="0" dirty="0">
                <a:solidFill>
                  <a:srgbClr val="252423"/>
                </a:solidFill>
                <a:effectLst/>
                <a:latin typeface="Segoe UI" panose="020B0502040204020203" pitchFamily="34" charset="0"/>
              </a:rPr>
              <a:t>﻿</a:t>
            </a:r>
            <a:r>
              <a:rPr lang="en-US" b="0" i="0" dirty="0" smtClean="0">
                <a:solidFill>
                  <a:srgbClr val="252423"/>
                </a:solidFill>
                <a:effectLst/>
                <a:latin typeface="Segoe UI" panose="020B0502040204020203" pitchFamily="34" charset="0"/>
              </a:rPr>
              <a:t>.</a:t>
            </a:r>
            <a:endParaRPr lang="en-US" b="1" dirty="0">
              <a:solidFill>
                <a:srgbClr val="474747"/>
              </a:solidFill>
              <a:latin typeface="Segoe UI Light" panose="020B0502040204020203" pitchFamily="34" charset="0"/>
              <a:cs typeface="Segoe UI Light" panose="020B0502040204020203" pitchFamily="34" charset="0"/>
            </a:endParaRPr>
          </a:p>
        </p:txBody>
      </p:sp>
      <p:pic>
        <p:nvPicPr>
          <p:cNvPr id="3074" name="Picture 2" descr="C:\Users\DELL\Pictures\Screenshots\Screenshot 2024-08-21 2120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582" y="1333500"/>
            <a:ext cx="7659687"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3782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66154A8E-CAA2-42CA-856E-66DF7DF005B2}"/>
              </a:ext>
            </a:extLst>
          </p:cNvPr>
          <p:cNvSpPr txBox="1"/>
          <p:nvPr/>
        </p:nvSpPr>
        <p:spPr>
          <a:xfrm>
            <a:off x="470646" y="285108"/>
            <a:ext cx="10763411" cy="492443"/>
          </a:xfrm>
          <a:prstGeom prst="rect">
            <a:avLst/>
          </a:prstGeom>
          <a:noFill/>
        </p:spPr>
        <p:txBody>
          <a:bodyPr wrap="square" lIns="0" tIns="0" rIns="0" bIns="0" rtlCol="0">
            <a:spAutoFit/>
          </a:bodyPr>
          <a:lstStyle/>
          <a:p>
            <a:r>
              <a:rPr lang="en-US" sz="3200" b="1" dirty="0" smtClean="0">
                <a:solidFill>
                  <a:srgbClr val="002060"/>
                </a:solidFill>
                <a:latin typeface="Times New Roman" pitchFamily="18" charset="0"/>
                <a:cs typeface="Times New Roman" pitchFamily="18" charset="0"/>
              </a:rPr>
              <a:t>Total Revenue By region</a:t>
            </a:r>
            <a:endParaRPr lang="en-US" sz="3200" b="1" dirty="0">
              <a:solidFill>
                <a:srgbClr val="002060"/>
              </a:solidFill>
              <a:latin typeface="Times New Roman" pitchFamily="18" charset="0"/>
              <a:cs typeface="Times New Roman" pitchFamily="18" charset="0"/>
            </a:endParaRPr>
          </a:p>
        </p:txBody>
      </p:sp>
      <p:sp>
        <p:nvSpPr>
          <p:cNvPr id="11" name="Minus Sign 10">
            <a:extLst>
              <a:ext uri="{FF2B5EF4-FFF2-40B4-BE49-F238E27FC236}">
                <a16:creationId xmlns:a16="http://schemas.microsoft.com/office/drawing/2014/main" xmlns=""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752" y="1027479"/>
            <a:ext cx="7869238" cy="5099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953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66154A8E-CAA2-42CA-856E-66DF7DF005B2}"/>
              </a:ext>
            </a:extLst>
          </p:cNvPr>
          <p:cNvSpPr txBox="1"/>
          <p:nvPr/>
        </p:nvSpPr>
        <p:spPr>
          <a:xfrm>
            <a:off x="470647" y="293505"/>
            <a:ext cx="11532668" cy="430887"/>
          </a:xfrm>
          <a:prstGeom prst="rect">
            <a:avLst/>
          </a:prstGeom>
          <a:noFill/>
        </p:spPr>
        <p:txBody>
          <a:bodyPr wrap="square" lIns="0" tIns="0" rIns="0" bIns="0" rtlCol="0">
            <a:spAutoFit/>
          </a:bodyPr>
          <a:lstStyle/>
          <a:p>
            <a:r>
              <a:rPr lang="en-US" sz="2800" b="1" dirty="0" smtClean="0">
                <a:solidFill>
                  <a:srgbClr val="002060"/>
                </a:solidFill>
                <a:latin typeface="Times New Roman" pitchFamily="18" charset="0"/>
                <a:cs typeface="Times New Roman" pitchFamily="18" charset="0"/>
              </a:rPr>
              <a:t>Total sales performance by channel</a:t>
            </a:r>
            <a:endParaRPr lang="en-US" sz="2800" b="1" dirty="0">
              <a:solidFill>
                <a:srgbClr val="002060"/>
              </a:solidFill>
              <a:latin typeface="Times New Roman" pitchFamily="18" charset="0"/>
              <a:cs typeface="Times New Roman" pitchFamily="18" charset="0"/>
            </a:endParaRPr>
          </a:p>
        </p:txBody>
      </p:sp>
      <p:sp>
        <p:nvSpPr>
          <p:cNvPr id="11" name="Minus Sign 10">
            <a:extLst>
              <a:ext uri="{FF2B5EF4-FFF2-40B4-BE49-F238E27FC236}">
                <a16:creationId xmlns:a16="http://schemas.microsoft.com/office/drawing/2014/main" xmlns=""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xmlns="" id="{FAA4D542-6C42-4DAA-8D3A-791CE0E11B94}"/>
              </a:ext>
            </a:extLst>
          </p:cNvPr>
          <p:cNvSpPr/>
          <p:nvPr/>
        </p:nvSpPr>
        <p:spPr>
          <a:xfrm>
            <a:off x="470646" y="1192348"/>
            <a:ext cx="11193416" cy="276999"/>
          </a:xfrm>
          <a:prstGeom prst="rect">
            <a:avLst/>
          </a:prstGeom>
        </p:spPr>
        <p:txBody>
          <a:bodyPr wrap="square" lIns="0" tIns="0" rIns="0" bIns="0">
            <a:spAutoFit/>
          </a:bodyPr>
          <a:lstStyle/>
          <a:p>
            <a:r>
              <a:rPr lang="en-US" b="0" i="0" dirty="0" smtClean="0">
                <a:solidFill>
                  <a:srgbClr val="252423"/>
                </a:solidFill>
                <a:effectLst/>
                <a:latin typeface="Segoe UI" panose="020B0502040204020203" pitchFamily="34" charset="0"/>
              </a:rPr>
              <a:t>. </a:t>
            </a:r>
            <a:endParaRPr lang="en-US" b="1" dirty="0">
              <a:solidFill>
                <a:srgbClr val="474747"/>
              </a:solidFill>
              <a:latin typeface="Segoe UI Light" panose="020B0502040204020203" pitchFamily="34" charset="0"/>
              <a:cs typeface="Segoe UI Light" panose="020B0502040204020203" pitchFamily="34" charset="0"/>
            </a:endParaRPr>
          </a:p>
        </p:txBody>
      </p:sp>
      <p:pic>
        <p:nvPicPr>
          <p:cNvPr id="6146" name="Picture 2" descr="C:\Users\DELL\Pictures\Screenshots\Screenshot 2024-08-21 21314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657" y="1330847"/>
            <a:ext cx="6976558" cy="3933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8701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2116</TotalTime>
  <Words>619</Words>
  <Application>Microsoft Office PowerPoint</Application>
  <PresentationFormat>Custom</PresentationFormat>
  <Paragraphs>73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raykar</dc:creator>
  <cp:lastModifiedBy>DELL</cp:lastModifiedBy>
  <cp:revision>53</cp:revision>
  <dcterms:created xsi:type="dcterms:W3CDTF">2021-12-23T07:21:38Z</dcterms:created>
  <dcterms:modified xsi:type="dcterms:W3CDTF">2024-08-21T17:24:19Z</dcterms:modified>
</cp:coreProperties>
</file>