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5" r:id="rId6"/>
    <p:sldId id="266" r:id="rId7"/>
    <p:sldId id="267" r:id="rId8"/>
    <p:sldId id="268" r:id="rId9"/>
    <p:sldId id="269"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u="sng">
                <a:solidFill>
                  <a:srgbClr val="0462C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31282"/>
            <a:ext cx="9272270" cy="69850"/>
          </a:xfrm>
          <a:custGeom>
            <a:avLst/>
            <a:gdLst/>
            <a:ahLst/>
            <a:cxnLst/>
            <a:rect l="l" t="t" r="r" b="b"/>
            <a:pathLst>
              <a:path w="9272270" h="69850">
                <a:moveTo>
                  <a:pt x="0" y="69549"/>
                </a:moveTo>
                <a:lnTo>
                  <a:pt x="9271946" y="69549"/>
                </a:lnTo>
                <a:lnTo>
                  <a:pt x="9271946" y="0"/>
                </a:lnTo>
                <a:lnTo>
                  <a:pt x="0" y="0"/>
                </a:lnTo>
                <a:lnTo>
                  <a:pt x="0" y="69549"/>
                </a:lnTo>
                <a:close/>
              </a:path>
            </a:pathLst>
          </a:custGeom>
          <a:solidFill>
            <a:srgbClr val="FDC52B"/>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95688" y="6199634"/>
            <a:ext cx="530481" cy="493434"/>
          </a:xfrm>
          <a:prstGeom prst="rect">
            <a:avLst/>
          </a:prstGeom>
        </p:spPr>
      </p:pic>
      <p:pic>
        <p:nvPicPr>
          <p:cNvPr id="18" name="bg object 18"/>
          <p:cNvPicPr/>
          <p:nvPr/>
        </p:nvPicPr>
        <p:blipFill>
          <a:blip r:embed="rId8" cstate="print"/>
          <a:stretch>
            <a:fillRect/>
          </a:stretch>
        </p:blipFill>
        <p:spPr>
          <a:xfrm>
            <a:off x="10334525" y="6206547"/>
            <a:ext cx="1419977" cy="489978"/>
          </a:xfrm>
          <a:prstGeom prst="rect">
            <a:avLst/>
          </a:prstGeom>
        </p:spPr>
      </p:pic>
      <p:sp>
        <p:nvSpPr>
          <p:cNvPr id="2" name="Holder 2"/>
          <p:cNvSpPr>
            <a:spLocks noGrp="1"/>
          </p:cNvSpPr>
          <p:nvPr>
            <p:ph type="title"/>
          </p:nvPr>
        </p:nvSpPr>
        <p:spPr>
          <a:xfrm>
            <a:off x="4439539" y="2242261"/>
            <a:ext cx="3312921" cy="636905"/>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384174" y="1881378"/>
            <a:ext cx="11423650" cy="2998470"/>
          </a:xfrm>
          <a:prstGeom prst="rect">
            <a:avLst/>
          </a:prstGeom>
        </p:spPr>
        <p:txBody>
          <a:bodyPr wrap="square" lIns="0" tIns="0" rIns="0" bIns="0">
            <a:spAutoFit/>
          </a:bodyPr>
          <a:lstStyle>
            <a:lvl1pPr>
              <a:defRPr sz="1800" b="0" i="0" u="sng">
                <a:solidFill>
                  <a:srgbClr val="0462C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361471"/>
            <a:ext cx="8074659" cy="989330"/>
          </a:xfrm>
          <a:custGeom>
            <a:avLst/>
            <a:gdLst/>
            <a:ahLst/>
            <a:cxnLst/>
            <a:rect l="l" t="t" r="r" b="b"/>
            <a:pathLst>
              <a:path w="8074659" h="989329">
                <a:moveTo>
                  <a:pt x="0" y="989153"/>
                </a:moveTo>
                <a:lnTo>
                  <a:pt x="8074092" y="989153"/>
                </a:lnTo>
                <a:lnTo>
                  <a:pt x="8074092" y="0"/>
                </a:lnTo>
                <a:lnTo>
                  <a:pt x="0" y="0"/>
                </a:lnTo>
                <a:lnTo>
                  <a:pt x="0" y="989153"/>
                </a:lnTo>
                <a:close/>
              </a:path>
            </a:pathLst>
          </a:custGeom>
          <a:solidFill>
            <a:srgbClr val="FDC52B"/>
          </a:solidFill>
        </p:spPr>
        <p:txBody>
          <a:bodyPr wrap="square" lIns="0" tIns="0" rIns="0" bIns="0" rtlCol="0"/>
          <a:lstStyle/>
          <a:p>
            <a:endParaRPr/>
          </a:p>
        </p:txBody>
      </p:sp>
      <p:pic>
        <p:nvPicPr>
          <p:cNvPr id="3" name="object 3"/>
          <p:cNvPicPr/>
          <p:nvPr/>
        </p:nvPicPr>
        <p:blipFill>
          <a:blip r:embed="rId2" cstate="print"/>
          <a:stretch>
            <a:fillRect/>
          </a:stretch>
        </p:blipFill>
        <p:spPr>
          <a:xfrm>
            <a:off x="8628888" y="5617466"/>
            <a:ext cx="714382" cy="665986"/>
          </a:xfrm>
          <a:prstGeom prst="rect">
            <a:avLst/>
          </a:prstGeom>
        </p:spPr>
      </p:pic>
      <p:pic>
        <p:nvPicPr>
          <p:cNvPr id="4" name="object 4"/>
          <p:cNvPicPr/>
          <p:nvPr/>
        </p:nvPicPr>
        <p:blipFill>
          <a:blip r:embed="rId3" cstate="print"/>
          <a:stretch>
            <a:fillRect/>
          </a:stretch>
        </p:blipFill>
        <p:spPr>
          <a:xfrm>
            <a:off x="9489189" y="5626796"/>
            <a:ext cx="1912236" cy="661321"/>
          </a:xfrm>
          <a:prstGeom prst="rect">
            <a:avLst/>
          </a:prstGeom>
        </p:spPr>
      </p:pic>
      <p:sp>
        <p:nvSpPr>
          <p:cNvPr id="5" name="object 5"/>
          <p:cNvSpPr txBox="1">
            <a:spLocks noGrp="1"/>
          </p:cNvSpPr>
          <p:nvPr>
            <p:ph type="title"/>
          </p:nvPr>
        </p:nvSpPr>
        <p:spPr>
          <a:xfrm>
            <a:off x="3214497" y="1210513"/>
            <a:ext cx="5700903" cy="1120820"/>
          </a:xfrm>
          <a:prstGeom prst="rect">
            <a:avLst/>
          </a:prstGeom>
        </p:spPr>
        <p:txBody>
          <a:bodyPr vert="horz" wrap="square" lIns="0" tIns="12700" rIns="0" bIns="0" rtlCol="0">
            <a:spAutoFit/>
          </a:bodyPr>
          <a:lstStyle/>
          <a:p>
            <a:pPr marL="12700" algn="ctr">
              <a:lnSpc>
                <a:spcPct val="100000"/>
              </a:lnSpc>
              <a:spcBef>
                <a:spcPts val="100"/>
              </a:spcBef>
            </a:pPr>
            <a:r>
              <a:rPr sz="3600" b="1" spc="-155" dirty="0">
                <a:latin typeface="Times New Roman"/>
                <a:cs typeface="Times New Roman"/>
              </a:rPr>
              <a:t>Y</a:t>
            </a:r>
            <a:r>
              <a:rPr sz="3600" b="1" dirty="0">
                <a:latin typeface="Times New Roman"/>
                <a:cs typeface="Times New Roman"/>
              </a:rPr>
              <a:t>i</a:t>
            </a:r>
            <a:r>
              <a:rPr sz="3600" b="1" spc="15" dirty="0">
                <a:latin typeface="Times New Roman"/>
                <a:cs typeface="Times New Roman"/>
              </a:rPr>
              <a:t>e</a:t>
            </a:r>
            <a:r>
              <a:rPr sz="3600" b="1" dirty="0">
                <a:latin typeface="Times New Roman"/>
                <a:cs typeface="Times New Roman"/>
              </a:rPr>
              <a:t>ld</a:t>
            </a:r>
            <a:r>
              <a:rPr sz="3600" b="1" spc="5" dirty="0">
                <a:latin typeface="Times New Roman"/>
                <a:cs typeface="Times New Roman"/>
              </a:rPr>
              <a:t> </a:t>
            </a:r>
            <a:r>
              <a:rPr sz="3600" b="1" dirty="0">
                <a:latin typeface="Times New Roman"/>
                <a:cs typeface="Times New Roman"/>
              </a:rPr>
              <a:t>P</a:t>
            </a:r>
            <a:r>
              <a:rPr sz="3600" b="1" spc="-55" dirty="0">
                <a:latin typeface="Times New Roman"/>
                <a:cs typeface="Times New Roman"/>
              </a:rPr>
              <a:t>r</a:t>
            </a:r>
            <a:r>
              <a:rPr sz="3600" b="1" spc="5" dirty="0">
                <a:latin typeface="Times New Roman"/>
                <a:cs typeface="Times New Roman"/>
              </a:rPr>
              <a:t>e</a:t>
            </a:r>
            <a:r>
              <a:rPr sz="3600" b="1" dirty="0">
                <a:latin typeface="Times New Roman"/>
                <a:cs typeface="Times New Roman"/>
              </a:rPr>
              <a:t>di</a:t>
            </a:r>
            <a:r>
              <a:rPr sz="3600" b="1" spc="5" dirty="0">
                <a:latin typeface="Times New Roman"/>
                <a:cs typeface="Times New Roman"/>
              </a:rPr>
              <a:t>c</a:t>
            </a:r>
            <a:r>
              <a:rPr sz="3600" b="1" dirty="0">
                <a:latin typeface="Times New Roman"/>
                <a:cs typeface="Times New Roman"/>
              </a:rPr>
              <a:t>t</a:t>
            </a:r>
            <a:r>
              <a:rPr sz="3600" b="1" spc="5" dirty="0">
                <a:latin typeface="Times New Roman"/>
                <a:cs typeface="Times New Roman"/>
              </a:rPr>
              <a:t>i</a:t>
            </a:r>
            <a:r>
              <a:rPr sz="3600" b="1" dirty="0">
                <a:latin typeface="Times New Roman"/>
                <a:cs typeface="Times New Roman"/>
              </a:rPr>
              <a:t>on</a:t>
            </a:r>
            <a:r>
              <a:rPr sz="3600" b="1" spc="-235" dirty="0">
                <a:latin typeface="Times New Roman"/>
                <a:cs typeface="Times New Roman"/>
              </a:rPr>
              <a:t> </a:t>
            </a:r>
            <a:r>
              <a:rPr sz="3600" b="1" dirty="0">
                <a:latin typeface="Times New Roman"/>
                <a:cs typeface="Times New Roman"/>
              </a:rPr>
              <a:t>A</a:t>
            </a:r>
            <a:r>
              <a:rPr sz="3600" b="1" spc="-15" dirty="0">
                <a:latin typeface="Times New Roman"/>
                <a:cs typeface="Times New Roman"/>
              </a:rPr>
              <a:t>p</a:t>
            </a:r>
            <a:r>
              <a:rPr sz="3600" b="1" dirty="0">
                <a:latin typeface="Times New Roman"/>
                <a:cs typeface="Times New Roman"/>
              </a:rPr>
              <a:t>pli</a:t>
            </a:r>
            <a:r>
              <a:rPr sz="3600" b="1" spc="15" dirty="0">
                <a:latin typeface="Times New Roman"/>
                <a:cs typeface="Times New Roman"/>
              </a:rPr>
              <a:t>c</a:t>
            </a:r>
            <a:r>
              <a:rPr sz="3600" b="1" dirty="0">
                <a:latin typeface="Times New Roman"/>
                <a:cs typeface="Times New Roman"/>
              </a:rPr>
              <a:t>at</a:t>
            </a:r>
            <a:r>
              <a:rPr sz="3600" b="1" spc="10" dirty="0">
                <a:latin typeface="Times New Roman"/>
                <a:cs typeface="Times New Roman"/>
              </a:rPr>
              <a:t>i</a:t>
            </a:r>
            <a:r>
              <a:rPr sz="3600" b="1" dirty="0">
                <a:latin typeface="Times New Roman"/>
                <a:cs typeface="Times New Roman"/>
              </a:rPr>
              <a:t>on</a:t>
            </a:r>
            <a:br>
              <a:rPr lang="en-US" sz="3600" b="1" dirty="0">
                <a:latin typeface="Times New Roman"/>
                <a:cs typeface="Times New Roman"/>
              </a:rPr>
            </a:br>
            <a:r>
              <a:rPr lang="en-US" sz="3600" b="1" dirty="0">
                <a:latin typeface="Times New Roman"/>
                <a:cs typeface="Times New Roman"/>
              </a:rPr>
              <a:t>(Activity#4)</a:t>
            </a:r>
            <a:endParaRPr sz="3600" dirty="0">
              <a:latin typeface="Times New Roman"/>
              <a:cs typeface="Times New Roman"/>
            </a:endParaRPr>
          </a:p>
        </p:txBody>
      </p:sp>
      <p:sp>
        <p:nvSpPr>
          <p:cNvPr id="6" name="object 6"/>
          <p:cNvSpPr txBox="1"/>
          <p:nvPr/>
        </p:nvSpPr>
        <p:spPr>
          <a:xfrm>
            <a:off x="739851" y="3753729"/>
            <a:ext cx="4227830" cy="890905"/>
          </a:xfrm>
          <a:prstGeom prst="rect">
            <a:avLst/>
          </a:prstGeom>
        </p:spPr>
        <p:txBody>
          <a:bodyPr vert="horz" wrap="square" lIns="0" tIns="79375" rIns="0" bIns="0" rtlCol="0">
            <a:spAutoFit/>
          </a:bodyPr>
          <a:lstStyle/>
          <a:p>
            <a:pPr marL="12700">
              <a:lnSpc>
                <a:spcPct val="100000"/>
              </a:lnSpc>
              <a:spcBef>
                <a:spcPts val="625"/>
              </a:spcBef>
            </a:pPr>
            <a:r>
              <a:rPr sz="2400" dirty="0">
                <a:latin typeface="Arial MT"/>
                <a:cs typeface="Arial MT"/>
              </a:rPr>
              <a:t>ENSE</a:t>
            </a:r>
            <a:r>
              <a:rPr sz="2400" spc="-55" dirty="0">
                <a:latin typeface="Arial MT"/>
                <a:cs typeface="Arial MT"/>
              </a:rPr>
              <a:t> </a:t>
            </a:r>
            <a:r>
              <a:rPr sz="2400" spc="5" dirty="0">
                <a:latin typeface="Arial MT"/>
                <a:cs typeface="Arial MT"/>
              </a:rPr>
              <a:t>885AS</a:t>
            </a:r>
            <a:endParaRPr sz="2400">
              <a:latin typeface="Arial MT"/>
              <a:cs typeface="Arial MT"/>
            </a:endParaRPr>
          </a:p>
          <a:p>
            <a:pPr marL="12700">
              <a:lnSpc>
                <a:spcPct val="100000"/>
              </a:lnSpc>
              <a:spcBef>
                <a:spcPts val="525"/>
              </a:spcBef>
            </a:pPr>
            <a:r>
              <a:rPr sz="2400" spc="-5" dirty="0">
                <a:latin typeface="Arial MT"/>
                <a:cs typeface="Arial MT"/>
              </a:rPr>
              <a:t>Sangeeta</a:t>
            </a:r>
            <a:r>
              <a:rPr sz="2400" spc="-75" dirty="0">
                <a:latin typeface="Arial MT"/>
                <a:cs typeface="Arial MT"/>
              </a:rPr>
              <a:t> </a:t>
            </a:r>
            <a:r>
              <a:rPr sz="2400" spc="5" dirty="0">
                <a:latin typeface="Arial MT"/>
                <a:cs typeface="Arial MT"/>
              </a:rPr>
              <a:t>Sharma(200412260)</a:t>
            </a:r>
            <a:endParaRPr sz="2400">
              <a:latin typeface="Arial MT"/>
              <a:cs typeface="Arial MT"/>
            </a:endParaRPr>
          </a:p>
        </p:txBody>
      </p:sp>
      <p:sp>
        <p:nvSpPr>
          <p:cNvPr id="7" name="object 7"/>
          <p:cNvSpPr txBox="1"/>
          <p:nvPr/>
        </p:nvSpPr>
        <p:spPr>
          <a:xfrm>
            <a:off x="78739" y="5759907"/>
            <a:ext cx="2588261" cy="319318"/>
          </a:xfrm>
          <a:prstGeom prst="rect">
            <a:avLst/>
          </a:prstGeom>
        </p:spPr>
        <p:txBody>
          <a:bodyPr vert="horz" wrap="square" lIns="0" tIns="11430" rIns="0" bIns="0" rtlCol="0">
            <a:spAutoFit/>
          </a:bodyPr>
          <a:lstStyle/>
          <a:p>
            <a:pPr marL="12700">
              <a:lnSpc>
                <a:spcPct val="100000"/>
              </a:lnSpc>
              <a:spcBef>
                <a:spcPts val="90"/>
              </a:spcBef>
            </a:pPr>
            <a:r>
              <a:rPr sz="2000" b="1" spc="-55" dirty="0">
                <a:latin typeface="Arial"/>
                <a:cs typeface="Arial"/>
              </a:rPr>
              <a:t>DATE</a:t>
            </a:r>
            <a:r>
              <a:rPr sz="2000" b="1" spc="15" dirty="0">
                <a:latin typeface="Arial"/>
                <a:cs typeface="Arial"/>
              </a:rPr>
              <a:t> </a:t>
            </a:r>
            <a:r>
              <a:rPr sz="2000" b="1" spc="-5" dirty="0">
                <a:latin typeface="Arial"/>
                <a:cs typeface="Arial"/>
              </a:rPr>
              <a:t>:</a:t>
            </a:r>
            <a:r>
              <a:rPr sz="2000" b="1" spc="-40" dirty="0">
                <a:latin typeface="Arial"/>
                <a:cs typeface="Arial"/>
              </a:rPr>
              <a:t> </a:t>
            </a:r>
            <a:r>
              <a:rPr lang="en-US" sz="2000" b="1" spc="-5" dirty="0">
                <a:latin typeface="Arial"/>
                <a:cs typeface="Arial"/>
              </a:rPr>
              <a:t>June</a:t>
            </a:r>
            <a:r>
              <a:rPr sz="2000" b="1" spc="-5" dirty="0">
                <a:latin typeface="Arial"/>
                <a:cs typeface="Arial"/>
              </a:rPr>
              <a:t>-</a:t>
            </a:r>
            <a:r>
              <a:rPr lang="en-US" sz="2000" b="1" spc="-5" dirty="0">
                <a:latin typeface="Arial"/>
                <a:cs typeface="Arial"/>
              </a:rPr>
              <a:t>0</a:t>
            </a:r>
            <a:r>
              <a:rPr sz="2000" b="1" spc="-5" dirty="0">
                <a:latin typeface="Arial"/>
                <a:cs typeface="Arial"/>
              </a:rPr>
              <a:t>9-2021</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9539" y="2242261"/>
            <a:ext cx="2395855" cy="636905"/>
          </a:xfrm>
          <a:prstGeom prst="rect">
            <a:avLst/>
          </a:prstGeom>
        </p:spPr>
        <p:txBody>
          <a:bodyPr vert="horz" wrap="square" lIns="0" tIns="13970" rIns="0" bIns="0" rtlCol="0">
            <a:spAutoFit/>
          </a:bodyPr>
          <a:lstStyle/>
          <a:p>
            <a:pPr marL="12700">
              <a:lnSpc>
                <a:spcPct val="100000"/>
              </a:lnSpc>
              <a:spcBef>
                <a:spcPts val="110"/>
              </a:spcBef>
            </a:pPr>
            <a:r>
              <a:rPr spc="5" dirty="0"/>
              <a:t>Thank</a:t>
            </a:r>
            <a:r>
              <a:rPr spc="-13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9424" y="1789060"/>
            <a:ext cx="4411980" cy="2992486"/>
          </a:xfrm>
          <a:prstGeom prst="rect">
            <a:avLst/>
          </a:prstGeom>
        </p:spPr>
        <p:txBody>
          <a:bodyPr vert="horz" wrap="square" lIns="0" tIns="83185" rIns="0" bIns="0" rtlCol="0">
            <a:spAutoFit/>
          </a:bodyPr>
          <a:lstStyle/>
          <a:p>
            <a:pPr marL="356870" indent="-344805">
              <a:lnSpc>
                <a:spcPct val="100000"/>
              </a:lnSpc>
              <a:spcBef>
                <a:spcPts val="655"/>
              </a:spcBef>
              <a:buChar char="•"/>
              <a:tabLst>
                <a:tab pos="356870" algn="l"/>
                <a:tab pos="357505" algn="l"/>
              </a:tabLst>
            </a:pPr>
            <a:r>
              <a:rPr sz="2200" dirty="0">
                <a:latin typeface="Arial MT"/>
                <a:cs typeface="Arial MT"/>
              </a:rPr>
              <a:t>Introduction</a:t>
            </a:r>
            <a:r>
              <a:rPr sz="2200" spc="-60" dirty="0">
                <a:latin typeface="Arial MT"/>
                <a:cs typeface="Arial MT"/>
              </a:rPr>
              <a:t> </a:t>
            </a:r>
            <a:endParaRPr lang="en-US" sz="2200" spc="5" dirty="0">
              <a:latin typeface="Arial MT"/>
              <a:cs typeface="Arial MT"/>
            </a:endParaRPr>
          </a:p>
          <a:p>
            <a:pPr marL="356870" indent="-344805">
              <a:lnSpc>
                <a:spcPct val="100000"/>
              </a:lnSpc>
              <a:spcBef>
                <a:spcPts val="655"/>
              </a:spcBef>
              <a:buChar char="•"/>
              <a:tabLst>
                <a:tab pos="356870" algn="l"/>
                <a:tab pos="357505" algn="l"/>
              </a:tabLst>
            </a:pPr>
            <a:r>
              <a:rPr lang="en-US" sz="2200" spc="5" dirty="0">
                <a:latin typeface="Arial MT"/>
                <a:cs typeface="Arial MT"/>
              </a:rPr>
              <a:t>Scrum Dates</a:t>
            </a:r>
          </a:p>
          <a:p>
            <a:pPr marL="356870" indent="-344805">
              <a:lnSpc>
                <a:spcPct val="100000"/>
              </a:lnSpc>
              <a:spcBef>
                <a:spcPts val="655"/>
              </a:spcBef>
              <a:buChar char="•"/>
              <a:tabLst>
                <a:tab pos="356870" algn="l"/>
                <a:tab pos="357505" algn="l"/>
              </a:tabLst>
            </a:pPr>
            <a:r>
              <a:rPr lang="en-US" sz="2200" spc="5" dirty="0">
                <a:latin typeface="Arial MT"/>
                <a:cs typeface="Arial MT"/>
              </a:rPr>
              <a:t>Status description</a:t>
            </a:r>
          </a:p>
          <a:p>
            <a:pPr marL="356870" indent="-344805">
              <a:lnSpc>
                <a:spcPct val="100000"/>
              </a:lnSpc>
              <a:spcBef>
                <a:spcPts val="655"/>
              </a:spcBef>
              <a:buChar char="•"/>
              <a:tabLst>
                <a:tab pos="356870" algn="l"/>
                <a:tab pos="357505" algn="l"/>
              </a:tabLst>
            </a:pPr>
            <a:r>
              <a:rPr lang="en-US" sz="2200" spc="5" dirty="0">
                <a:latin typeface="Arial MT"/>
                <a:cs typeface="Arial MT"/>
              </a:rPr>
              <a:t>Project Issues</a:t>
            </a:r>
          </a:p>
          <a:p>
            <a:pPr marL="356870" indent="-344805">
              <a:lnSpc>
                <a:spcPct val="100000"/>
              </a:lnSpc>
              <a:spcBef>
                <a:spcPts val="655"/>
              </a:spcBef>
              <a:buChar char="•"/>
              <a:tabLst>
                <a:tab pos="356870" algn="l"/>
                <a:tab pos="357505" algn="l"/>
              </a:tabLst>
            </a:pPr>
            <a:r>
              <a:rPr lang="en-US" sz="2200" spc="5" dirty="0">
                <a:latin typeface="Arial MT"/>
                <a:cs typeface="Arial MT"/>
              </a:rPr>
              <a:t>Project changes</a:t>
            </a:r>
          </a:p>
          <a:p>
            <a:pPr marL="356870" indent="-344805">
              <a:lnSpc>
                <a:spcPct val="100000"/>
              </a:lnSpc>
              <a:spcBef>
                <a:spcPts val="655"/>
              </a:spcBef>
              <a:buChar char="•"/>
              <a:tabLst>
                <a:tab pos="356870" algn="l"/>
                <a:tab pos="357505" algn="l"/>
              </a:tabLst>
            </a:pPr>
            <a:r>
              <a:rPr lang="en-US" sz="2200" spc="5" dirty="0">
                <a:latin typeface="Arial MT"/>
                <a:cs typeface="Arial MT"/>
              </a:rPr>
              <a:t>Next Step</a:t>
            </a:r>
          </a:p>
          <a:p>
            <a:pPr marL="356870" indent="-344805">
              <a:lnSpc>
                <a:spcPct val="100000"/>
              </a:lnSpc>
              <a:spcBef>
                <a:spcPts val="655"/>
              </a:spcBef>
              <a:buChar char="•"/>
              <a:tabLst>
                <a:tab pos="356870" algn="l"/>
                <a:tab pos="357505" algn="l"/>
              </a:tabLst>
            </a:pPr>
            <a:r>
              <a:rPr lang="en-US" sz="2200" spc="5" dirty="0">
                <a:latin typeface="Arial MT"/>
                <a:cs typeface="Arial MT"/>
              </a:rPr>
              <a:t>Reflection</a:t>
            </a:r>
            <a:endParaRPr sz="2200" dirty="0">
              <a:latin typeface="Arial MT"/>
              <a:cs typeface="Arial MT"/>
            </a:endParaRPr>
          </a:p>
        </p:txBody>
      </p:sp>
      <p:sp>
        <p:nvSpPr>
          <p:cNvPr id="3" name="object 3"/>
          <p:cNvSpPr txBox="1">
            <a:spLocks noGrp="1"/>
          </p:cNvSpPr>
          <p:nvPr>
            <p:ph type="title"/>
          </p:nvPr>
        </p:nvSpPr>
        <p:spPr>
          <a:xfrm>
            <a:off x="979424" y="691083"/>
            <a:ext cx="3730625" cy="636905"/>
          </a:xfrm>
          <a:prstGeom prst="rect">
            <a:avLst/>
          </a:prstGeom>
        </p:spPr>
        <p:txBody>
          <a:bodyPr vert="horz" wrap="square" lIns="0" tIns="13970" rIns="0" bIns="0" rtlCol="0">
            <a:spAutoFit/>
          </a:bodyPr>
          <a:lstStyle/>
          <a:p>
            <a:pPr marL="12700">
              <a:lnSpc>
                <a:spcPct val="100000"/>
              </a:lnSpc>
              <a:spcBef>
                <a:spcPts val="110"/>
              </a:spcBef>
            </a:pPr>
            <a:r>
              <a:rPr spc="-85" dirty="0"/>
              <a:t>Table</a:t>
            </a:r>
            <a:r>
              <a:rPr spc="-65" dirty="0"/>
              <a:t> </a:t>
            </a:r>
            <a:r>
              <a:rPr dirty="0"/>
              <a:t>of</a:t>
            </a:r>
            <a:r>
              <a:rPr spc="-55" dirty="0"/>
              <a:t> </a:t>
            </a:r>
            <a:r>
              <a:rPr spc="5"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5247" y="1812493"/>
            <a:ext cx="10410953" cy="3332964"/>
          </a:xfrm>
          <a:prstGeom prst="rect">
            <a:avLst/>
          </a:prstGeom>
        </p:spPr>
        <p:txBody>
          <a:bodyPr vert="horz" wrap="square" lIns="0" tIns="26670" rIns="0" bIns="0" rtlCol="0">
            <a:spAutoFit/>
          </a:bodyPr>
          <a:lstStyle/>
          <a:p>
            <a:pPr marL="12700" marR="5080" algn="just">
              <a:lnSpc>
                <a:spcPct val="150000"/>
              </a:lnSpc>
              <a:spcBef>
                <a:spcPts val="210"/>
              </a:spcBef>
            </a:pPr>
            <a:r>
              <a:rPr lang="en-US" sz="1800" spc="-20" dirty="0">
                <a:latin typeface="Arial MT"/>
                <a:cs typeface="Arial MT"/>
              </a:rPr>
              <a:t>This </a:t>
            </a:r>
            <a:r>
              <a:rPr sz="1800" spc="-20" dirty="0">
                <a:latin typeface="Arial MT"/>
                <a:cs typeface="Arial MT"/>
              </a:rPr>
              <a:t>Yield </a:t>
            </a:r>
            <a:r>
              <a:rPr sz="1800" spc="-5" dirty="0">
                <a:latin typeface="Arial MT"/>
                <a:cs typeface="Arial MT"/>
              </a:rPr>
              <a:t>predictio</a:t>
            </a:r>
            <a:r>
              <a:rPr lang="en-US" sz="1800" spc="-5" dirty="0">
                <a:latin typeface="Arial MT"/>
                <a:cs typeface="Arial MT"/>
              </a:rPr>
              <a:t>n</a:t>
            </a:r>
            <a:r>
              <a:rPr lang="en-US" spc="-10" dirty="0">
                <a:latin typeface="Arial MT"/>
                <a:cs typeface="Arial MT"/>
              </a:rPr>
              <a:t> project will help the farmers to know the yield of their crop before cultivating onto the agricultural field and thus help them to make the appropriate decisions. Following</a:t>
            </a:r>
            <a:r>
              <a:rPr sz="1800" spc="-5" dirty="0">
                <a:latin typeface="Arial MT"/>
                <a:cs typeface="Arial MT"/>
              </a:rPr>
              <a:t> </a:t>
            </a:r>
            <a:r>
              <a:rPr sz="1800" dirty="0">
                <a:latin typeface="Arial MT"/>
                <a:cs typeface="Arial MT"/>
              </a:rPr>
              <a:t>are</a:t>
            </a:r>
            <a:r>
              <a:rPr sz="1800" spc="-10" dirty="0">
                <a:latin typeface="Arial MT"/>
                <a:cs typeface="Arial MT"/>
              </a:rPr>
              <a:t> </a:t>
            </a:r>
            <a:r>
              <a:rPr sz="1800" dirty="0">
                <a:latin typeface="Arial MT"/>
                <a:cs typeface="Arial MT"/>
              </a:rPr>
              <a:t>the</a:t>
            </a:r>
            <a:r>
              <a:rPr sz="1800" spc="-15" dirty="0">
                <a:latin typeface="Arial MT"/>
                <a:cs typeface="Arial MT"/>
              </a:rPr>
              <a:t> </a:t>
            </a:r>
            <a:r>
              <a:rPr sz="1800" spc="-5" dirty="0">
                <a:latin typeface="Arial MT"/>
                <a:cs typeface="Arial MT"/>
              </a:rPr>
              <a:t>UN</a:t>
            </a:r>
            <a:r>
              <a:rPr sz="1800" spc="5" dirty="0">
                <a:latin typeface="Arial MT"/>
                <a:cs typeface="Arial MT"/>
              </a:rPr>
              <a:t> </a:t>
            </a:r>
            <a:r>
              <a:rPr sz="1800" dirty="0">
                <a:latin typeface="Arial MT"/>
                <a:cs typeface="Arial MT"/>
              </a:rPr>
              <a:t>goals</a:t>
            </a:r>
            <a:r>
              <a:rPr sz="1800" spc="-25" dirty="0">
                <a:latin typeface="Arial MT"/>
                <a:cs typeface="Arial MT"/>
              </a:rPr>
              <a:t> </a:t>
            </a:r>
            <a:r>
              <a:rPr sz="1800" dirty="0">
                <a:latin typeface="Arial MT"/>
                <a:cs typeface="Arial MT"/>
              </a:rPr>
              <a:t>related</a:t>
            </a:r>
            <a:r>
              <a:rPr sz="1800" spc="-30" dirty="0">
                <a:latin typeface="Arial MT"/>
                <a:cs typeface="Arial MT"/>
              </a:rPr>
              <a:t> </a:t>
            </a:r>
            <a:r>
              <a:rPr sz="1800" dirty="0">
                <a:latin typeface="Arial MT"/>
                <a:cs typeface="Arial MT"/>
              </a:rPr>
              <a:t>to</a:t>
            </a:r>
            <a:r>
              <a:rPr sz="1800" spc="-10" dirty="0">
                <a:latin typeface="Arial MT"/>
                <a:cs typeface="Arial MT"/>
              </a:rPr>
              <a:t> </a:t>
            </a:r>
            <a:r>
              <a:rPr sz="1800" dirty="0">
                <a:latin typeface="Arial MT"/>
                <a:cs typeface="Arial MT"/>
              </a:rPr>
              <a:t>this</a:t>
            </a:r>
            <a:r>
              <a:rPr sz="1800" spc="-5" dirty="0">
                <a:latin typeface="Arial MT"/>
                <a:cs typeface="Arial MT"/>
              </a:rPr>
              <a:t> </a:t>
            </a:r>
            <a:r>
              <a:rPr sz="1800" dirty="0">
                <a:latin typeface="Arial MT"/>
                <a:cs typeface="Arial MT"/>
              </a:rPr>
              <a:t>project</a:t>
            </a:r>
            <a:r>
              <a:rPr sz="1800" spc="-30" dirty="0">
                <a:latin typeface="Arial MT"/>
                <a:cs typeface="Arial MT"/>
              </a:rPr>
              <a:t> </a:t>
            </a:r>
            <a:r>
              <a:rPr sz="1800" dirty="0">
                <a:latin typeface="Arial MT"/>
                <a:cs typeface="Arial MT"/>
              </a:rPr>
              <a:t>:</a:t>
            </a:r>
            <a:endParaRPr lang="en-US" sz="1800" dirty="0">
              <a:latin typeface="Arial MT"/>
              <a:cs typeface="Arial MT"/>
            </a:endParaRPr>
          </a:p>
          <a:p>
            <a:pPr marL="12700" marR="5080" algn="just">
              <a:lnSpc>
                <a:spcPct val="150000"/>
              </a:lnSpc>
              <a:spcBef>
                <a:spcPts val="210"/>
              </a:spcBef>
            </a:pPr>
            <a:endParaRPr sz="1800" dirty="0">
              <a:latin typeface="Arial MT"/>
              <a:cs typeface="Arial MT"/>
            </a:endParaRPr>
          </a:p>
          <a:p>
            <a:pPr marL="353695" indent="-341630">
              <a:lnSpc>
                <a:spcPct val="150000"/>
              </a:lnSpc>
              <a:spcBef>
                <a:spcPts val="1080"/>
              </a:spcBef>
              <a:buChar char="•"/>
              <a:tabLst>
                <a:tab pos="353695" algn="l"/>
                <a:tab pos="354330" algn="l"/>
              </a:tabLst>
            </a:pPr>
            <a:r>
              <a:rPr sz="1800" spc="-5" dirty="0">
                <a:latin typeface="Arial MT"/>
                <a:cs typeface="Arial MT"/>
              </a:rPr>
              <a:t>Goal</a:t>
            </a:r>
            <a:r>
              <a:rPr sz="1800" spc="-20" dirty="0">
                <a:latin typeface="Arial MT"/>
                <a:cs typeface="Arial MT"/>
              </a:rPr>
              <a:t> </a:t>
            </a:r>
            <a:r>
              <a:rPr sz="1800" dirty="0">
                <a:latin typeface="Arial MT"/>
                <a:cs typeface="Arial MT"/>
              </a:rPr>
              <a:t># 1</a:t>
            </a:r>
            <a:r>
              <a:rPr sz="1800" spc="-25" dirty="0">
                <a:latin typeface="Arial MT"/>
                <a:cs typeface="Arial MT"/>
              </a:rPr>
              <a:t> </a:t>
            </a:r>
            <a:r>
              <a:rPr sz="1800" dirty="0">
                <a:latin typeface="Arial MT"/>
                <a:cs typeface="Arial MT"/>
              </a:rPr>
              <a:t>:</a:t>
            </a:r>
            <a:r>
              <a:rPr sz="1800" spc="-5" dirty="0">
                <a:latin typeface="Arial MT"/>
                <a:cs typeface="Arial MT"/>
              </a:rPr>
              <a:t> No poverty</a:t>
            </a:r>
            <a:endParaRPr sz="1800" dirty="0">
              <a:latin typeface="Arial MT"/>
              <a:cs typeface="Arial MT"/>
            </a:endParaRPr>
          </a:p>
          <a:p>
            <a:pPr marL="353695" indent="-341630">
              <a:lnSpc>
                <a:spcPct val="150000"/>
              </a:lnSpc>
              <a:spcBef>
                <a:spcPts val="1105"/>
              </a:spcBef>
              <a:buChar char="•"/>
              <a:tabLst>
                <a:tab pos="353695" algn="l"/>
                <a:tab pos="354330" algn="l"/>
                <a:tab pos="1472565" algn="l"/>
              </a:tabLst>
            </a:pPr>
            <a:r>
              <a:rPr sz="1800" spc="-5" dirty="0">
                <a:latin typeface="Arial MT"/>
                <a:cs typeface="Arial MT"/>
              </a:rPr>
              <a:t>Goal #</a:t>
            </a:r>
            <a:r>
              <a:rPr sz="1800" spc="20" dirty="0">
                <a:latin typeface="Arial MT"/>
                <a:cs typeface="Arial MT"/>
              </a:rPr>
              <a:t> </a:t>
            </a:r>
            <a:r>
              <a:rPr sz="1800" spc="-5" dirty="0">
                <a:latin typeface="Arial MT"/>
                <a:cs typeface="Arial MT"/>
              </a:rPr>
              <a:t>4 </a:t>
            </a:r>
            <a:r>
              <a:rPr sz="1800" dirty="0">
                <a:latin typeface="Arial MT"/>
                <a:cs typeface="Arial MT"/>
              </a:rPr>
              <a:t>:	Quality</a:t>
            </a:r>
            <a:r>
              <a:rPr sz="1800" spc="-40" dirty="0">
                <a:latin typeface="Arial MT"/>
                <a:cs typeface="Arial MT"/>
              </a:rPr>
              <a:t> </a:t>
            </a:r>
            <a:r>
              <a:rPr sz="1800" dirty="0">
                <a:latin typeface="Arial MT"/>
                <a:cs typeface="Arial MT"/>
              </a:rPr>
              <a:t>Education</a:t>
            </a:r>
          </a:p>
          <a:p>
            <a:pPr marL="353695" indent="-341630">
              <a:lnSpc>
                <a:spcPct val="150000"/>
              </a:lnSpc>
              <a:spcBef>
                <a:spcPts val="1080"/>
              </a:spcBef>
              <a:buChar char="•"/>
              <a:tabLst>
                <a:tab pos="353695" algn="l"/>
                <a:tab pos="354330" algn="l"/>
              </a:tabLst>
            </a:pPr>
            <a:r>
              <a:rPr sz="1800" spc="-15" dirty="0">
                <a:latin typeface="Arial MT"/>
                <a:cs typeface="Arial MT"/>
              </a:rPr>
              <a:t>G</a:t>
            </a:r>
            <a:r>
              <a:rPr sz="1800" dirty="0">
                <a:latin typeface="Arial MT"/>
                <a:cs typeface="Arial MT"/>
              </a:rPr>
              <a:t>oal</a:t>
            </a:r>
            <a:r>
              <a:rPr sz="1800" spc="-10" dirty="0">
                <a:latin typeface="Arial MT"/>
                <a:cs typeface="Arial MT"/>
              </a:rPr>
              <a:t> </a:t>
            </a:r>
            <a:r>
              <a:rPr sz="1800" dirty="0">
                <a:latin typeface="Arial MT"/>
                <a:cs typeface="Arial MT"/>
              </a:rPr>
              <a:t>#</a:t>
            </a:r>
            <a:r>
              <a:rPr sz="1800" spc="10" dirty="0">
                <a:latin typeface="Arial MT"/>
                <a:cs typeface="Arial MT"/>
              </a:rPr>
              <a:t> </a:t>
            </a:r>
            <a:r>
              <a:rPr sz="1800" spc="5" dirty="0">
                <a:latin typeface="Arial MT"/>
                <a:cs typeface="Arial MT"/>
              </a:rPr>
              <a:t>1</a:t>
            </a:r>
            <a:r>
              <a:rPr sz="1800" dirty="0">
                <a:latin typeface="Arial MT"/>
                <a:cs typeface="Arial MT"/>
              </a:rPr>
              <a:t>3</a:t>
            </a:r>
            <a:r>
              <a:rPr sz="1800" spc="-15" dirty="0">
                <a:latin typeface="Arial MT"/>
                <a:cs typeface="Arial MT"/>
              </a:rPr>
              <a:t> </a:t>
            </a:r>
            <a:r>
              <a:rPr sz="1800" dirty="0">
                <a:latin typeface="Arial MT"/>
                <a:cs typeface="Arial MT"/>
              </a:rPr>
              <a:t>:</a:t>
            </a:r>
            <a:r>
              <a:rPr sz="1800" spc="5" dirty="0">
                <a:latin typeface="Arial MT"/>
                <a:cs typeface="Arial MT"/>
              </a:rPr>
              <a:t> </a:t>
            </a:r>
            <a:r>
              <a:rPr sz="1800" dirty="0">
                <a:latin typeface="Arial MT"/>
                <a:cs typeface="Arial MT"/>
              </a:rPr>
              <a:t>Cl</a:t>
            </a:r>
            <a:r>
              <a:rPr sz="1800" spc="5" dirty="0">
                <a:latin typeface="Arial MT"/>
                <a:cs typeface="Arial MT"/>
              </a:rPr>
              <a:t>im</a:t>
            </a:r>
            <a:r>
              <a:rPr sz="1800" dirty="0">
                <a:latin typeface="Arial MT"/>
                <a:cs typeface="Arial MT"/>
              </a:rPr>
              <a:t>ate</a:t>
            </a:r>
            <a:r>
              <a:rPr sz="1800" spc="-150" dirty="0">
                <a:latin typeface="Arial MT"/>
                <a:cs typeface="Arial MT"/>
              </a:rPr>
              <a:t> </a:t>
            </a:r>
            <a:r>
              <a:rPr sz="1800" dirty="0">
                <a:latin typeface="Arial MT"/>
                <a:cs typeface="Arial MT"/>
              </a:rPr>
              <a:t>A</a:t>
            </a:r>
            <a:r>
              <a:rPr sz="1800" spc="5" dirty="0">
                <a:latin typeface="Arial MT"/>
                <a:cs typeface="Arial MT"/>
              </a:rPr>
              <a:t>c</a:t>
            </a:r>
            <a:r>
              <a:rPr sz="1800" dirty="0">
                <a:latin typeface="Arial MT"/>
                <a:cs typeface="Arial MT"/>
              </a:rPr>
              <a:t>t</a:t>
            </a:r>
            <a:r>
              <a:rPr sz="1800" spc="5" dirty="0">
                <a:latin typeface="Arial MT"/>
                <a:cs typeface="Arial MT"/>
              </a:rPr>
              <a:t>i</a:t>
            </a:r>
            <a:r>
              <a:rPr sz="1800" dirty="0">
                <a:latin typeface="Arial MT"/>
                <a:cs typeface="Arial MT"/>
              </a:rPr>
              <a:t>on</a:t>
            </a:r>
          </a:p>
        </p:txBody>
      </p:sp>
      <p:sp>
        <p:nvSpPr>
          <p:cNvPr id="3" name="object 3"/>
          <p:cNvSpPr txBox="1">
            <a:spLocks noGrp="1"/>
          </p:cNvSpPr>
          <p:nvPr>
            <p:ph type="title"/>
          </p:nvPr>
        </p:nvSpPr>
        <p:spPr>
          <a:xfrm>
            <a:off x="979424" y="691083"/>
            <a:ext cx="2684780" cy="636905"/>
          </a:xfrm>
          <a:prstGeom prst="rect">
            <a:avLst/>
          </a:prstGeom>
        </p:spPr>
        <p:txBody>
          <a:bodyPr vert="horz" wrap="square" lIns="0" tIns="13970" rIns="0" bIns="0" rtlCol="0">
            <a:spAutoFit/>
          </a:bodyPr>
          <a:lstStyle/>
          <a:p>
            <a:pPr marL="12700">
              <a:lnSpc>
                <a:spcPct val="100000"/>
              </a:lnSpc>
              <a:spcBef>
                <a:spcPts val="110"/>
              </a:spcBef>
            </a:pPr>
            <a:r>
              <a:rPr dirty="0"/>
              <a:t>In</a:t>
            </a:r>
            <a:r>
              <a:rPr spc="-25" dirty="0"/>
              <a:t>t</a:t>
            </a:r>
            <a:r>
              <a:rPr dirty="0"/>
              <a:t>ro</a:t>
            </a:r>
            <a:r>
              <a:rPr spc="10" dirty="0"/>
              <a:t>d</a:t>
            </a:r>
            <a:r>
              <a:rPr spc="5" dirty="0"/>
              <a:t>uc</a:t>
            </a:r>
            <a:r>
              <a:rPr dirty="0"/>
              <a:t>t</a:t>
            </a:r>
            <a:r>
              <a:rPr spc="-15" dirty="0"/>
              <a:t>i</a:t>
            </a:r>
            <a:r>
              <a:rPr spc="5" dirty="0"/>
              <a: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9067800" cy="1275990"/>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Scrum dates:</a:t>
            </a:r>
          </a:p>
          <a:p>
            <a:pPr marL="12065">
              <a:lnSpc>
                <a:spcPct val="100000"/>
              </a:lnSpc>
              <a:spcBef>
                <a:spcPts val="890"/>
              </a:spcBef>
              <a:tabLst>
                <a:tab pos="426720" algn="l"/>
                <a:tab pos="427355" algn="l"/>
              </a:tabLst>
            </a:pPr>
            <a:br>
              <a:rPr lang="en-US" sz="2000" spc="-10" dirty="0">
                <a:latin typeface="Arial MT"/>
                <a:cs typeface="Arial MT"/>
              </a:rPr>
            </a:br>
            <a:r>
              <a:rPr lang="en-US" sz="2000" spc="-10" dirty="0">
                <a:latin typeface="Arial MT"/>
                <a:cs typeface="Arial MT"/>
              </a:rPr>
              <a:t>     The scrum dates of my project is from June 2,2021 to June 9, 2021</a:t>
            </a:r>
            <a:endParaRPr sz="20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9067800" cy="3758145"/>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Status description</a:t>
            </a: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Currently the progress of the project is as per the time and the status is still in Green. The layout design of app designer helps the user to interact and gain the access to the application. Previously only those users who knows the login id and password were having the access to the system but now any new user can register themselves and take the advantage of this application.</a:t>
            </a:r>
            <a:endParaRPr sz="2000" dirty="0">
              <a:latin typeface="Arial MT"/>
              <a:cs typeface="Arial MT"/>
            </a:endParaRPr>
          </a:p>
        </p:txBody>
      </p:sp>
    </p:spTree>
    <p:extLst>
      <p:ext uri="{BB962C8B-B14F-4D97-AF65-F5344CB8AC3E}">
        <p14:creationId xmlns:p14="http://schemas.microsoft.com/office/powerpoint/2010/main" val="141841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8991600" cy="4258282"/>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Project issues</a:t>
            </a: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As per current progress of project, there is no such significant issues. Although there are some minor issues which will be rectified in upcoming week:</a:t>
            </a:r>
          </a:p>
          <a:p>
            <a:pPr marL="12065">
              <a:lnSpc>
                <a:spcPct val="15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	No Application introduction page. </a:t>
            </a:r>
          </a:p>
          <a:p>
            <a:pPr marL="12065">
              <a:lnSpc>
                <a:spcPct val="150000"/>
              </a:lnSpc>
              <a:spcBef>
                <a:spcPts val="890"/>
              </a:spcBef>
              <a:tabLst>
                <a:tab pos="426720" algn="l"/>
                <a:tab pos="427355" algn="l"/>
              </a:tabLst>
            </a:pPr>
            <a:r>
              <a:rPr lang="en-US" sz="2000" spc="-10" dirty="0">
                <a:latin typeface="Arial MT"/>
                <a:cs typeface="Arial MT"/>
              </a:rPr>
              <a:t>•	Database is limited.</a:t>
            </a:r>
          </a:p>
          <a:p>
            <a:pPr marL="12065">
              <a:lnSpc>
                <a:spcPct val="150000"/>
              </a:lnSpc>
              <a:spcBef>
                <a:spcPts val="890"/>
              </a:spcBef>
              <a:tabLst>
                <a:tab pos="426720" algn="l"/>
                <a:tab pos="427355" algn="l"/>
              </a:tabLst>
            </a:pPr>
            <a:r>
              <a:rPr lang="en-US" sz="2000" spc="-10" dirty="0">
                <a:latin typeface="Arial MT"/>
                <a:cs typeface="Arial MT"/>
              </a:rPr>
              <a:t>•	Designing of pages needs some touch up.</a:t>
            </a:r>
          </a:p>
        </p:txBody>
      </p:sp>
    </p:spTree>
    <p:extLst>
      <p:ext uri="{BB962C8B-B14F-4D97-AF65-F5344CB8AC3E}">
        <p14:creationId xmlns:p14="http://schemas.microsoft.com/office/powerpoint/2010/main" val="6872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8991600" cy="2411622"/>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Project changes</a:t>
            </a: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The project will change in respect with some design aspects to look more attractive and there will be introduction or about page which will give brief description about this application. </a:t>
            </a:r>
          </a:p>
        </p:txBody>
      </p:sp>
    </p:spTree>
    <p:extLst>
      <p:ext uri="{BB962C8B-B14F-4D97-AF65-F5344CB8AC3E}">
        <p14:creationId xmlns:p14="http://schemas.microsoft.com/office/powerpoint/2010/main" val="380348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8991600" cy="3411896"/>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Next step</a:t>
            </a: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The next step of my project will be to create the about/introduction page for the users to provide the general idea of this project. The final touch up to the designing of different pages of application will also be done.</a:t>
            </a:r>
          </a:p>
          <a:p>
            <a:pPr marL="12065">
              <a:lnSpc>
                <a:spcPct val="150000"/>
              </a:lnSpc>
              <a:spcBef>
                <a:spcPts val="890"/>
              </a:spcBef>
              <a:tabLst>
                <a:tab pos="426720" algn="l"/>
                <a:tab pos="427355" algn="l"/>
              </a:tabLst>
            </a:pPr>
            <a:endParaRPr lang="en-US" sz="2000" spc="-10" dirty="0">
              <a:latin typeface="Arial MT"/>
              <a:cs typeface="Arial MT"/>
            </a:endParaRPr>
          </a:p>
        </p:txBody>
      </p:sp>
    </p:spTree>
    <p:extLst>
      <p:ext uri="{BB962C8B-B14F-4D97-AF65-F5344CB8AC3E}">
        <p14:creationId xmlns:p14="http://schemas.microsoft.com/office/powerpoint/2010/main" val="103990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219200"/>
            <a:ext cx="8991600" cy="4258282"/>
          </a:xfrm>
          <a:prstGeom prst="rect">
            <a:avLst/>
          </a:prstGeom>
        </p:spPr>
        <p:txBody>
          <a:bodyPr vert="horz" wrap="square" lIns="0" tIns="113030" rIns="0" bIns="0" rtlCol="0">
            <a:spAutoFit/>
          </a:bodyPr>
          <a:lstStyle/>
          <a:p>
            <a:pPr marL="12065">
              <a:lnSpc>
                <a:spcPct val="100000"/>
              </a:lnSpc>
              <a:spcBef>
                <a:spcPts val="890"/>
              </a:spcBef>
              <a:tabLst>
                <a:tab pos="426720" algn="l"/>
                <a:tab pos="427355" algn="l"/>
              </a:tabLst>
            </a:pPr>
            <a:r>
              <a:rPr lang="en-US" sz="2800" u="sng" spc="-10" dirty="0">
                <a:latin typeface="Arial MT"/>
                <a:cs typeface="Arial MT"/>
              </a:rPr>
              <a:t>Reflection</a:t>
            </a:r>
            <a:endParaRPr lang="en-US" sz="2000" spc="-10" dirty="0">
              <a:latin typeface="Arial MT"/>
              <a:cs typeface="Arial MT"/>
            </a:endParaRPr>
          </a:p>
          <a:p>
            <a:pPr marL="12065">
              <a:lnSpc>
                <a:spcPct val="100000"/>
              </a:lnSpc>
              <a:spcBef>
                <a:spcPts val="890"/>
              </a:spcBef>
              <a:tabLst>
                <a:tab pos="426720" algn="l"/>
                <a:tab pos="427355" algn="l"/>
              </a:tabLst>
            </a:pPr>
            <a:endParaRPr lang="en-US" sz="2000" spc="-10" dirty="0">
              <a:latin typeface="Arial MT"/>
              <a:cs typeface="Arial MT"/>
            </a:endParaRPr>
          </a:p>
          <a:p>
            <a:pPr marL="12065">
              <a:lnSpc>
                <a:spcPct val="150000"/>
              </a:lnSpc>
              <a:spcBef>
                <a:spcPts val="890"/>
              </a:spcBef>
              <a:tabLst>
                <a:tab pos="426720" algn="l"/>
                <a:tab pos="427355" algn="l"/>
              </a:tabLst>
            </a:pPr>
            <a:r>
              <a:rPr lang="en-US" sz="2000" spc="-10" dirty="0">
                <a:latin typeface="Arial MT"/>
                <a:cs typeface="Arial MT"/>
              </a:rPr>
              <a:t>So far, I have created the application and status is still in green, I am close to the end and about to conclude my project, I can sense the feeling of accomplishment because my project is going in right direction and I feel good about it. I have planned to complete the project on time however I have learnt the new environment during this course that is MATLAB app designer which helps in building apps and web apps in MATLAB to layout the design of graphical user interface.</a:t>
            </a:r>
          </a:p>
        </p:txBody>
      </p:sp>
    </p:spTree>
    <p:extLst>
      <p:ext uri="{BB962C8B-B14F-4D97-AF65-F5344CB8AC3E}">
        <p14:creationId xmlns:p14="http://schemas.microsoft.com/office/powerpoint/2010/main" val="2483013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421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Calibri</vt:lpstr>
      <vt:lpstr>Times New Roman</vt:lpstr>
      <vt:lpstr>Office Theme</vt:lpstr>
      <vt:lpstr>Yield Prediction Application (Activity#4)</vt:lpstr>
      <vt:lpstr>Table of Content</vt:lpstr>
      <vt:lpstr>Introduction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Yield Prediction Application (Activity#4)</dc:title>
  <cp:lastModifiedBy>Dipak</cp:lastModifiedBy>
  <cp:revision>3</cp:revision>
  <dcterms:created xsi:type="dcterms:W3CDTF">2021-06-09T14:44:03Z</dcterms:created>
  <dcterms:modified xsi:type="dcterms:W3CDTF">2021-06-09T17:11:05Z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2021-05-20T00:00:00Z</vt:filetime>
  </property>
  <property fmtid="{D5CDD505-2E9C-101B-9397-08002B2CF9AE}" pid="3" name="Creator">
    <vt:lpwstr>Microsoft® PowerPoint® 2016</vt:lpwstr>
  </property>
  <property fmtid="{D5CDD505-2E9C-101B-9397-08002B2CF9AE}" pid="4" name="LastSaved">
    <vt:filetime>2021-06-09T00:00:00Z</vt:filetime>
  </property>
</Properties>
</file>