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6" r:id="rId10"/>
    <p:sldId id="282" r:id="rId11"/>
    <p:sldId id="283" r:id="rId12"/>
    <p:sldId id="284" r:id="rId13"/>
    <p:sldId id="293" r:id="rId14"/>
    <p:sldId id="285" r:id="rId15"/>
    <p:sldId id="286" r:id="rId16"/>
    <p:sldId id="287" r:id="rId17"/>
    <p:sldId id="288" r:id="rId18"/>
    <p:sldId id="290" r:id="rId19"/>
    <p:sldId id="291" r:id="rId20"/>
    <p:sldId id="277" r:id="rId21"/>
    <p:sldId id="278" r:id="rId22"/>
    <p:sldId id="279" r:id="rId23"/>
    <p:sldId id="280" r:id="rId24"/>
    <p:sldId id="289"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66" d="100"/>
          <a:sy n="66" d="100"/>
        </p:scale>
        <p:origin x="-150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9480A7-7CC8-4FDA-9841-7A8C9EF64F88}" type="datetimeFigureOut">
              <a:rPr lang="en-US" smtClean="0"/>
              <a:pPr/>
              <a:t>4/2/2014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480A7-7CC8-4FDA-9841-7A8C9EF64F88}" type="datetimeFigureOut">
              <a:rPr lang="en-US" smtClean="0"/>
              <a:pPr/>
              <a:t>4/2/2014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480A7-7CC8-4FDA-9841-7A8C9EF64F88}" type="datetimeFigureOut">
              <a:rPr lang="en-US" smtClean="0"/>
              <a:pPr/>
              <a:t>4/2/2014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480A7-7CC8-4FDA-9841-7A8C9EF64F88}" type="datetimeFigureOut">
              <a:rPr lang="en-US" smtClean="0"/>
              <a:pPr/>
              <a:t>4/2/2014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480A7-7CC8-4FDA-9841-7A8C9EF64F88}" type="datetimeFigureOut">
              <a:rPr lang="en-US" smtClean="0"/>
              <a:pPr/>
              <a:t>4/2/2014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9480A7-7CC8-4FDA-9841-7A8C9EF64F88}" type="datetimeFigureOut">
              <a:rPr lang="en-US" smtClean="0"/>
              <a:pPr/>
              <a:t>4/2/2014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9480A7-7CC8-4FDA-9841-7A8C9EF64F88}" type="datetimeFigureOut">
              <a:rPr lang="en-US" smtClean="0"/>
              <a:pPr/>
              <a:t>4/2/2014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9480A7-7CC8-4FDA-9841-7A8C9EF64F88}" type="datetimeFigureOut">
              <a:rPr lang="en-US" smtClean="0"/>
              <a:pPr/>
              <a:t>4/2/2014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480A7-7CC8-4FDA-9841-7A8C9EF64F88}" type="datetimeFigureOut">
              <a:rPr lang="en-US" smtClean="0"/>
              <a:pPr/>
              <a:t>4/2/2014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480A7-7CC8-4FDA-9841-7A8C9EF64F88}" type="datetimeFigureOut">
              <a:rPr lang="en-US" smtClean="0"/>
              <a:pPr/>
              <a:t>4/2/2014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480A7-7CC8-4FDA-9841-7A8C9EF64F88}" type="datetimeFigureOut">
              <a:rPr lang="en-US" smtClean="0"/>
              <a:pPr/>
              <a:t>4/2/2014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BA7E-50BE-4563-B3DF-825BB5667C5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480A7-7CC8-4FDA-9841-7A8C9EF64F88}" type="datetimeFigureOut">
              <a:rPr lang="en-US" smtClean="0"/>
              <a:pPr/>
              <a:t>4/2/2014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ABA7E-50BE-4563-B3DF-825BB5667C5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16.emf"/><Relationship Id="rId18" Type="http://schemas.openxmlformats.org/officeDocument/2006/relationships/image" Target="../media/image21.emf"/><Relationship Id="rId26" Type="http://schemas.openxmlformats.org/officeDocument/2006/relationships/image" Target="../media/image29.emf"/><Relationship Id="rId39" Type="http://schemas.openxmlformats.org/officeDocument/2006/relationships/image" Target="../media/image42.emf"/><Relationship Id="rId21" Type="http://schemas.openxmlformats.org/officeDocument/2006/relationships/image" Target="../media/image24.emf"/><Relationship Id="rId34" Type="http://schemas.openxmlformats.org/officeDocument/2006/relationships/image" Target="../media/image37.emf"/><Relationship Id="rId42" Type="http://schemas.openxmlformats.org/officeDocument/2006/relationships/image" Target="../media/image45.emf"/><Relationship Id="rId47" Type="http://schemas.openxmlformats.org/officeDocument/2006/relationships/image" Target="../media/image50.emf"/><Relationship Id="rId50" Type="http://schemas.openxmlformats.org/officeDocument/2006/relationships/image" Target="../media/image53.emf"/><Relationship Id="rId55" Type="http://schemas.openxmlformats.org/officeDocument/2006/relationships/image" Target="../media/image58.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5" Type="http://schemas.openxmlformats.org/officeDocument/2006/relationships/image" Target="../media/image28.emf"/><Relationship Id="rId33" Type="http://schemas.openxmlformats.org/officeDocument/2006/relationships/image" Target="../media/image36.emf"/><Relationship Id="rId38" Type="http://schemas.openxmlformats.org/officeDocument/2006/relationships/image" Target="../media/image41.emf"/><Relationship Id="rId46" Type="http://schemas.openxmlformats.org/officeDocument/2006/relationships/image" Target="../media/image49.emf"/><Relationship Id="rId2" Type="http://schemas.openxmlformats.org/officeDocument/2006/relationships/image" Target="../media/image5.emf"/><Relationship Id="rId16" Type="http://schemas.openxmlformats.org/officeDocument/2006/relationships/image" Target="../media/image19.emf"/><Relationship Id="rId20" Type="http://schemas.openxmlformats.org/officeDocument/2006/relationships/image" Target="../media/image23.emf"/><Relationship Id="rId29" Type="http://schemas.openxmlformats.org/officeDocument/2006/relationships/image" Target="../media/image32.emf"/><Relationship Id="rId41" Type="http://schemas.openxmlformats.org/officeDocument/2006/relationships/image" Target="../media/image44.emf"/><Relationship Id="rId54" Type="http://schemas.openxmlformats.org/officeDocument/2006/relationships/image" Target="../media/image57.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14.emf"/><Relationship Id="rId24" Type="http://schemas.openxmlformats.org/officeDocument/2006/relationships/image" Target="../media/image27.emf"/><Relationship Id="rId32" Type="http://schemas.openxmlformats.org/officeDocument/2006/relationships/image" Target="../media/image35.emf"/><Relationship Id="rId37" Type="http://schemas.openxmlformats.org/officeDocument/2006/relationships/image" Target="../media/image40.emf"/><Relationship Id="rId40" Type="http://schemas.openxmlformats.org/officeDocument/2006/relationships/image" Target="../media/image43.emf"/><Relationship Id="rId45" Type="http://schemas.openxmlformats.org/officeDocument/2006/relationships/image" Target="../media/image48.emf"/><Relationship Id="rId53" Type="http://schemas.openxmlformats.org/officeDocument/2006/relationships/image" Target="../media/image56.emf"/><Relationship Id="rId5" Type="http://schemas.openxmlformats.org/officeDocument/2006/relationships/image" Target="../media/image8.emf"/><Relationship Id="rId15" Type="http://schemas.openxmlformats.org/officeDocument/2006/relationships/image" Target="../media/image18.emf"/><Relationship Id="rId23" Type="http://schemas.openxmlformats.org/officeDocument/2006/relationships/image" Target="../media/image26.emf"/><Relationship Id="rId28" Type="http://schemas.openxmlformats.org/officeDocument/2006/relationships/image" Target="../media/image31.emf"/><Relationship Id="rId36" Type="http://schemas.openxmlformats.org/officeDocument/2006/relationships/image" Target="../media/image39.emf"/><Relationship Id="rId49" Type="http://schemas.openxmlformats.org/officeDocument/2006/relationships/image" Target="../media/image52.emf"/><Relationship Id="rId10" Type="http://schemas.openxmlformats.org/officeDocument/2006/relationships/image" Target="../media/image13.emf"/><Relationship Id="rId19" Type="http://schemas.openxmlformats.org/officeDocument/2006/relationships/image" Target="../media/image22.emf"/><Relationship Id="rId31" Type="http://schemas.openxmlformats.org/officeDocument/2006/relationships/image" Target="../media/image34.emf"/><Relationship Id="rId44" Type="http://schemas.openxmlformats.org/officeDocument/2006/relationships/image" Target="../media/image47.emf"/><Relationship Id="rId52" Type="http://schemas.openxmlformats.org/officeDocument/2006/relationships/image" Target="../media/image55.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 Id="rId22" Type="http://schemas.openxmlformats.org/officeDocument/2006/relationships/image" Target="../media/image25.emf"/><Relationship Id="rId27" Type="http://schemas.openxmlformats.org/officeDocument/2006/relationships/image" Target="../media/image30.emf"/><Relationship Id="rId30" Type="http://schemas.openxmlformats.org/officeDocument/2006/relationships/image" Target="../media/image33.emf"/><Relationship Id="rId35" Type="http://schemas.openxmlformats.org/officeDocument/2006/relationships/image" Target="../media/image38.emf"/><Relationship Id="rId43" Type="http://schemas.openxmlformats.org/officeDocument/2006/relationships/image" Target="../media/image46.emf"/><Relationship Id="rId48" Type="http://schemas.openxmlformats.org/officeDocument/2006/relationships/image" Target="../media/image51.emf"/><Relationship Id="rId8" Type="http://schemas.openxmlformats.org/officeDocument/2006/relationships/image" Target="../media/image11.emf"/><Relationship Id="rId51" Type="http://schemas.openxmlformats.org/officeDocument/2006/relationships/image" Target="../media/image54.emf"/><Relationship Id="rId3"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5643602" cy="3071834"/>
          </a:xfr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oAutofit/>
          </a:bodyPr>
          <a:lstStyle/>
          <a:p>
            <a:r>
              <a:rPr lang="en-US" sz="4800" b="1" dirty="0" smtClean="0">
                <a:latin typeface="Times New Roman" pitchFamily="18" charset="0"/>
                <a:cs typeface="Times New Roman" pitchFamily="18" charset="0"/>
              </a:rPr>
              <a:t>Weather Forecasting       using </a:t>
            </a:r>
            <a:r>
              <a:rPr lang="en-US" sz="4800" b="1" dirty="0" smtClean="0">
                <a:latin typeface="Times New Roman" pitchFamily="18" charset="0"/>
                <a:cs typeface="Times New Roman" pitchFamily="18" charset="0"/>
              </a:rPr>
              <a:t>Data Mining Techniques</a:t>
            </a:r>
            <a:endParaRPr lang="en-IN" sz="48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58016" y="0"/>
            <a:ext cx="2133600" cy="2143125"/>
          </a:xfrm>
          <a:prstGeom prst="rect">
            <a:avLst/>
          </a:prstGeom>
        </p:spPr>
      </p:pic>
      <p:sp>
        <p:nvSpPr>
          <p:cNvPr id="4" name="Rectangle 3"/>
          <p:cNvSpPr/>
          <p:nvPr/>
        </p:nvSpPr>
        <p:spPr>
          <a:xfrm>
            <a:off x="714348" y="4071942"/>
            <a:ext cx="4572000" cy="1631216"/>
          </a:xfrm>
          <a:prstGeom prst="rect">
            <a:avLst/>
          </a:prstGeom>
        </p:spPr>
        <p:txBody>
          <a:bodyPr>
            <a:spAutoFit/>
          </a:bodyPr>
          <a:lstStyle/>
          <a:p>
            <a:r>
              <a:rPr lang="en-US" sz="2000" u="sng" dirty="0" smtClean="0">
                <a:latin typeface="Times New Roman" pitchFamily="18" charset="0"/>
                <a:cs typeface="Times New Roman" pitchFamily="18" charset="0"/>
              </a:rPr>
              <a:t>Guide</a:t>
            </a:r>
            <a:r>
              <a:rPr lang="en-US" sz="2000" u="sng"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Jagadeesh</a:t>
            </a:r>
            <a:endParaRPr lang="en-US" sz="2000" dirty="0" smtClean="0">
              <a:latin typeface="Times New Roman" pitchFamily="18" charset="0"/>
              <a:cs typeface="Times New Roman" pitchFamily="18" charset="0"/>
            </a:endParaRPr>
          </a:p>
          <a:p>
            <a:r>
              <a:rPr lang="en-US" sz="2000" u="sng" dirty="0" smtClean="0">
                <a:latin typeface="Times New Roman" pitchFamily="18" charset="0"/>
                <a:cs typeface="Times New Roman" pitchFamily="18" charset="0"/>
              </a:rPr>
              <a:t>Team</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 </a:t>
            </a:r>
            <a:r>
              <a:rPr lang="en-US" sz="2000" dirty="0" err="1" smtClean="0">
                <a:latin typeface="Times New Roman" pitchFamily="18" charset="0"/>
                <a:cs typeface="Times New Roman" pitchFamily="18" charset="0"/>
              </a:rPr>
              <a:t>Naveen</a:t>
            </a:r>
            <a:r>
              <a:rPr lang="en-US" sz="2000" dirty="0" smtClean="0">
                <a:latin typeface="Times New Roman" pitchFamily="18" charset="0"/>
                <a:cs typeface="Times New Roman" pitchFamily="18" charset="0"/>
              </a:rPr>
              <a:t>(1210310414)</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E.V.N.S Sangeeta(1210310419)</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 </a:t>
            </a:r>
            <a:r>
              <a:rPr lang="en-US" sz="2000" dirty="0" err="1" smtClean="0">
                <a:latin typeface="Times New Roman" pitchFamily="18" charset="0"/>
                <a:cs typeface="Times New Roman" pitchFamily="18" charset="0"/>
              </a:rPr>
              <a:t>Prithvi</a:t>
            </a:r>
            <a:r>
              <a:rPr lang="en-US" sz="2000" dirty="0" smtClean="0">
                <a:latin typeface="Times New Roman" pitchFamily="18" charset="0"/>
                <a:cs typeface="Times New Roman" pitchFamily="18" charset="0"/>
              </a:rPr>
              <a:t> Krishna(1210310449)</a:t>
            </a:r>
            <a:endParaRPr lang="en-US" sz="2000"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US" sz="3600" u="sng" dirty="0" smtClean="0"/>
              <a:t>ID3 </a:t>
            </a:r>
            <a:r>
              <a:rPr lang="en-US" dirty="0" smtClean="0"/>
              <a:t>:</a:t>
            </a:r>
          </a:p>
          <a:p>
            <a:pPr algn="just"/>
            <a:r>
              <a:rPr lang="en-IN" sz="2800" b="1" dirty="0" smtClean="0"/>
              <a:t>ID3 algorithm</a:t>
            </a:r>
            <a:r>
              <a:rPr lang="en-IN" sz="2800" dirty="0" smtClean="0"/>
              <a:t> is a simple decision tree learning algorithm, developed by Ross Quinlan (1983). </a:t>
            </a:r>
            <a:endParaRPr lang="en-IN" sz="2800" dirty="0" smtClean="0"/>
          </a:p>
          <a:p>
            <a:pPr algn="just">
              <a:buNone/>
            </a:pPr>
            <a:endParaRPr lang="en-IN" sz="2800" dirty="0" smtClean="0"/>
          </a:p>
          <a:p>
            <a:pPr algn="just"/>
            <a:r>
              <a:rPr lang="en-IN" sz="2800" dirty="0" smtClean="0"/>
              <a:t>The </a:t>
            </a:r>
            <a:r>
              <a:rPr lang="en-IN" sz="2800" dirty="0" smtClean="0"/>
              <a:t>basic idea of ID3 algorithm is to build a decision tree by employing a top-down search through the given sets to test each attribute at every tree node</a:t>
            </a:r>
            <a:r>
              <a:rPr lang="en-IN" sz="2800" dirty="0" smtClean="0"/>
              <a:t>.</a:t>
            </a:r>
          </a:p>
          <a:p>
            <a:pPr algn="just">
              <a:buNone/>
            </a:pPr>
            <a:endParaRPr lang="en-IN" sz="2800" dirty="0" smtClean="0"/>
          </a:p>
          <a:p>
            <a:pPr algn="just"/>
            <a:r>
              <a:rPr lang="en-IN" sz="2800" dirty="0" smtClean="0"/>
              <a:t> </a:t>
            </a:r>
            <a:r>
              <a:rPr lang="en-IN" sz="2800" dirty="0" smtClean="0"/>
              <a:t>The algorithm uses a greedy search, i.e., it chooses the best attribute and never reconsiders the choice already made.</a:t>
            </a:r>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85000" lnSpcReduction="20000"/>
          </a:bodyPr>
          <a:lstStyle/>
          <a:p>
            <a:pPr>
              <a:buNone/>
            </a:pPr>
            <a:r>
              <a:rPr lang="en-IN" sz="4200" u="sng" dirty="0" smtClean="0"/>
              <a:t>S</a:t>
            </a:r>
            <a:r>
              <a:rPr lang="en-IN" sz="4200" u="sng" dirty="0" smtClean="0"/>
              <a:t>teps </a:t>
            </a:r>
            <a:r>
              <a:rPr lang="en-IN" sz="4200" u="sng" dirty="0" smtClean="0"/>
              <a:t>of </a:t>
            </a:r>
            <a:r>
              <a:rPr lang="en-IN" sz="4200" u="sng" dirty="0" smtClean="0"/>
              <a:t>Algorithm</a:t>
            </a:r>
            <a:r>
              <a:rPr lang="en-IN" dirty="0" smtClean="0"/>
              <a:t>:</a:t>
            </a:r>
          </a:p>
          <a:p>
            <a:pPr>
              <a:buNone/>
            </a:pPr>
            <a:endParaRPr lang="en-IN" dirty="0" smtClean="0"/>
          </a:p>
          <a:p>
            <a:pPr lvl="0" algn="just"/>
            <a:r>
              <a:rPr lang="en-IN" dirty="0" smtClean="0"/>
              <a:t>For each attribute in the database, compute its entropy</a:t>
            </a:r>
            <a:r>
              <a:rPr lang="en-IN" dirty="0" smtClean="0"/>
              <a:t>.</a:t>
            </a:r>
          </a:p>
          <a:p>
            <a:pPr lvl="0" algn="just">
              <a:buNone/>
            </a:pPr>
            <a:endParaRPr lang="en-IN" dirty="0" smtClean="0"/>
          </a:p>
          <a:p>
            <a:pPr lvl="0" algn="just"/>
            <a:r>
              <a:rPr lang="en-IN" dirty="0" smtClean="0"/>
              <a:t>The current node is the attribute (A) with the highest information gain</a:t>
            </a:r>
            <a:r>
              <a:rPr lang="en-IN" dirty="0" smtClean="0"/>
              <a:t>.</a:t>
            </a:r>
          </a:p>
          <a:p>
            <a:pPr lvl="0" algn="just">
              <a:buNone/>
            </a:pPr>
            <a:endParaRPr lang="en-IN" dirty="0" smtClean="0"/>
          </a:p>
          <a:p>
            <a:pPr lvl="0" algn="just"/>
            <a:r>
              <a:rPr lang="en-IN" dirty="0" smtClean="0"/>
              <a:t>For every value of the attribute A build a </a:t>
            </a:r>
            <a:r>
              <a:rPr lang="en-IN" dirty="0" smtClean="0"/>
              <a:t>sub-tree;</a:t>
            </a:r>
          </a:p>
          <a:p>
            <a:pPr lvl="0" algn="just">
              <a:buNone/>
            </a:pPr>
            <a:r>
              <a:rPr lang="en-IN" dirty="0" smtClean="0"/>
              <a:t> </a:t>
            </a:r>
            <a:r>
              <a:rPr lang="en-IN" dirty="0" smtClean="0"/>
              <a:t>      If </a:t>
            </a:r>
            <a:r>
              <a:rPr lang="en-IN" dirty="0" smtClean="0"/>
              <a:t>A=value 1 then generate </a:t>
            </a:r>
            <a:r>
              <a:rPr lang="en-IN" dirty="0" smtClean="0"/>
              <a:t>subtree1</a:t>
            </a:r>
          </a:p>
          <a:p>
            <a:pPr lvl="0" algn="just">
              <a:buNone/>
            </a:pPr>
            <a:r>
              <a:rPr lang="en-IN" dirty="0" smtClean="0"/>
              <a:t> </a:t>
            </a:r>
            <a:r>
              <a:rPr lang="en-IN" dirty="0" smtClean="0"/>
              <a:t>      If </a:t>
            </a:r>
            <a:r>
              <a:rPr lang="en-IN" dirty="0" smtClean="0"/>
              <a:t>A=value 2 then generate subtree2, etc</a:t>
            </a:r>
            <a:r>
              <a:rPr lang="en-IN" dirty="0" smtClean="0"/>
              <a:t>.</a:t>
            </a:r>
          </a:p>
          <a:p>
            <a:pPr lvl="0" algn="just">
              <a:buNone/>
            </a:pPr>
            <a:endParaRPr lang="en-IN" dirty="0" smtClean="0"/>
          </a:p>
          <a:p>
            <a:pPr lvl="0" algn="just"/>
            <a:r>
              <a:rPr lang="en-IN" dirty="0" smtClean="0"/>
              <a:t>For each sub tree, repeat this process from the first step</a:t>
            </a:r>
            <a:r>
              <a:rPr lang="en-IN" dirty="0" smtClean="0"/>
              <a:t>.</a:t>
            </a:r>
          </a:p>
          <a:p>
            <a:pPr lvl="0">
              <a:buNone/>
            </a:pPr>
            <a:endParaRPr lang="en-IN" dirty="0" smtClean="0"/>
          </a:p>
          <a:p>
            <a:pPr lvl="0">
              <a:buNone/>
            </a:pPr>
            <a:endParaRPr lang="en-IN" dirty="0" smtClean="0"/>
          </a:p>
          <a:p>
            <a:pPr lvl="0"/>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6215106"/>
          </a:xfrm>
        </p:spPr>
        <p:txBody>
          <a:bodyPr>
            <a:normAutofit/>
          </a:bodyPr>
          <a:lstStyle/>
          <a:p>
            <a:pPr algn="just"/>
            <a:r>
              <a:rPr lang="en-IN" sz="2700" dirty="0" smtClean="0"/>
              <a:t>Every time a new node is created in the tree with a variable, the attribute is removed from the variables group</a:t>
            </a:r>
            <a:r>
              <a:rPr lang="en-IN" sz="2700" dirty="0" smtClean="0"/>
              <a:t>.</a:t>
            </a:r>
          </a:p>
          <a:p>
            <a:pPr algn="just">
              <a:buNone/>
            </a:pPr>
            <a:endParaRPr lang="en-IN" sz="2700" dirty="0" smtClean="0"/>
          </a:p>
          <a:p>
            <a:pPr lvl="0" algn="just"/>
            <a:r>
              <a:rPr lang="en-US" sz="2700" dirty="0" smtClean="0"/>
              <a:t>Chooses </a:t>
            </a:r>
            <a:r>
              <a:rPr lang="en-US" sz="2700" dirty="0" smtClean="0"/>
              <a:t>attribute that has the lowest entropy is minimum or when information gain is maximum </a:t>
            </a:r>
            <a:r>
              <a:rPr lang="en-US" sz="2700" dirty="0" smtClean="0"/>
              <a:t>.</a:t>
            </a:r>
          </a:p>
          <a:p>
            <a:pPr lvl="0" algn="just">
              <a:buNone/>
            </a:pPr>
            <a:endParaRPr lang="en-IN" sz="2700" dirty="0" smtClean="0"/>
          </a:p>
          <a:p>
            <a:pPr algn="just"/>
            <a:r>
              <a:rPr lang="en-IN" sz="2700" dirty="0" smtClean="0"/>
              <a:t>The process stops when there are no attributes left</a:t>
            </a:r>
            <a:r>
              <a:rPr lang="en-IN" sz="2700" dirty="0" smtClean="0"/>
              <a:t>.</a:t>
            </a:r>
            <a:endParaRPr lang="en-IN" sz="27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spcBef>
                <a:spcPct val="0"/>
              </a:spcBef>
              <a:buNone/>
            </a:pPr>
            <a:r>
              <a:rPr lang="en-US" sz="3600" u="sng" dirty="0" smtClean="0"/>
              <a:t>Entropy and Information Gain</a:t>
            </a:r>
            <a:r>
              <a:rPr lang="en-US" dirty="0" smtClean="0"/>
              <a:t>:</a:t>
            </a:r>
          </a:p>
          <a:p>
            <a:pPr>
              <a:spcBef>
                <a:spcPct val="0"/>
              </a:spcBef>
              <a:buNone/>
            </a:pPr>
            <a:endParaRPr lang="en-IN" dirty="0" smtClean="0"/>
          </a:p>
          <a:p>
            <a:pPr>
              <a:spcBef>
                <a:spcPct val="0"/>
              </a:spcBef>
            </a:pPr>
            <a:r>
              <a:rPr lang="en-IN" sz="2800" dirty="0" smtClean="0"/>
              <a:t>Entropy is the sum of the probability of each label times the log probability of that same label</a:t>
            </a:r>
            <a:r>
              <a:rPr lang="en-IN" sz="2800" dirty="0" smtClean="0"/>
              <a:t>.</a:t>
            </a:r>
          </a:p>
          <a:p>
            <a:pPr>
              <a:spcBef>
                <a:spcPct val="0"/>
              </a:spcBef>
              <a:buNone/>
            </a:pPr>
            <a:endParaRPr lang="en-IN" sz="2800" dirty="0" smtClean="0"/>
          </a:p>
          <a:p>
            <a:pPr>
              <a:spcBef>
                <a:spcPct val="0"/>
              </a:spcBef>
            </a:pPr>
            <a:r>
              <a:rPr lang="en-US" sz="2800" dirty="0" smtClean="0"/>
              <a:t>The value for entropy is between 0 and 1 and reaches a maximum when the probabilities are all the same.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lgn="just">
              <a:lnSpc>
                <a:spcPct val="120000"/>
              </a:lnSpc>
              <a:spcBef>
                <a:spcPct val="30000"/>
              </a:spcBef>
            </a:pPr>
            <a:r>
              <a:rPr lang="en-US" sz="2800" dirty="0" smtClean="0"/>
              <a:t>Select </a:t>
            </a:r>
            <a:r>
              <a:rPr lang="en-US" sz="2800" dirty="0" smtClean="0"/>
              <a:t>the attribute with the highest information gain</a:t>
            </a:r>
          </a:p>
          <a:p>
            <a:pPr algn="just">
              <a:lnSpc>
                <a:spcPct val="120000"/>
              </a:lnSpc>
              <a:spcBef>
                <a:spcPct val="30000"/>
              </a:spcBef>
            </a:pPr>
            <a:r>
              <a:rPr lang="en-US" sz="2800" dirty="0" smtClean="0"/>
              <a:t>Assume there are two classes,</a:t>
            </a:r>
            <a:r>
              <a:rPr lang="en-US" sz="2800" i="1" dirty="0" smtClean="0"/>
              <a:t> P</a:t>
            </a:r>
            <a:r>
              <a:rPr lang="en-US" sz="2800" dirty="0" smtClean="0"/>
              <a:t>  and</a:t>
            </a:r>
            <a:r>
              <a:rPr lang="en-US" sz="2800" i="1" dirty="0" smtClean="0"/>
              <a:t> N</a:t>
            </a:r>
            <a:endParaRPr lang="en-US" sz="2800" dirty="0" smtClean="0"/>
          </a:p>
          <a:p>
            <a:pPr lvl="1" algn="just">
              <a:lnSpc>
                <a:spcPct val="120000"/>
              </a:lnSpc>
              <a:spcBef>
                <a:spcPct val="30000"/>
              </a:spcBef>
            </a:pPr>
            <a:r>
              <a:rPr lang="en-US" dirty="0" smtClean="0"/>
              <a:t>Let the set of examples </a:t>
            </a:r>
            <a:r>
              <a:rPr lang="en-US" i="1" dirty="0" smtClean="0"/>
              <a:t>S</a:t>
            </a:r>
            <a:r>
              <a:rPr lang="en-US" dirty="0" smtClean="0"/>
              <a:t> contain </a:t>
            </a:r>
            <a:r>
              <a:rPr lang="en-US" i="1" dirty="0" smtClean="0"/>
              <a:t>p</a:t>
            </a:r>
            <a:r>
              <a:rPr lang="en-US" dirty="0" smtClean="0"/>
              <a:t> elements of class </a:t>
            </a:r>
            <a:r>
              <a:rPr lang="en-US" i="1" dirty="0" smtClean="0"/>
              <a:t>P</a:t>
            </a:r>
            <a:r>
              <a:rPr lang="en-US" dirty="0" smtClean="0"/>
              <a:t>  and </a:t>
            </a:r>
            <a:r>
              <a:rPr lang="en-US" i="1" dirty="0" smtClean="0"/>
              <a:t>n</a:t>
            </a:r>
            <a:r>
              <a:rPr lang="en-US" dirty="0" smtClean="0"/>
              <a:t> elements of class </a:t>
            </a:r>
            <a:r>
              <a:rPr lang="en-US" i="1" dirty="0" smtClean="0"/>
              <a:t>N</a:t>
            </a:r>
            <a:endParaRPr lang="en-US" dirty="0" smtClean="0"/>
          </a:p>
          <a:p>
            <a:pPr lvl="1" algn="just">
              <a:lnSpc>
                <a:spcPct val="120000"/>
              </a:lnSpc>
              <a:spcBef>
                <a:spcPct val="30000"/>
              </a:spcBef>
            </a:pPr>
            <a:r>
              <a:rPr lang="en-US" dirty="0" smtClean="0"/>
              <a:t>The amount of information, needed to decide if an arbitrary example in </a:t>
            </a:r>
            <a:r>
              <a:rPr lang="en-US" i="1" dirty="0" smtClean="0"/>
              <a:t>S</a:t>
            </a:r>
            <a:r>
              <a:rPr lang="en-US" dirty="0" smtClean="0"/>
              <a:t> belongs to </a:t>
            </a:r>
            <a:r>
              <a:rPr lang="en-US" i="1" dirty="0" smtClean="0"/>
              <a:t>P</a:t>
            </a:r>
            <a:r>
              <a:rPr lang="en-US" dirty="0" smtClean="0"/>
              <a:t>  or </a:t>
            </a:r>
            <a:r>
              <a:rPr lang="en-US" i="1" dirty="0" smtClean="0"/>
              <a:t>N</a:t>
            </a:r>
            <a:r>
              <a:rPr lang="en-US" dirty="0" smtClean="0"/>
              <a:t> is defined as</a:t>
            </a:r>
            <a:endParaRPr lang="en-US" dirty="0"/>
          </a:p>
        </p:txBody>
      </p:sp>
      <p:graphicFrame>
        <p:nvGraphicFramePr>
          <p:cNvPr id="1028" name="Object 4"/>
          <p:cNvGraphicFramePr>
            <a:graphicFrameLocks noChangeAspect="1"/>
          </p:cNvGraphicFramePr>
          <p:nvPr/>
        </p:nvGraphicFramePr>
        <p:xfrm>
          <a:off x="2143108" y="4714884"/>
          <a:ext cx="4214842" cy="785818"/>
        </p:xfrm>
        <a:graphic>
          <a:graphicData uri="http://schemas.openxmlformats.org/presentationml/2006/ole">
            <p:oleObj spid="_x0000_s1028" name="Equation" r:id="rId3" imgW="2882880" imgH="41904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lnSpc>
                <a:spcPct val="110000"/>
              </a:lnSpc>
              <a:spcBef>
                <a:spcPct val="30000"/>
              </a:spcBef>
            </a:pPr>
            <a:r>
              <a:rPr lang="en-US" sz="2700" dirty="0" smtClean="0">
                <a:latin typeface="+mj-lt"/>
              </a:rPr>
              <a:t>Assume that using attribute A </a:t>
            </a:r>
            <a:r>
              <a:rPr lang="en-US" sz="2700" dirty="0" err="1" smtClean="0">
                <a:latin typeface="+mj-lt"/>
              </a:rPr>
              <a:t>a</a:t>
            </a:r>
            <a:r>
              <a:rPr lang="en-US" sz="2700" dirty="0" smtClean="0">
                <a:latin typeface="+mj-lt"/>
              </a:rPr>
              <a:t> set </a:t>
            </a:r>
            <a:r>
              <a:rPr lang="en-US" sz="2700" i="1" dirty="0" smtClean="0">
                <a:latin typeface="+mj-lt"/>
              </a:rPr>
              <a:t>S</a:t>
            </a:r>
            <a:r>
              <a:rPr lang="en-US" sz="2700" dirty="0" smtClean="0">
                <a:latin typeface="+mj-lt"/>
              </a:rPr>
              <a:t> will be partitioned into sets {</a:t>
            </a:r>
            <a:r>
              <a:rPr lang="en-US" sz="2700" i="1" dirty="0" smtClean="0">
                <a:latin typeface="+mj-lt"/>
              </a:rPr>
              <a:t>S</a:t>
            </a:r>
            <a:r>
              <a:rPr lang="en-US" sz="2700" i="1" baseline="-25000" dirty="0" smtClean="0">
                <a:latin typeface="+mj-lt"/>
              </a:rPr>
              <a:t>1</a:t>
            </a:r>
            <a:r>
              <a:rPr lang="en-US" sz="2700" dirty="0" smtClean="0">
                <a:latin typeface="+mj-lt"/>
              </a:rPr>
              <a:t>, </a:t>
            </a:r>
            <a:r>
              <a:rPr lang="en-US" sz="2700" i="1" dirty="0" smtClean="0">
                <a:latin typeface="+mj-lt"/>
              </a:rPr>
              <a:t>S</a:t>
            </a:r>
            <a:r>
              <a:rPr lang="en-US" sz="2700" i="1" baseline="-25000" dirty="0" smtClean="0">
                <a:latin typeface="+mj-lt"/>
              </a:rPr>
              <a:t>2</a:t>
            </a:r>
            <a:r>
              <a:rPr lang="en-US" sz="2700" dirty="0" smtClean="0">
                <a:latin typeface="+mj-lt"/>
              </a:rPr>
              <a:t> , …, </a:t>
            </a:r>
            <a:r>
              <a:rPr lang="en-US" sz="2700" i="1" dirty="0" err="1" smtClean="0">
                <a:latin typeface="+mj-lt"/>
              </a:rPr>
              <a:t>S</a:t>
            </a:r>
            <a:r>
              <a:rPr lang="en-US" sz="2700" i="1" baseline="-25000" dirty="0" err="1" smtClean="0">
                <a:latin typeface="+mj-lt"/>
              </a:rPr>
              <a:t>v</a:t>
            </a:r>
            <a:r>
              <a:rPr lang="en-US" sz="2700" dirty="0" smtClean="0">
                <a:latin typeface="+mj-lt"/>
              </a:rPr>
              <a:t>}  </a:t>
            </a:r>
          </a:p>
          <a:p>
            <a:pPr lvl="1">
              <a:lnSpc>
                <a:spcPct val="110000"/>
              </a:lnSpc>
              <a:spcBef>
                <a:spcPct val="30000"/>
              </a:spcBef>
            </a:pPr>
            <a:r>
              <a:rPr lang="en-US" sz="2700" dirty="0" smtClean="0">
                <a:latin typeface="+mj-lt"/>
              </a:rPr>
              <a:t>If </a:t>
            </a:r>
            <a:r>
              <a:rPr lang="en-US" sz="2700" i="1" dirty="0" smtClean="0">
                <a:latin typeface="+mj-lt"/>
              </a:rPr>
              <a:t>S</a:t>
            </a:r>
            <a:r>
              <a:rPr lang="en-US" sz="2700" i="1" baseline="-25000" dirty="0" smtClean="0">
                <a:latin typeface="+mj-lt"/>
              </a:rPr>
              <a:t>i</a:t>
            </a:r>
            <a:r>
              <a:rPr lang="en-US" sz="2700" dirty="0" smtClean="0">
                <a:latin typeface="+mj-lt"/>
              </a:rPr>
              <a:t> contains </a:t>
            </a:r>
            <a:r>
              <a:rPr lang="en-US" sz="2700" i="1" dirty="0" smtClean="0">
                <a:latin typeface="+mj-lt"/>
              </a:rPr>
              <a:t>p</a:t>
            </a:r>
            <a:r>
              <a:rPr lang="en-US" sz="2700" i="1" baseline="-25000" dirty="0" smtClean="0">
                <a:latin typeface="+mj-lt"/>
              </a:rPr>
              <a:t>i</a:t>
            </a:r>
            <a:r>
              <a:rPr lang="en-US" sz="2700" i="1" dirty="0" smtClean="0">
                <a:latin typeface="+mj-lt"/>
              </a:rPr>
              <a:t> </a:t>
            </a:r>
            <a:r>
              <a:rPr lang="en-US" sz="2700" dirty="0" smtClean="0">
                <a:latin typeface="+mj-lt"/>
              </a:rPr>
              <a:t>examples of </a:t>
            </a:r>
            <a:r>
              <a:rPr lang="en-US" sz="2700" i="1" dirty="0" smtClean="0">
                <a:latin typeface="+mj-lt"/>
              </a:rPr>
              <a:t>P</a:t>
            </a:r>
            <a:r>
              <a:rPr lang="en-US" sz="2700" dirty="0" smtClean="0">
                <a:latin typeface="+mj-lt"/>
              </a:rPr>
              <a:t> and </a:t>
            </a:r>
            <a:r>
              <a:rPr lang="en-US" sz="2700" i="1" dirty="0" err="1" smtClean="0">
                <a:latin typeface="+mj-lt"/>
              </a:rPr>
              <a:t>n</a:t>
            </a:r>
            <a:r>
              <a:rPr lang="en-US" sz="2700" i="1" baseline="-25000" dirty="0" err="1" smtClean="0">
                <a:latin typeface="+mj-lt"/>
              </a:rPr>
              <a:t>i</a:t>
            </a:r>
            <a:r>
              <a:rPr lang="en-US" sz="2700" dirty="0" smtClean="0">
                <a:latin typeface="+mj-lt"/>
              </a:rPr>
              <a:t> examples of </a:t>
            </a:r>
            <a:r>
              <a:rPr lang="en-US" sz="2700" i="1" dirty="0" smtClean="0">
                <a:latin typeface="+mj-lt"/>
              </a:rPr>
              <a:t>N</a:t>
            </a:r>
            <a:r>
              <a:rPr lang="en-US" sz="2700" dirty="0" smtClean="0">
                <a:latin typeface="+mj-lt"/>
              </a:rPr>
              <a:t>, the </a:t>
            </a:r>
            <a:r>
              <a:rPr lang="en-US" sz="2700" dirty="0" smtClean="0">
                <a:latin typeface="+mj-lt"/>
              </a:rPr>
              <a:t>entropy, </a:t>
            </a:r>
            <a:r>
              <a:rPr lang="en-US" sz="2700" dirty="0" smtClean="0">
                <a:latin typeface="+mj-lt"/>
              </a:rPr>
              <a:t>or the expected information needed to classify objects in all </a:t>
            </a:r>
            <a:r>
              <a:rPr lang="en-US" sz="2700" dirty="0" smtClean="0">
                <a:latin typeface="+mj-lt"/>
              </a:rPr>
              <a:t>sub-trees </a:t>
            </a:r>
            <a:r>
              <a:rPr lang="en-US" sz="2700" i="1" dirty="0" smtClean="0">
                <a:latin typeface="+mj-lt"/>
              </a:rPr>
              <a:t>S</a:t>
            </a:r>
            <a:r>
              <a:rPr lang="en-US" sz="2700" i="1" baseline="-25000" dirty="0" smtClean="0">
                <a:latin typeface="+mj-lt"/>
              </a:rPr>
              <a:t>i</a:t>
            </a:r>
            <a:r>
              <a:rPr lang="en-US" sz="2700" dirty="0" smtClean="0">
                <a:latin typeface="+mj-lt"/>
              </a:rPr>
              <a:t> </a:t>
            </a:r>
            <a:r>
              <a:rPr lang="en-US" sz="2700" dirty="0" smtClean="0">
                <a:latin typeface="+mj-lt"/>
              </a:rPr>
              <a:t>is :</a:t>
            </a:r>
          </a:p>
          <a:p>
            <a:pPr lvl="1">
              <a:lnSpc>
                <a:spcPct val="110000"/>
              </a:lnSpc>
              <a:spcBef>
                <a:spcPct val="30000"/>
              </a:spcBef>
              <a:buNone/>
            </a:pPr>
            <a:endParaRPr lang="en-US" sz="2700" dirty="0" smtClean="0">
              <a:latin typeface="+mj-lt"/>
            </a:endParaRPr>
          </a:p>
          <a:p>
            <a:pPr lvl="1">
              <a:lnSpc>
                <a:spcPct val="110000"/>
              </a:lnSpc>
              <a:spcBef>
                <a:spcPct val="30000"/>
              </a:spcBef>
            </a:pPr>
            <a:endParaRPr lang="en-US" sz="2700" dirty="0" smtClean="0">
              <a:latin typeface="+mj-lt"/>
            </a:endParaRPr>
          </a:p>
          <a:p>
            <a:pPr lvl="1">
              <a:lnSpc>
                <a:spcPct val="110000"/>
              </a:lnSpc>
              <a:spcBef>
                <a:spcPct val="30000"/>
              </a:spcBef>
            </a:pPr>
            <a:r>
              <a:rPr lang="en-US" sz="2700" dirty="0" smtClean="0">
                <a:latin typeface="+mj-lt"/>
              </a:rPr>
              <a:t>The </a:t>
            </a:r>
            <a:r>
              <a:rPr lang="en-US" sz="2700" dirty="0" smtClean="0">
                <a:latin typeface="+mj-lt"/>
              </a:rPr>
              <a:t>encoding information that would be gained by branching on </a:t>
            </a:r>
            <a:r>
              <a:rPr lang="en-US" sz="2700" i="1" dirty="0" smtClean="0">
                <a:latin typeface="+mj-lt"/>
              </a:rPr>
              <a:t>A</a:t>
            </a:r>
          </a:p>
          <a:p>
            <a:pPr lvl="1">
              <a:lnSpc>
                <a:spcPct val="110000"/>
              </a:lnSpc>
              <a:spcBef>
                <a:spcPct val="30000"/>
              </a:spcBef>
              <a:buNone/>
            </a:pPr>
            <a:endParaRPr lang="en-US" i="1" dirty="0" smtClean="0"/>
          </a:p>
          <a:p>
            <a:pPr lvl="1">
              <a:lnSpc>
                <a:spcPct val="110000"/>
              </a:lnSpc>
              <a:spcBef>
                <a:spcPct val="30000"/>
              </a:spcBef>
              <a:buNone/>
            </a:pPr>
            <a:endParaRPr lang="en-IN" dirty="0"/>
          </a:p>
        </p:txBody>
      </p:sp>
      <p:graphicFrame>
        <p:nvGraphicFramePr>
          <p:cNvPr id="7171" name="Object 3"/>
          <p:cNvGraphicFramePr>
            <a:graphicFrameLocks noChangeAspect="1"/>
          </p:cNvGraphicFramePr>
          <p:nvPr/>
        </p:nvGraphicFramePr>
        <p:xfrm>
          <a:off x="2143108" y="3143248"/>
          <a:ext cx="2928958" cy="748756"/>
        </p:xfrm>
        <a:graphic>
          <a:graphicData uri="http://schemas.openxmlformats.org/presentationml/2006/ole">
            <p:oleObj spid="_x0000_s7171" name="Equation" r:id="rId3" imgW="1688760" imgH="431640" progId="Equation.3">
              <p:embed/>
            </p:oleObj>
          </a:graphicData>
        </a:graphic>
      </p:graphicFrame>
      <p:graphicFrame>
        <p:nvGraphicFramePr>
          <p:cNvPr id="7172" name="Object 4"/>
          <p:cNvGraphicFramePr>
            <a:graphicFrameLocks noChangeAspect="1"/>
          </p:cNvGraphicFramePr>
          <p:nvPr/>
        </p:nvGraphicFramePr>
        <p:xfrm>
          <a:off x="1928795" y="5429264"/>
          <a:ext cx="3357586" cy="430459"/>
        </p:xfrm>
        <a:graphic>
          <a:graphicData uri="http://schemas.openxmlformats.org/presentationml/2006/ole">
            <p:oleObj spid="_x0000_s7172" name="Equation" r:id="rId4" imgW="1600200" imgH="20304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43668"/>
          </a:xfrm>
        </p:spPr>
        <p:txBody>
          <a:bodyPr>
            <a:normAutofit fontScale="85000" lnSpcReduction="20000"/>
          </a:bodyPr>
          <a:lstStyle/>
          <a:p>
            <a:pPr>
              <a:buNone/>
            </a:pPr>
            <a:r>
              <a:rPr lang="en-US" sz="4200" u="sng" dirty="0" smtClean="0"/>
              <a:t>Net Beans</a:t>
            </a:r>
            <a:r>
              <a:rPr lang="en-US" sz="4200" dirty="0" smtClean="0"/>
              <a:t>:</a:t>
            </a:r>
          </a:p>
          <a:p>
            <a:pPr algn="just"/>
            <a:r>
              <a:rPr lang="en-US" dirty="0" smtClean="0"/>
              <a:t>Net </a:t>
            </a:r>
            <a:r>
              <a:rPr lang="en-US" dirty="0" smtClean="0"/>
              <a:t>Beans is an </a:t>
            </a:r>
            <a:r>
              <a:rPr lang="en-US" dirty="0" smtClean="0"/>
              <a:t>Integrated </a:t>
            </a:r>
            <a:r>
              <a:rPr lang="en-US" dirty="0" smtClean="0"/>
              <a:t>D</a:t>
            </a:r>
            <a:r>
              <a:rPr lang="en-US" dirty="0" smtClean="0"/>
              <a:t>evelopment Environment(IDE</a:t>
            </a:r>
            <a:r>
              <a:rPr lang="en-US" dirty="0" smtClean="0"/>
              <a:t>) for developing primarily with </a:t>
            </a:r>
            <a:r>
              <a:rPr lang="en-US" dirty="0" smtClean="0"/>
              <a:t>Java, </a:t>
            </a:r>
            <a:r>
              <a:rPr lang="en-US" dirty="0" smtClean="0"/>
              <a:t>but also with other languages, in particular PHP, C/C++, and HTML5. </a:t>
            </a:r>
            <a:endParaRPr lang="en-US" dirty="0" smtClean="0"/>
          </a:p>
          <a:p>
            <a:pPr algn="just"/>
            <a:r>
              <a:rPr lang="en-US" dirty="0" smtClean="0"/>
              <a:t>It </a:t>
            </a:r>
            <a:r>
              <a:rPr lang="en-US" dirty="0" smtClean="0"/>
              <a:t>was brought in by the Sun Microsystems in 1999</a:t>
            </a:r>
            <a:r>
              <a:rPr lang="en-US" dirty="0" smtClean="0"/>
              <a:t>.</a:t>
            </a:r>
          </a:p>
          <a:p>
            <a:pPr algn="just"/>
            <a:r>
              <a:rPr lang="en-US" dirty="0" smtClean="0"/>
              <a:t> </a:t>
            </a:r>
            <a:r>
              <a:rPr lang="en-IN" dirty="0" smtClean="0"/>
              <a:t>The philosophy behind Net Beans is to provide an extensible IDE that provides all the tools necessary to develop desktop, enterprise, web and mobile applications. </a:t>
            </a:r>
            <a:endParaRPr lang="en-IN" dirty="0" smtClean="0"/>
          </a:p>
          <a:p>
            <a:pPr algn="just"/>
            <a:r>
              <a:rPr lang="en-US" dirty="0" smtClean="0"/>
              <a:t> It also serves as an application platform framework for Java desktop applications and others. </a:t>
            </a:r>
            <a:endParaRPr lang="en-US" dirty="0" smtClean="0"/>
          </a:p>
          <a:p>
            <a:pPr algn="just"/>
            <a:r>
              <a:rPr lang="en-US" dirty="0" smtClean="0"/>
              <a:t>The </a:t>
            </a:r>
            <a:r>
              <a:rPr lang="en-US" dirty="0" smtClean="0"/>
              <a:t>Net Beans IDE is written in Java and can run on Windows, OS X, Linux, Solaris and other platforms supporting a compatible JVM. </a:t>
            </a:r>
            <a:endParaRPr lang="en-IN" dirty="0" smtClean="0"/>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29600" cy="5768997"/>
          </a:xfrm>
        </p:spPr>
        <p:txBody>
          <a:bodyPr/>
          <a:lstStyle/>
          <a:p>
            <a:pPr>
              <a:buNone/>
            </a:pPr>
            <a:endParaRPr lang="en-US" dirty="0" smtClean="0"/>
          </a:p>
          <a:p>
            <a:pPr>
              <a:buNone/>
            </a:pPr>
            <a:endParaRPr lang="en-IN" dirty="0"/>
          </a:p>
        </p:txBody>
      </p:sp>
      <p:sp>
        <p:nvSpPr>
          <p:cNvPr id="3074" name="AutoShape 2"/>
          <p:cNvSpPr>
            <a:spLocks noChangeArrowheads="1"/>
          </p:cNvSpPr>
          <p:nvPr/>
        </p:nvSpPr>
        <p:spPr bwMode="auto">
          <a:xfrm>
            <a:off x="2511426" y="2409828"/>
            <a:ext cx="1273175" cy="1447800"/>
          </a:xfrm>
          <a:prstGeom prst="flowChartMagneticDisk">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   COLLECT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75" name="AutoShape 3"/>
          <p:cNvCxnSpPr>
            <a:cxnSpLocks noChangeShapeType="1"/>
          </p:cNvCxnSpPr>
          <p:nvPr/>
        </p:nvCxnSpPr>
        <p:spPr bwMode="auto">
          <a:xfrm>
            <a:off x="2008188" y="2830516"/>
            <a:ext cx="503238" cy="0"/>
          </a:xfrm>
          <a:prstGeom prst="straightConnector1">
            <a:avLst/>
          </a:prstGeom>
          <a:noFill/>
          <a:ln w="9525">
            <a:solidFill>
              <a:srgbClr val="000000"/>
            </a:solidFill>
            <a:round/>
            <a:headEnd/>
            <a:tailEnd type="triangle" w="med" len="med"/>
          </a:ln>
        </p:spPr>
      </p:cxnSp>
      <p:cxnSp>
        <p:nvCxnSpPr>
          <p:cNvPr id="3076" name="AutoShape 4"/>
          <p:cNvCxnSpPr>
            <a:cxnSpLocks noChangeShapeType="1"/>
          </p:cNvCxnSpPr>
          <p:nvPr/>
        </p:nvCxnSpPr>
        <p:spPr bwMode="auto">
          <a:xfrm>
            <a:off x="2008188" y="3057528"/>
            <a:ext cx="503238" cy="0"/>
          </a:xfrm>
          <a:prstGeom prst="straightConnector1">
            <a:avLst/>
          </a:prstGeom>
          <a:noFill/>
          <a:ln w="9525">
            <a:solidFill>
              <a:srgbClr val="000000"/>
            </a:solidFill>
            <a:round/>
            <a:headEnd/>
            <a:tailEnd type="triangle" w="med" len="med"/>
          </a:ln>
        </p:spPr>
      </p:cxnSp>
      <p:cxnSp>
        <p:nvCxnSpPr>
          <p:cNvPr id="3077" name="AutoShape 5"/>
          <p:cNvCxnSpPr>
            <a:cxnSpLocks noChangeShapeType="1"/>
          </p:cNvCxnSpPr>
          <p:nvPr/>
        </p:nvCxnSpPr>
        <p:spPr bwMode="auto">
          <a:xfrm>
            <a:off x="2008188" y="3303591"/>
            <a:ext cx="503238" cy="0"/>
          </a:xfrm>
          <a:prstGeom prst="straightConnector1">
            <a:avLst/>
          </a:prstGeom>
          <a:noFill/>
          <a:ln w="9525">
            <a:solidFill>
              <a:srgbClr val="000000"/>
            </a:solidFill>
            <a:round/>
            <a:headEnd/>
            <a:tailEnd type="triangle" w="med" len="med"/>
          </a:ln>
        </p:spPr>
      </p:cxnSp>
      <p:cxnSp>
        <p:nvCxnSpPr>
          <p:cNvPr id="3078" name="AutoShape 6"/>
          <p:cNvCxnSpPr>
            <a:cxnSpLocks noChangeShapeType="1"/>
          </p:cNvCxnSpPr>
          <p:nvPr/>
        </p:nvCxnSpPr>
        <p:spPr bwMode="auto">
          <a:xfrm>
            <a:off x="2008188" y="3508378"/>
            <a:ext cx="503238" cy="0"/>
          </a:xfrm>
          <a:prstGeom prst="straightConnector1">
            <a:avLst/>
          </a:prstGeom>
          <a:noFill/>
          <a:ln w="9525">
            <a:solidFill>
              <a:srgbClr val="000000"/>
            </a:solidFill>
            <a:round/>
            <a:headEnd/>
            <a:tailEnd type="triangle" w="med" len="med"/>
          </a:ln>
        </p:spPr>
      </p:cxnSp>
      <p:sp>
        <p:nvSpPr>
          <p:cNvPr id="3079" name="Text Box 7"/>
          <p:cNvSpPr txBox="1">
            <a:spLocks noChangeArrowheads="1"/>
          </p:cNvSpPr>
          <p:nvPr/>
        </p:nvSpPr>
        <p:spPr bwMode="auto">
          <a:xfrm>
            <a:off x="1052513" y="2667003"/>
            <a:ext cx="873125" cy="2254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cs typeface="Arial" pitchFamily="34" charset="0"/>
              </a:rPr>
              <a:t>Temperature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Text Box 8"/>
          <p:cNvSpPr txBox="1">
            <a:spLocks noChangeArrowheads="1"/>
          </p:cNvSpPr>
          <p:nvPr/>
        </p:nvSpPr>
        <p:spPr bwMode="auto">
          <a:xfrm>
            <a:off x="1193801" y="3344866"/>
            <a:ext cx="731837" cy="2778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cs typeface="Arial" pitchFamily="34" charset="0"/>
              </a:rPr>
              <a:t>Humidity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Text Box 9"/>
          <p:cNvSpPr txBox="1">
            <a:spLocks noChangeArrowheads="1"/>
          </p:cNvSpPr>
          <p:nvPr/>
        </p:nvSpPr>
        <p:spPr bwMode="auto">
          <a:xfrm>
            <a:off x="1052513" y="3117853"/>
            <a:ext cx="873125" cy="2270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cs typeface="Arial" pitchFamily="34" charset="0"/>
              </a:rPr>
              <a:t>Wind Speed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Text Box 10"/>
          <p:cNvSpPr txBox="1">
            <a:spLocks noChangeArrowheads="1"/>
          </p:cNvSpPr>
          <p:nvPr/>
        </p:nvSpPr>
        <p:spPr bwMode="auto">
          <a:xfrm>
            <a:off x="1193801" y="2892428"/>
            <a:ext cx="630237" cy="2254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cs typeface="Arial" pitchFamily="34" charset="0"/>
              </a:rPr>
              <a:t>Pressure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11"/>
          <p:cNvSpPr>
            <a:spLocks noChangeArrowheads="1"/>
          </p:cNvSpPr>
          <p:nvPr/>
        </p:nvSpPr>
        <p:spPr bwMode="auto">
          <a:xfrm>
            <a:off x="4714876" y="3857628"/>
            <a:ext cx="1162050" cy="484188"/>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PREPROCESS</a:t>
            </a:r>
            <a:r>
              <a:rPr kumimoji="0" lang="en-US" sz="1100" b="0" i="0" u="none" strike="noStrike" cap="none" normalizeH="0" dirty="0" smtClean="0">
                <a:ln>
                  <a:noFill/>
                </a:ln>
                <a:solidFill>
                  <a:schemeClr val="tx1"/>
                </a:solidFill>
                <a:effectLst/>
                <a:latin typeface="Times New Roman" pitchFamily="18" charset="0"/>
                <a:cs typeface="Arial" pitchFamily="34" charset="0"/>
              </a:rPr>
              <a:t> DATA SET</a:t>
            </a: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4" name="Rectangle 12"/>
          <p:cNvSpPr>
            <a:spLocks noChangeArrowheads="1"/>
          </p:cNvSpPr>
          <p:nvPr/>
        </p:nvSpPr>
        <p:spPr bwMode="auto">
          <a:xfrm>
            <a:off x="2511426" y="4587878"/>
            <a:ext cx="1506537" cy="750888"/>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DATA CLASSIFICATION USING ENTROPY AND GAIN CALCULATIONS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4603751" y="4792666"/>
            <a:ext cx="1133475" cy="62071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DECISION TREE CONSTRUCTION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6653213" y="4165603"/>
            <a:ext cx="1077913" cy="67945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ESTIMATION   AND PREDICTION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7" name="AutoShape 15"/>
          <p:cNvCxnSpPr>
            <a:cxnSpLocks noChangeShapeType="1"/>
          </p:cNvCxnSpPr>
          <p:nvPr/>
        </p:nvCxnSpPr>
        <p:spPr bwMode="auto">
          <a:xfrm>
            <a:off x="3784601" y="4073528"/>
            <a:ext cx="0" cy="514350"/>
          </a:xfrm>
          <a:prstGeom prst="straightConnector1">
            <a:avLst/>
          </a:prstGeom>
          <a:noFill/>
          <a:ln w="9525">
            <a:solidFill>
              <a:srgbClr val="000000"/>
            </a:solidFill>
            <a:round/>
            <a:headEnd/>
            <a:tailEnd type="triangle" w="med" len="med"/>
          </a:ln>
        </p:spPr>
      </p:cxnSp>
      <p:cxnSp>
        <p:nvCxnSpPr>
          <p:cNvPr id="3088" name="AutoShape 16"/>
          <p:cNvCxnSpPr>
            <a:cxnSpLocks noChangeShapeType="1"/>
          </p:cNvCxnSpPr>
          <p:nvPr/>
        </p:nvCxnSpPr>
        <p:spPr bwMode="auto">
          <a:xfrm>
            <a:off x="4017963" y="5029203"/>
            <a:ext cx="585788" cy="0"/>
          </a:xfrm>
          <a:prstGeom prst="straightConnector1">
            <a:avLst/>
          </a:prstGeom>
          <a:noFill/>
          <a:ln w="9525">
            <a:solidFill>
              <a:srgbClr val="000000"/>
            </a:solidFill>
            <a:round/>
            <a:headEnd/>
            <a:tailEnd type="triangle" w="med" len="med"/>
          </a:ln>
        </p:spPr>
      </p:cxnSp>
      <p:cxnSp>
        <p:nvCxnSpPr>
          <p:cNvPr id="3089" name="AutoShape 17"/>
          <p:cNvCxnSpPr>
            <a:cxnSpLocks noChangeShapeType="1"/>
          </p:cNvCxnSpPr>
          <p:nvPr/>
        </p:nvCxnSpPr>
        <p:spPr bwMode="auto">
          <a:xfrm>
            <a:off x="6129338" y="4075116"/>
            <a:ext cx="0" cy="954087"/>
          </a:xfrm>
          <a:prstGeom prst="straightConnector1">
            <a:avLst/>
          </a:prstGeom>
          <a:noFill/>
          <a:ln w="9525">
            <a:solidFill>
              <a:srgbClr val="000000"/>
            </a:solidFill>
            <a:round/>
            <a:headEnd/>
            <a:tailEnd/>
          </a:ln>
        </p:spPr>
      </p:cxnSp>
      <p:cxnSp>
        <p:nvCxnSpPr>
          <p:cNvPr id="3090" name="AutoShape 18"/>
          <p:cNvCxnSpPr>
            <a:cxnSpLocks noChangeShapeType="1"/>
          </p:cNvCxnSpPr>
          <p:nvPr/>
        </p:nvCxnSpPr>
        <p:spPr bwMode="auto">
          <a:xfrm>
            <a:off x="6129338" y="4516441"/>
            <a:ext cx="523875" cy="0"/>
          </a:xfrm>
          <a:prstGeom prst="straightConnector1">
            <a:avLst/>
          </a:prstGeom>
          <a:noFill/>
          <a:ln w="9525">
            <a:solidFill>
              <a:srgbClr val="000000"/>
            </a:solidFill>
            <a:round/>
            <a:headEnd/>
            <a:tailEnd type="triangle" w="med" len="med"/>
          </a:ln>
        </p:spPr>
      </p:cxnSp>
      <p:cxnSp>
        <p:nvCxnSpPr>
          <p:cNvPr id="3091" name="AutoShape 19"/>
          <p:cNvCxnSpPr>
            <a:cxnSpLocks noChangeShapeType="1"/>
          </p:cNvCxnSpPr>
          <p:nvPr/>
        </p:nvCxnSpPr>
        <p:spPr bwMode="auto">
          <a:xfrm>
            <a:off x="3784601" y="4075116"/>
            <a:ext cx="930275" cy="0"/>
          </a:xfrm>
          <a:prstGeom prst="straightConnector1">
            <a:avLst/>
          </a:prstGeom>
          <a:noFill/>
          <a:ln w="9525">
            <a:solidFill>
              <a:srgbClr val="000000"/>
            </a:solidFill>
            <a:round/>
            <a:headEnd/>
            <a:tailEnd/>
          </a:ln>
        </p:spPr>
      </p:cxnSp>
      <p:cxnSp>
        <p:nvCxnSpPr>
          <p:cNvPr id="3092" name="AutoShape 20"/>
          <p:cNvCxnSpPr>
            <a:cxnSpLocks noChangeShapeType="1"/>
          </p:cNvCxnSpPr>
          <p:nvPr/>
        </p:nvCxnSpPr>
        <p:spPr bwMode="auto">
          <a:xfrm flipH="1">
            <a:off x="5876926" y="4075116"/>
            <a:ext cx="252412" cy="0"/>
          </a:xfrm>
          <a:prstGeom prst="straightConnector1">
            <a:avLst/>
          </a:prstGeom>
          <a:noFill/>
          <a:ln w="9525">
            <a:solidFill>
              <a:srgbClr val="000000"/>
            </a:solidFill>
            <a:round/>
            <a:headEnd/>
            <a:tailEnd/>
          </a:ln>
        </p:spPr>
      </p:cxnSp>
      <p:cxnSp>
        <p:nvCxnSpPr>
          <p:cNvPr id="3093" name="AutoShape 21"/>
          <p:cNvCxnSpPr>
            <a:cxnSpLocks noChangeShapeType="1"/>
          </p:cNvCxnSpPr>
          <p:nvPr/>
        </p:nvCxnSpPr>
        <p:spPr bwMode="auto">
          <a:xfrm>
            <a:off x="5737226" y="5029203"/>
            <a:ext cx="392112" cy="0"/>
          </a:xfrm>
          <a:prstGeom prst="straightConnector1">
            <a:avLst/>
          </a:prstGeom>
          <a:noFill/>
          <a:ln w="9525">
            <a:solidFill>
              <a:srgbClr val="000000"/>
            </a:solidFill>
            <a:round/>
            <a:headEnd/>
            <a:tailEnd/>
          </a:ln>
        </p:spPr>
      </p:cxnSp>
      <p:cxnSp>
        <p:nvCxnSpPr>
          <p:cNvPr id="3094" name="AutoShape 22"/>
          <p:cNvCxnSpPr>
            <a:cxnSpLocks noChangeShapeType="1"/>
          </p:cNvCxnSpPr>
          <p:nvPr/>
        </p:nvCxnSpPr>
        <p:spPr bwMode="auto">
          <a:xfrm>
            <a:off x="5265738" y="4341816"/>
            <a:ext cx="0" cy="450850"/>
          </a:xfrm>
          <a:prstGeom prst="straightConnector1">
            <a:avLst/>
          </a:prstGeom>
          <a:noFill/>
          <a:ln w="9525">
            <a:solidFill>
              <a:srgbClr val="000000"/>
            </a:solidFill>
            <a:round/>
            <a:headEnd/>
            <a:tailEnd type="triangle" w="med" len="med"/>
          </a:ln>
        </p:spPr>
      </p:cxnSp>
      <p:cxnSp>
        <p:nvCxnSpPr>
          <p:cNvPr id="3095" name="AutoShape 23"/>
          <p:cNvCxnSpPr>
            <a:cxnSpLocks noChangeShapeType="1"/>
          </p:cNvCxnSpPr>
          <p:nvPr/>
        </p:nvCxnSpPr>
        <p:spPr bwMode="auto">
          <a:xfrm>
            <a:off x="3784601" y="3117853"/>
            <a:ext cx="1481137" cy="0"/>
          </a:xfrm>
          <a:prstGeom prst="straightConnector1">
            <a:avLst/>
          </a:prstGeom>
          <a:noFill/>
          <a:ln w="9525">
            <a:solidFill>
              <a:srgbClr val="000000"/>
            </a:solidFill>
            <a:round/>
            <a:headEnd/>
            <a:tailEnd/>
          </a:ln>
        </p:spPr>
      </p:cxnSp>
      <p:cxnSp>
        <p:nvCxnSpPr>
          <p:cNvPr id="3096" name="AutoShape 24"/>
          <p:cNvCxnSpPr>
            <a:cxnSpLocks noChangeShapeType="1"/>
          </p:cNvCxnSpPr>
          <p:nvPr/>
        </p:nvCxnSpPr>
        <p:spPr bwMode="auto">
          <a:xfrm>
            <a:off x="5265738" y="3117853"/>
            <a:ext cx="0" cy="739775"/>
          </a:xfrm>
          <a:prstGeom prst="straightConnector1">
            <a:avLst/>
          </a:prstGeom>
          <a:noFill/>
          <a:ln w="9525">
            <a:solidFill>
              <a:srgbClr val="000000"/>
            </a:solidFill>
            <a:round/>
            <a:headEnd/>
            <a:tailEnd type="triangle" w="med" len="med"/>
          </a:ln>
        </p:spPr>
      </p:cxnSp>
      <p:sp>
        <p:nvSpPr>
          <p:cNvPr id="27" name="Rectangle 26"/>
          <p:cNvSpPr/>
          <p:nvPr/>
        </p:nvSpPr>
        <p:spPr>
          <a:xfrm>
            <a:off x="571472" y="857232"/>
            <a:ext cx="3020892" cy="646331"/>
          </a:xfrm>
          <a:prstGeom prst="rect">
            <a:avLst/>
          </a:prstGeom>
        </p:spPr>
        <p:txBody>
          <a:bodyPr wrap="none">
            <a:spAutoFit/>
          </a:bodyPr>
          <a:lstStyle/>
          <a:p>
            <a:r>
              <a:rPr lang="en-US" sz="3600" u="sng" dirty="0" smtClean="0"/>
              <a:t>System Model</a:t>
            </a:r>
            <a:r>
              <a:rPr lang="en-US" b="1" dirty="0" smtClean="0"/>
              <a:t> :</a:t>
            </a:r>
            <a:endParaRPr lang="en-I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marL="0" indent="0" algn="just">
              <a:buNone/>
            </a:pPr>
            <a:r>
              <a:rPr lang="en-US" sz="3600" u="sng" dirty="0" smtClean="0">
                <a:latin typeface="+mj-lt"/>
                <a:cs typeface="Times New Roman" pitchFamily="18" charset="0"/>
              </a:rPr>
              <a:t>Specific Requirements</a:t>
            </a:r>
            <a:r>
              <a:rPr lang="en-US" sz="3600" dirty="0" smtClean="0">
                <a:latin typeface="+mj-lt"/>
                <a:cs typeface="Times New Roman" pitchFamily="18" charset="0"/>
              </a:rPr>
              <a:t>:</a:t>
            </a:r>
          </a:p>
          <a:p>
            <a:pPr marL="0" indent="0" algn="just">
              <a:buNone/>
            </a:pPr>
            <a:r>
              <a:rPr lang="en-US" sz="2800" dirty="0" smtClean="0">
                <a:latin typeface="+mj-lt"/>
                <a:cs typeface="Times New Roman" pitchFamily="18" charset="0"/>
              </a:rPr>
              <a:t>Various </a:t>
            </a:r>
            <a:r>
              <a:rPr lang="en-US" sz="2800" dirty="0" smtClean="0">
                <a:latin typeface="+mj-lt"/>
                <a:cs typeface="Times New Roman" pitchFamily="18" charset="0"/>
              </a:rPr>
              <a:t>requirements for this project are the daily weather observations of</a:t>
            </a:r>
          </a:p>
          <a:p>
            <a:pPr algn="just"/>
            <a:r>
              <a:rPr lang="en-US" sz="2800" dirty="0" smtClean="0">
                <a:latin typeface="+mj-lt"/>
                <a:cs typeface="Times New Roman" pitchFamily="18" charset="0"/>
              </a:rPr>
              <a:t>Temperature</a:t>
            </a:r>
          </a:p>
          <a:p>
            <a:pPr algn="just"/>
            <a:r>
              <a:rPr lang="en-US" sz="2800" dirty="0" smtClean="0">
                <a:latin typeface="+mj-lt"/>
                <a:cs typeface="Times New Roman" pitchFamily="18" charset="0"/>
              </a:rPr>
              <a:t>Pressure</a:t>
            </a:r>
          </a:p>
          <a:p>
            <a:pPr algn="just"/>
            <a:r>
              <a:rPr lang="en-US" sz="2800" dirty="0" smtClean="0">
                <a:latin typeface="+mj-lt"/>
                <a:cs typeface="Times New Roman" pitchFamily="18" charset="0"/>
              </a:rPr>
              <a:t>Humidity</a:t>
            </a:r>
          </a:p>
          <a:p>
            <a:pPr algn="just"/>
            <a:r>
              <a:rPr lang="en-US" sz="2800" dirty="0" smtClean="0">
                <a:latin typeface="+mj-lt"/>
                <a:cs typeface="Times New Roman" pitchFamily="18" charset="0"/>
              </a:rPr>
              <a:t>Wind Speed</a:t>
            </a:r>
            <a:endParaRPr lang="en-US" sz="2800" dirty="0" smtClean="0">
              <a:latin typeface="+mj-lt"/>
              <a:cs typeface="Times New Roman" pitchFamily="18" charset="0"/>
            </a:endParaRPr>
          </a:p>
          <a:p>
            <a:pPr marL="0" indent="0" algn="just">
              <a:buNone/>
            </a:pPr>
            <a:r>
              <a:rPr lang="en-US" sz="2800" dirty="0" smtClean="0">
                <a:latin typeface="+mj-lt"/>
                <a:cs typeface="Times New Roman" pitchFamily="18" charset="0"/>
              </a:rPr>
              <a:t> of a particular </a:t>
            </a:r>
            <a:r>
              <a:rPr lang="en-US" sz="2800" dirty="0" smtClean="0">
                <a:latin typeface="+mj-lt"/>
                <a:cs typeface="Times New Roman" pitchFamily="18" charset="0"/>
              </a:rPr>
              <a:t>region.</a:t>
            </a:r>
            <a:endParaRPr lang="en-US" sz="2800" dirty="0" smtClean="0">
              <a:latin typeface="+mj-lt"/>
              <a:cs typeface="Times New Roman" pitchFamily="18" charset="0"/>
            </a:endParaRPr>
          </a:p>
          <a:p>
            <a:pPr marL="0" indent="0" algn="just">
              <a:buNone/>
            </a:pPr>
            <a:r>
              <a:rPr lang="en-US" sz="2800" dirty="0" smtClean="0">
                <a:solidFill>
                  <a:schemeClr val="accent2">
                    <a:lumMod val="50000"/>
                  </a:schemeClr>
                </a:solidFill>
                <a:latin typeface="Times New Roman" pitchFamily="18" charset="0"/>
                <a:cs typeface="Times New Roman" pitchFamily="18" charset="0"/>
              </a:rPr>
              <a:t>                  </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72056" cy="868346"/>
          </a:xfrm>
        </p:spPr>
        <p:txBody>
          <a:bodyPr>
            <a:noAutofit/>
          </a:bodyPr>
          <a:lstStyle/>
          <a:p>
            <a:r>
              <a:rPr lang="en-US" sz="3600" u="sng" dirty="0" smtClean="0"/>
              <a:t>Class Labels obtained</a:t>
            </a:r>
            <a:r>
              <a:rPr lang="en-US" sz="3600" dirty="0" smtClean="0"/>
              <a:t> </a:t>
            </a:r>
            <a:r>
              <a:rPr lang="en-US" sz="3200" dirty="0" smtClean="0"/>
              <a:t>: </a:t>
            </a:r>
            <a:endParaRPr lang="en-IN" sz="3200" dirty="0"/>
          </a:p>
        </p:txBody>
      </p:sp>
      <p:sp>
        <p:nvSpPr>
          <p:cNvPr id="3" name="Content Placeholder 2"/>
          <p:cNvSpPr>
            <a:spLocks noGrp="1"/>
          </p:cNvSpPr>
          <p:nvPr>
            <p:ph idx="1"/>
          </p:nvPr>
        </p:nvSpPr>
        <p:spPr>
          <a:xfrm>
            <a:off x="457200" y="1357298"/>
            <a:ext cx="8229600" cy="4768865"/>
          </a:xfrm>
        </p:spPr>
        <p:txBody>
          <a:bodyPr>
            <a:normAutofit/>
          </a:bodyPr>
          <a:lstStyle/>
          <a:p>
            <a:r>
              <a:rPr lang="en-US" sz="2800" dirty="0" smtClean="0"/>
              <a:t>Rain</a:t>
            </a:r>
          </a:p>
          <a:p>
            <a:pPr algn="just"/>
            <a:r>
              <a:rPr lang="en-US" sz="2800" dirty="0" smtClean="0"/>
              <a:t>Rain, thunderstorm</a:t>
            </a:r>
          </a:p>
          <a:p>
            <a:r>
              <a:rPr lang="en-US" sz="2800" dirty="0" smtClean="0"/>
              <a:t>Haze</a:t>
            </a:r>
          </a:p>
          <a:p>
            <a:r>
              <a:rPr lang="en-US" sz="2800" dirty="0" smtClean="0"/>
              <a:t>Haze, mist</a:t>
            </a:r>
          </a:p>
          <a:p>
            <a:pPr algn="just"/>
            <a:r>
              <a:rPr lang="en-US" sz="2800" dirty="0" smtClean="0"/>
              <a:t>fog</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smtClean="0"/>
              <a:t>Data Mining and its Applications</a:t>
            </a:r>
            <a:endParaRPr lang="en-IN" sz="4000" u="sng" dirty="0"/>
          </a:p>
        </p:txBody>
      </p:sp>
      <p:sp>
        <p:nvSpPr>
          <p:cNvPr id="3" name="Content Placeholder 2"/>
          <p:cNvSpPr>
            <a:spLocks noGrp="1"/>
          </p:cNvSpPr>
          <p:nvPr>
            <p:ph idx="1"/>
          </p:nvPr>
        </p:nvSpPr>
        <p:spPr>
          <a:xfrm>
            <a:off x="457200" y="1500174"/>
            <a:ext cx="8229600" cy="4625989"/>
          </a:xfrm>
        </p:spPr>
        <p:txBody>
          <a:bodyPr>
            <a:normAutofit/>
          </a:bodyPr>
          <a:lstStyle/>
          <a:p>
            <a:pPr algn="just"/>
            <a:r>
              <a:rPr lang="en-IN" sz="2800" dirty="0" smtClean="0"/>
              <a:t>Data mining, is </a:t>
            </a:r>
            <a:r>
              <a:rPr lang="en-IN" sz="2800" dirty="0"/>
              <a:t>the process of extracting or mining knowledge from large amount of data</a:t>
            </a:r>
            <a:r>
              <a:rPr lang="en-IN" sz="2800" dirty="0" smtClean="0"/>
              <a:t>.</a:t>
            </a:r>
          </a:p>
          <a:p>
            <a:pPr algn="just">
              <a:buNone/>
            </a:pPr>
            <a:endParaRPr lang="en-IN" sz="2800" dirty="0" smtClean="0"/>
          </a:p>
          <a:p>
            <a:pPr algn="just"/>
            <a:r>
              <a:rPr lang="en-IN" sz="2800" dirty="0" smtClean="0"/>
              <a:t>Also called Knowledge Discovery in Databases (KDD).</a:t>
            </a:r>
          </a:p>
          <a:p>
            <a:pPr algn="just">
              <a:buNone/>
            </a:pPr>
            <a:endParaRPr lang="en-IN" sz="2800" dirty="0" smtClean="0"/>
          </a:p>
          <a:p>
            <a:pPr algn="just"/>
            <a:r>
              <a:rPr lang="en-IN" sz="2800" dirty="0" smtClean="0"/>
              <a:t>It can </a:t>
            </a:r>
            <a:r>
              <a:rPr lang="en-IN" sz="2800" dirty="0"/>
              <a:t>be implemented to many areas. </a:t>
            </a:r>
            <a:r>
              <a:rPr lang="en-IN" sz="2800" dirty="0" smtClean="0"/>
              <a:t>Used for,</a:t>
            </a:r>
          </a:p>
          <a:p>
            <a:pPr algn="just">
              <a:buNone/>
            </a:pPr>
            <a:r>
              <a:rPr lang="en-IN" sz="2800" dirty="0" smtClean="0"/>
              <a:t>     1.Discovery </a:t>
            </a:r>
            <a:r>
              <a:rPr lang="en-IN" sz="2800" dirty="0"/>
              <a:t>of interesting </a:t>
            </a:r>
            <a:r>
              <a:rPr lang="en-IN" sz="2800" dirty="0" smtClean="0"/>
              <a:t>patterns</a:t>
            </a:r>
          </a:p>
          <a:p>
            <a:pPr algn="just">
              <a:buNone/>
            </a:pPr>
            <a:r>
              <a:rPr lang="en-IN" sz="2800" dirty="0" smtClean="0"/>
              <a:t>     2.Clustering </a:t>
            </a:r>
            <a:r>
              <a:rPr lang="en-IN" sz="2800" dirty="0"/>
              <a:t>of data based on </a:t>
            </a:r>
            <a:r>
              <a:rPr lang="en-IN" sz="2800" dirty="0" smtClean="0"/>
              <a:t>parameters</a:t>
            </a:r>
          </a:p>
          <a:p>
            <a:pPr algn="just">
              <a:buNone/>
            </a:pPr>
            <a:r>
              <a:rPr lang="en-IN" sz="2800" dirty="0" smtClean="0"/>
              <a:t>     3.Prediction </a:t>
            </a:r>
            <a:r>
              <a:rPr lang="en-IN" sz="2800" dirty="0"/>
              <a:t>of results by using the existing data</a:t>
            </a:r>
            <a:r>
              <a:rPr lang="en-IN" sz="2800" dirty="0" smtClean="0"/>
              <a:t>. Etc.</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2928958" cy="584775"/>
          </a:xfrm>
          <a:prstGeom prst="rect">
            <a:avLst/>
          </a:prstGeom>
          <a:noFill/>
        </p:spPr>
        <p:txBody>
          <a:bodyPr wrap="square" rtlCol="0">
            <a:spAutoFit/>
          </a:bodyPr>
          <a:lstStyle/>
          <a:p>
            <a:r>
              <a:rPr lang="en-US" sz="3200" b="1" dirty="0" smtClean="0"/>
              <a:t>UML Diagrams :</a:t>
            </a:r>
            <a:endParaRPr lang="en-IN" sz="3200" b="1" dirty="0"/>
          </a:p>
        </p:txBody>
      </p:sp>
      <p:sp>
        <p:nvSpPr>
          <p:cNvPr id="6" name="TextBox 5"/>
          <p:cNvSpPr txBox="1"/>
          <p:nvPr/>
        </p:nvSpPr>
        <p:spPr>
          <a:xfrm>
            <a:off x="357158" y="1142984"/>
            <a:ext cx="2786082" cy="461665"/>
          </a:xfrm>
          <a:prstGeom prst="rect">
            <a:avLst/>
          </a:prstGeom>
          <a:noFill/>
        </p:spPr>
        <p:txBody>
          <a:bodyPr wrap="square" rtlCol="0">
            <a:spAutoFit/>
          </a:bodyPr>
          <a:lstStyle/>
          <a:p>
            <a:r>
              <a:rPr lang="en-US" sz="2400" u="sng" dirty="0" smtClean="0"/>
              <a:t>Use Case Diagram :</a:t>
            </a:r>
            <a:endParaRPr lang="en-IN" sz="2400" u="sng" dirty="0"/>
          </a:p>
        </p:txBody>
      </p:sp>
      <p:grpSp>
        <p:nvGrpSpPr>
          <p:cNvPr id="4100" name="Group 4"/>
          <p:cNvGrpSpPr>
            <a:grpSpLocks noChangeAspect="1"/>
          </p:cNvGrpSpPr>
          <p:nvPr/>
        </p:nvGrpSpPr>
        <p:grpSpPr bwMode="auto">
          <a:xfrm>
            <a:off x="714375" y="1643063"/>
            <a:ext cx="6286500" cy="5534025"/>
            <a:chOff x="450" y="1035"/>
            <a:chExt cx="3960" cy="3486"/>
          </a:xfrm>
        </p:grpSpPr>
        <p:sp>
          <p:nvSpPr>
            <p:cNvPr id="4099" name="AutoShape 3"/>
            <p:cNvSpPr>
              <a:spLocks noChangeAspect="1" noChangeArrowheads="1" noTextEdit="1"/>
            </p:cNvSpPr>
            <p:nvPr/>
          </p:nvSpPr>
          <p:spPr bwMode="auto">
            <a:xfrm>
              <a:off x="450" y="1035"/>
              <a:ext cx="3960" cy="3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101" name="Rectangle 5"/>
            <p:cNvSpPr>
              <a:spLocks noChangeArrowheads="1"/>
            </p:cNvSpPr>
            <p:nvPr/>
          </p:nvSpPr>
          <p:spPr bwMode="auto">
            <a:xfrm>
              <a:off x="2468" y="1267"/>
              <a:ext cx="490"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Collect the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2" name="Rectangle 6"/>
            <p:cNvSpPr>
              <a:spLocks noChangeArrowheads="1"/>
            </p:cNvSpPr>
            <p:nvPr/>
          </p:nvSpPr>
          <p:spPr bwMode="auto">
            <a:xfrm>
              <a:off x="2393" y="1731"/>
              <a:ext cx="643"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Pre-process the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3" name="Rectangle 7"/>
            <p:cNvSpPr>
              <a:spLocks noChangeArrowheads="1"/>
            </p:cNvSpPr>
            <p:nvPr/>
          </p:nvSpPr>
          <p:spPr bwMode="auto">
            <a:xfrm>
              <a:off x="2468" y="2168"/>
              <a:ext cx="515"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open application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4" name="Rectangle 8"/>
            <p:cNvSpPr>
              <a:spLocks noChangeArrowheads="1"/>
            </p:cNvSpPr>
            <p:nvPr/>
          </p:nvSpPr>
          <p:spPr bwMode="auto">
            <a:xfrm>
              <a:off x="2393" y="2632"/>
              <a:ext cx="643"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enter the parameters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5" name="Rectangle 9"/>
            <p:cNvSpPr>
              <a:spLocks noChangeArrowheads="1"/>
            </p:cNvSpPr>
            <p:nvPr/>
          </p:nvSpPr>
          <p:spPr bwMode="auto">
            <a:xfrm>
              <a:off x="2293" y="3014"/>
              <a:ext cx="602"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Analysis of data by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6" name="Rectangle 10"/>
            <p:cNvSpPr>
              <a:spLocks noChangeArrowheads="1"/>
            </p:cNvSpPr>
            <p:nvPr/>
          </p:nvSpPr>
          <p:spPr bwMode="auto">
            <a:xfrm>
              <a:off x="2293" y="3099"/>
              <a:ext cx="659"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creating SVM models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7" name="Rectangle 11"/>
            <p:cNvSpPr>
              <a:spLocks noChangeArrowheads="1"/>
            </p:cNvSpPr>
            <p:nvPr/>
          </p:nvSpPr>
          <p:spPr bwMode="auto">
            <a:xfrm>
              <a:off x="2468" y="3560"/>
              <a:ext cx="599"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Predict the weather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8" name="Rectangle 12"/>
            <p:cNvSpPr>
              <a:spLocks noChangeArrowheads="1"/>
            </p:cNvSpPr>
            <p:nvPr/>
          </p:nvSpPr>
          <p:spPr bwMode="auto">
            <a:xfrm>
              <a:off x="2569" y="3969"/>
              <a:ext cx="28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Maintain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9" name="Rectangle 13"/>
            <p:cNvSpPr>
              <a:spLocks noChangeArrowheads="1"/>
            </p:cNvSpPr>
            <p:nvPr/>
          </p:nvSpPr>
          <p:spPr bwMode="auto">
            <a:xfrm>
              <a:off x="2594" y="3997"/>
              <a:ext cx="28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Maintain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114" name="Group 18"/>
            <p:cNvGrpSpPr>
              <a:grpSpLocks/>
            </p:cNvGrpSpPr>
            <p:nvPr/>
          </p:nvGrpSpPr>
          <p:grpSpPr bwMode="auto">
            <a:xfrm>
              <a:off x="3883" y="1789"/>
              <a:ext cx="182" cy="268"/>
              <a:chOff x="3883" y="1789"/>
              <a:chExt cx="182" cy="268"/>
            </a:xfrm>
          </p:grpSpPr>
          <p:sp>
            <p:nvSpPr>
              <p:cNvPr id="4110" name="Oval 14"/>
              <p:cNvSpPr>
                <a:spLocks noChangeArrowheads="1"/>
              </p:cNvSpPr>
              <p:nvPr/>
            </p:nvSpPr>
            <p:spPr bwMode="auto">
              <a:xfrm>
                <a:off x="3934" y="1789"/>
                <a:ext cx="84" cy="90"/>
              </a:xfrm>
              <a:prstGeom prst="ellips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11" name="Line 15"/>
              <p:cNvSpPr>
                <a:spLocks noChangeShapeType="1"/>
              </p:cNvSpPr>
              <p:nvPr/>
            </p:nvSpPr>
            <p:spPr bwMode="auto">
              <a:xfrm>
                <a:off x="3974" y="1877"/>
                <a:ext cx="1" cy="83"/>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12" name="Line 16"/>
              <p:cNvSpPr>
                <a:spLocks noChangeShapeType="1"/>
              </p:cNvSpPr>
              <p:nvPr/>
            </p:nvSpPr>
            <p:spPr bwMode="auto">
              <a:xfrm>
                <a:off x="3908" y="1901"/>
                <a:ext cx="132"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13" name="Freeform 17"/>
              <p:cNvSpPr>
                <a:spLocks/>
              </p:cNvSpPr>
              <p:nvPr/>
            </p:nvSpPr>
            <p:spPr bwMode="auto">
              <a:xfrm>
                <a:off x="3883" y="1960"/>
                <a:ext cx="182" cy="97"/>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4115" name="Rectangle 19"/>
            <p:cNvSpPr>
              <a:spLocks noChangeArrowheads="1"/>
            </p:cNvSpPr>
            <p:nvPr/>
          </p:nvSpPr>
          <p:spPr bwMode="auto">
            <a:xfrm>
              <a:off x="3825" y="2110"/>
              <a:ext cx="339"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Data 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16" name="Oval 20"/>
            <p:cNvSpPr>
              <a:spLocks noChangeArrowheads="1"/>
            </p:cNvSpPr>
            <p:nvPr/>
          </p:nvSpPr>
          <p:spPr bwMode="auto">
            <a:xfrm>
              <a:off x="2179" y="1204"/>
              <a:ext cx="1081" cy="235"/>
            </a:xfrm>
            <a:prstGeom prst="ellipse">
              <a:avLst/>
            </a:prstGeom>
            <a:solidFill>
              <a:srgbClr val="FFFFCC"/>
            </a:solidFill>
            <a:ln w="5">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17" name="Line 21"/>
            <p:cNvSpPr>
              <a:spLocks noChangeShapeType="1"/>
            </p:cNvSpPr>
            <p:nvPr/>
          </p:nvSpPr>
          <p:spPr bwMode="auto">
            <a:xfrm flipH="1" flipV="1">
              <a:off x="2961" y="1438"/>
              <a:ext cx="459" cy="21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18" name="Line 22"/>
            <p:cNvSpPr>
              <a:spLocks noChangeShapeType="1"/>
            </p:cNvSpPr>
            <p:nvPr/>
          </p:nvSpPr>
          <p:spPr bwMode="auto">
            <a:xfrm>
              <a:off x="3420" y="1656"/>
              <a:ext cx="462" cy="21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19" name="Oval 23"/>
            <p:cNvSpPr>
              <a:spLocks noChangeArrowheads="1"/>
            </p:cNvSpPr>
            <p:nvPr/>
          </p:nvSpPr>
          <p:spPr bwMode="auto">
            <a:xfrm>
              <a:off x="2177" y="1669"/>
              <a:ext cx="1035" cy="234"/>
            </a:xfrm>
            <a:prstGeom prst="ellipse">
              <a:avLst/>
            </a:prstGeom>
            <a:solidFill>
              <a:srgbClr val="FFFFCC"/>
            </a:solidFill>
            <a:ln w="5">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0" name="Oval 24"/>
            <p:cNvSpPr>
              <a:spLocks noChangeArrowheads="1"/>
            </p:cNvSpPr>
            <p:nvPr/>
          </p:nvSpPr>
          <p:spPr bwMode="auto">
            <a:xfrm>
              <a:off x="2197" y="2110"/>
              <a:ext cx="1045" cy="225"/>
            </a:xfrm>
            <a:prstGeom prst="ellipse">
              <a:avLst/>
            </a:prstGeom>
            <a:solidFill>
              <a:srgbClr val="FFFFCC"/>
            </a:solidFill>
            <a:ln w="5">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1" name="Oval 25"/>
            <p:cNvSpPr>
              <a:spLocks noChangeArrowheads="1"/>
            </p:cNvSpPr>
            <p:nvPr/>
          </p:nvSpPr>
          <p:spPr bwMode="auto">
            <a:xfrm>
              <a:off x="2148" y="2569"/>
              <a:ext cx="1143" cy="235"/>
            </a:xfrm>
            <a:prstGeom prst="ellipse">
              <a:avLst/>
            </a:prstGeom>
            <a:solidFill>
              <a:srgbClr val="FFFFCC"/>
            </a:solid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2" name="Oval 26"/>
            <p:cNvSpPr>
              <a:spLocks noChangeArrowheads="1"/>
            </p:cNvSpPr>
            <p:nvPr/>
          </p:nvSpPr>
          <p:spPr bwMode="auto">
            <a:xfrm>
              <a:off x="2149" y="2979"/>
              <a:ext cx="1141" cy="234"/>
            </a:xfrm>
            <a:prstGeom prst="ellipse">
              <a:avLst/>
            </a:prstGeom>
            <a:solidFill>
              <a:srgbClr val="FFFFCC"/>
            </a:solidFill>
            <a:ln w="5">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3" name="Oval 27"/>
            <p:cNvSpPr>
              <a:spLocks noChangeArrowheads="1"/>
            </p:cNvSpPr>
            <p:nvPr/>
          </p:nvSpPr>
          <p:spPr bwMode="auto">
            <a:xfrm>
              <a:off x="2198" y="3475"/>
              <a:ext cx="1093" cy="224"/>
            </a:xfrm>
            <a:prstGeom prst="ellipse">
              <a:avLst/>
            </a:prstGeom>
            <a:solidFill>
              <a:srgbClr val="FFFFCC"/>
            </a:solid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4" name="Oval 28"/>
            <p:cNvSpPr>
              <a:spLocks noChangeArrowheads="1"/>
            </p:cNvSpPr>
            <p:nvPr/>
          </p:nvSpPr>
          <p:spPr bwMode="auto">
            <a:xfrm>
              <a:off x="2188" y="3912"/>
              <a:ext cx="1113" cy="224"/>
            </a:xfrm>
            <a:prstGeom prst="ellipse">
              <a:avLst/>
            </a:prstGeom>
            <a:solidFill>
              <a:srgbClr val="FFFFCC"/>
            </a:solidFill>
            <a:ln w="5">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4129" name="Group 33"/>
            <p:cNvGrpSpPr>
              <a:grpSpLocks/>
            </p:cNvGrpSpPr>
            <p:nvPr/>
          </p:nvGrpSpPr>
          <p:grpSpPr bwMode="auto">
            <a:xfrm>
              <a:off x="797" y="2553"/>
              <a:ext cx="182" cy="268"/>
              <a:chOff x="797" y="2553"/>
              <a:chExt cx="182" cy="268"/>
            </a:xfrm>
          </p:grpSpPr>
          <p:sp>
            <p:nvSpPr>
              <p:cNvPr id="4125" name="Oval 29"/>
              <p:cNvSpPr>
                <a:spLocks noChangeArrowheads="1"/>
              </p:cNvSpPr>
              <p:nvPr/>
            </p:nvSpPr>
            <p:spPr bwMode="auto">
              <a:xfrm>
                <a:off x="847" y="2553"/>
                <a:ext cx="84" cy="90"/>
              </a:xfrm>
              <a:prstGeom prst="ellipse">
                <a:avLst/>
              </a:prstGeom>
              <a:noFill/>
              <a:ln w="1">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6" name="Line 30"/>
              <p:cNvSpPr>
                <a:spLocks noChangeShapeType="1"/>
              </p:cNvSpPr>
              <p:nvPr/>
            </p:nvSpPr>
            <p:spPr bwMode="auto">
              <a:xfrm>
                <a:off x="888" y="2642"/>
                <a:ext cx="1" cy="82"/>
              </a:xfrm>
              <a:prstGeom prst="line">
                <a:avLst/>
              </a:prstGeom>
              <a:noFill/>
              <a:ln w="1">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7" name="Line 31"/>
              <p:cNvSpPr>
                <a:spLocks noChangeShapeType="1"/>
              </p:cNvSpPr>
              <p:nvPr/>
            </p:nvSpPr>
            <p:spPr bwMode="auto">
              <a:xfrm>
                <a:off x="822" y="2665"/>
                <a:ext cx="131" cy="1"/>
              </a:xfrm>
              <a:prstGeom prst="line">
                <a:avLst/>
              </a:prstGeom>
              <a:noFill/>
              <a:ln w="1">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28" name="Freeform 32"/>
              <p:cNvSpPr>
                <a:spLocks/>
              </p:cNvSpPr>
              <p:nvPr/>
            </p:nvSpPr>
            <p:spPr bwMode="auto">
              <a:xfrm>
                <a:off x="797" y="2724"/>
                <a:ext cx="182" cy="97"/>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4130" name="Rectangle 34"/>
            <p:cNvSpPr>
              <a:spLocks noChangeArrowheads="1"/>
            </p:cNvSpPr>
            <p:nvPr/>
          </p:nvSpPr>
          <p:spPr bwMode="auto">
            <a:xfrm>
              <a:off x="822" y="2874"/>
              <a:ext cx="170"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31" name="Line 35"/>
            <p:cNvSpPr>
              <a:spLocks noChangeShapeType="1"/>
            </p:cNvSpPr>
            <p:nvPr/>
          </p:nvSpPr>
          <p:spPr bwMode="auto">
            <a:xfrm flipV="1">
              <a:off x="1763" y="1438"/>
              <a:ext cx="779" cy="58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2" name="Line 36"/>
            <p:cNvSpPr>
              <a:spLocks noChangeShapeType="1"/>
            </p:cNvSpPr>
            <p:nvPr/>
          </p:nvSpPr>
          <p:spPr bwMode="auto">
            <a:xfrm flipH="1">
              <a:off x="977" y="2025"/>
              <a:ext cx="786" cy="585"/>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3" name="Line 37"/>
            <p:cNvSpPr>
              <a:spLocks noChangeShapeType="1"/>
            </p:cNvSpPr>
            <p:nvPr/>
          </p:nvSpPr>
          <p:spPr bwMode="auto">
            <a:xfrm flipV="1">
              <a:off x="1714" y="1902"/>
              <a:ext cx="722" cy="36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4" name="Line 38"/>
            <p:cNvSpPr>
              <a:spLocks noChangeShapeType="1"/>
            </p:cNvSpPr>
            <p:nvPr/>
          </p:nvSpPr>
          <p:spPr bwMode="auto">
            <a:xfrm flipH="1">
              <a:off x="977" y="2269"/>
              <a:ext cx="737" cy="36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5" name="Line 39"/>
            <p:cNvSpPr>
              <a:spLocks noChangeShapeType="1"/>
            </p:cNvSpPr>
            <p:nvPr/>
          </p:nvSpPr>
          <p:spPr bwMode="auto">
            <a:xfrm flipV="1">
              <a:off x="1617" y="2333"/>
              <a:ext cx="641" cy="162"/>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6" name="Line 40"/>
            <p:cNvSpPr>
              <a:spLocks noChangeShapeType="1"/>
            </p:cNvSpPr>
            <p:nvPr/>
          </p:nvSpPr>
          <p:spPr bwMode="auto">
            <a:xfrm flipH="1">
              <a:off x="977" y="2495"/>
              <a:ext cx="640" cy="164"/>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7" name="Line 41"/>
            <p:cNvSpPr>
              <a:spLocks noChangeShapeType="1"/>
            </p:cNvSpPr>
            <p:nvPr/>
          </p:nvSpPr>
          <p:spPr bwMode="auto">
            <a:xfrm>
              <a:off x="1559" y="2687"/>
              <a:ext cx="582"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8" name="Line 42"/>
            <p:cNvSpPr>
              <a:spLocks noChangeShapeType="1"/>
            </p:cNvSpPr>
            <p:nvPr/>
          </p:nvSpPr>
          <p:spPr bwMode="auto">
            <a:xfrm flipH="1">
              <a:off x="977" y="2687"/>
              <a:ext cx="582"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39" name="Line 43"/>
            <p:cNvSpPr>
              <a:spLocks noChangeShapeType="1"/>
            </p:cNvSpPr>
            <p:nvPr/>
          </p:nvSpPr>
          <p:spPr bwMode="auto">
            <a:xfrm>
              <a:off x="1589" y="2840"/>
              <a:ext cx="613" cy="13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40" name="Line 44"/>
            <p:cNvSpPr>
              <a:spLocks noChangeShapeType="1"/>
            </p:cNvSpPr>
            <p:nvPr/>
          </p:nvSpPr>
          <p:spPr bwMode="auto">
            <a:xfrm flipH="1" flipV="1">
              <a:off x="977" y="2702"/>
              <a:ext cx="612" cy="13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41" name="Line 45"/>
            <p:cNvSpPr>
              <a:spLocks noChangeShapeType="1"/>
            </p:cNvSpPr>
            <p:nvPr/>
          </p:nvSpPr>
          <p:spPr bwMode="auto">
            <a:xfrm>
              <a:off x="1742" y="3099"/>
              <a:ext cx="761" cy="37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42" name="Line 46"/>
            <p:cNvSpPr>
              <a:spLocks noChangeShapeType="1"/>
            </p:cNvSpPr>
            <p:nvPr/>
          </p:nvSpPr>
          <p:spPr bwMode="auto">
            <a:xfrm flipH="1" flipV="1">
              <a:off x="977" y="2729"/>
              <a:ext cx="765" cy="370"/>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43" name="Line 47"/>
            <p:cNvSpPr>
              <a:spLocks noChangeShapeType="1"/>
            </p:cNvSpPr>
            <p:nvPr/>
          </p:nvSpPr>
          <p:spPr bwMode="auto">
            <a:xfrm>
              <a:off x="1777" y="3330"/>
              <a:ext cx="801" cy="57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44" name="Line 48"/>
            <p:cNvSpPr>
              <a:spLocks noChangeShapeType="1"/>
            </p:cNvSpPr>
            <p:nvPr/>
          </p:nvSpPr>
          <p:spPr bwMode="auto">
            <a:xfrm flipH="1" flipV="1">
              <a:off x="977" y="2751"/>
              <a:ext cx="800" cy="579"/>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145" name="Rectangle 49"/>
            <p:cNvSpPr>
              <a:spLocks noChangeArrowheads="1"/>
            </p:cNvSpPr>
            <p:nvPr/>
          </p:nvSpPr>
          <p:spPr bwMode="auto">
            <a:xfrm>
              <a:off x="2569" y="3997"/>
              <a:ext cx="28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Maintain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6" name="Rectangle 50"/>
            <p:cNvSpPr>
              <a:spLocks noChangeArrowheads="1"/>
            </p:cNvSpPr>
            <p:nvPr/>
          </p:nvSpPr>
          <p:spPr bwMode="auto">
            <a:xfrm>
              <a:off x="2468" y="1267"/>
              <a:ext cx="490"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Collect the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7" name="Rectangle 51"/>
            <p:cNvSpPr>
              <a:spLocks noChangeArrowheads="1"/>
            </p:cNvSpPr>
            <p:nvPr/>
          </p:nvSpPr>
          <p:spPr bwMode="auto">
            <a:xfrm>
              <a:off x="2368" y="1757"/>
              <a:ext cx="65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Pre-Process the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8" name="Rectangle 52"/>
            <p:cNvSpPr>
              <a:spLocks noChangeArrowheads="1"/>
            </p:cNvSpPr>
            <p:nvPr/>
          </p:nvSpPr>
          <p:spPr bwMode="auto">
            <a:xfrm>
              <a:off x="2443" y="2168"/>
              <a:ext cx="529"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Open application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49" name="Rectangle 53"/>
            <p:cNvSpPr>
              <a:spLocks noChangeArrowheads="1"/>
            </p:cNvSpPr>
            <p:nvPr/>
          </p:nvSpPr>
          <p:spPr bwMode="auto">
            <a:xfrm>
              <a:off x="2393" y="2632"/>
              <a:ext cx="65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Enter the parameters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50" name="Rectangle 54"/>
            <p:cNvSpPr>
              <a:spLocks noChangeArrowheads="1"/>
            </p:cNvSpPr>
            <p:nvPr/>
          </p:nvSpPr>
          <p:spPr bwMode="auto">
            <a:xfrm>
              <a:off x="2393" y="3014"/>
              <a:ext cx="767" cy="1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Classification</a:t>
              </a:r>
              <a:r>
                <a:rPr kumimoji="0" lang="en-US" sz="900" b="0" i="0" u="none" strike="noStrike" cap="none" normalizeH="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of data  </a:t>
              </a:r>
            </a:p>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Using decision tree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52" name="Rectangle 56"/>
            <p:cNvSpPr>
              <a:spLocks noChangeArrowheads="1"/>
            </p:cNvSpPr>
            <p:nvPr/>
          </p:nvSpPr>
          <p:spPr bwMode="auto">
            <a:xfrm>
              <a:off x="2468" y="3533"/>
              <a:ext cx="599"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Predict the weather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00042"/>
            <a:ext cx="2071702" cy="461665"/>
          </a:xfrm>
          <a:prstGeom prst="rect">
            <a:avLst/>
          </a:prstGeom>
          <a:noFill/>
        </p:spPr>
        <p:txBody>
          <a:bodyPr wrap="square" rtlCol="0">
            <a:spAutoFit/>
          </a:bodyPr>
          <a:lstStyle/>
          <a:p>
            <a:r>
              <a:rPr lang="en-US" sz="2400" u="sng" dirty="0" smtClean="0"/>
              <a:t>Class Diagram </a:t>
            </a:r>
            <a:r>
              <a:rPr lang="en-US" sz="2000" u="sng" dirty="0" smtClean="0"/>
              <a:t>:</a:t>
            </a:r>
            <a:endParaRPr lang="en-IN" sz="2000" u="sng" dirty="0"/>
          </a:p>
        </p:txBody>
      </p:sp>
      <p:grpSp>
        <p:nvGrpSpPr>
          <p:cNvPr id="5124" name="Group 4"/>
          <p:cNvGrpSpPr>
            <a:grpSpLocks noChangeAspect="1"/>
          </p:cNvGrpSpPr>
          <p:nvPr/>
        </p:nvGrpSpPr>
        <p:grpSpPr bwMode="auto">
          <a:xfrm>
            <a:off x="1285875" y="1390650"/>
            <a:ext cx="6677025" cy="5467350"/>
            <a:chOff x="810" y="876"/>
            <a:chExt cx="4206" cy="3444"/>
          </a:xfrm>
        </p:grpSpPr>
        <p:sp>
          <p:nvSpPr>
            <p:cNvPr id="5123" name="AutoShape 3"/>
            <p:cNvSpPr>
              <a:spLocks noChangeAspect="1" noChangeArrowheads="1" noTextEdit="1"/>
            </p:cNvSpPr>
            <p:nvPr/>
          </p:nvSpPr>
          <p:spPr bwMode="auto">
            <a:xfrm>
              <a:off x="810" y="876"/>
              <a:ext cx="4206" cy="3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25" name="Rectangle 5"/>
            <p:cNvSpPr>
              <a:spLocks noChangeArrowheads="1"/>
            </p:cNvSpPr>
            <p:nvPr/>
          </p:nvSpPr>
          <p:spPr bwMode="auto">
            <a:xfrm>
              <a:off x="1061" y="1032"/>
              <a:ext cx="421" cy="575"/>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26" name="Rectangle 6"/>
            <p:cNvSpPr>
              <a:spLocks noChangeArrowheads="1"/>
            </p:cNvSpPr>
            <p:nvPr/>
          </p:nvSpPr>
          <p:spPr bwMode="auto">
            <a:xfrm>
              <a:off x="1211" y="1052"/>
              <a:ext cx="16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7" name="Rectangle 7"/>
            <p:cNvSpPr>
              <a:spLocks noChangeArrowheads="1"/>
            </p:cNvSpPr>
            <p:nvPr/>
          </p:nvSpPr>
          <p:spPr bwMode="auto">
            <a:xfrm>
              <a:off x="1061" y="1147"/>
              <a:ext cx="421" cy="460"/>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28" name="Rectangle 8"/>
            <p:cNvSpPr>
              <a:spLocks noChangeArrowheads="1"/>
            </p:cNvSpPr>
            <p:nvPr/>
          </p:nvSpPr>
          <p:spPr bwMode="auto">
            <a:xfrm>
              <a:off x="1061" y="1191"/>
              <a:ext cx="421" cy="416"/>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pic>
          <p:nvPicPr>
            <p:cNvPr id="5129" name="Picture 9"/>
            <p:cNvPicPr>
              <a:picLocks noChangeAspect="1" noChangeArrowheads="1"/>
            </p:cNvPicPr>
            <p:nvPr/>
          </p:nvPicPr>
          <p:blipFill>
            <a:blip r:embed="rId2"/>
            <a:srcRect/>
            <a:stretch>
              <a:fillRect/>
            </a:stretch>
          </p:blipFill>
          <p:spPr bwMode="auto">
            <a:xfrm>
              <a:off x="1075" y="1244"/>
              <a:ext cx="75" cy="80"/>
            </a:xfrm>
            <a:prstGeom prst="rect">
              <a:avLst/>
            </a:prstGeom>
            <a:noFill/>
            <a:ln w="9525">
              <a:noFill/>
              <a:miter lim="800000"/>
              <a:headEnd/>
              <a:tailEnd/>
            </a:ln>
          </p:spPr>
        </p:pic>
        <p:pic>
          <p:nvPicPr>
            <p:cNvPr id="5130" name="Picture 10"/>
            <p:cNvPicPr>
              <a:picLocks noChangeAspect="1" noChangeArrowheads="1"/>
            </p:cNvPicPr>
            <p:nvPr/>
          </p:nvPicPr>
          <p:blipFill>
            <a:blip r:embed="rId3"/>
            <a:srcRect/>
            <a:stretch>
              <a:fillRect/>
            </a:stretch>
          </p:blipFill>
          <p:spPr bwMode="auto">
            <a:xfrm>
              <a:off x="1075" y="1244"/>
              <a:ext cx="75" cy="80"/>
            </a:xfrm>
            <a:prstGeom prst="rect">
              <a:avLst/>
            </a:prstGeom>
            <a:noFill/>
            <a:ln w="9525">
              <a:noFill/>
              <a:miter lim="800000"/>
              <a:headEnd/>
              <a:tailEnd/>
            </a:ln>
          </p:spPr>
        </p:pic>
        <p:pic>
          <p:nvPicPr>
            <p:cNvPr id="5131" name="Picture 11"/>
            <p:cNvPicPr>
              <a:picLocks noChangeAspect="1" noChangeArrowheads="1"/>
            </p:cNvPicPr>
            <p:nvPr/>
          </p:nvPicPr>
          <p:blipFill>
            <a:blip r:embed="rId2"/>
            <a:srcRect/>
            <a:stretch>
              <a:fillRect/>
            </a:stretch>
          </p:blipFill>
          <p:spPr bwMode="auto">
            <a:xfrm>
              <a:off x="1075" y="1244"/>
              <a:ext cx="75" cy="80"/>
            </a:xfrm>
            <a:prstGeom prst="rect">
              <a:avLst/>
            </a:prstGeom>
            <a:noFill/>
            <a:ln w="9525">
              <a:noFill/>
              <a:miter lim="800000"/>
              <a:headEnd/>
              <a:tailEnd/>
            </a:ln>
          </p:spPr>
        </p:pic>
        <p:sp>
          <p:nvSpPr>
            <p:cNvPr id="5132" name="Rectangle 12"/>
            <p:cNvSpPr>
              <a:spLocks noChangeArrowheads="1"/>
            </p:cNvSpPr>
            <p:nvPr/>
          </p:nvSpPr>
          <p:spPr bwMode="auto">
            <a:xfrm>
              <a:off x="1150" y="1244"/>
              <a:ext cx="265"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Collect()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33" name="Picture 13"/>
            <p:cNvPicPr>
              <a:picLocks noChangeAspect="1" noChangeArrowheads="1"/>
            </p:cNvPicPr>
            <p:nvPr/>
          </p:nvPicPr>
          <p:blipFill>
            <a:blip r:embed="rId4"/>
            <a:srcRect/>
            <a:stretch>
              <a:fillRect/>
            </a:stretch>
          </p:blipFill>
          <p:spPr bwMode="auto">
            <a:xfrm>
              <a:off x="1075" y="1331"/>
              <a:ext cx="75" cy="79"/>
            </a:xfrm>
            <a:prstGeom prst="rect">
              <a:avLst/>
            </a:prstGeom>
            <a:noFill/>
            <a:ln w="9525">
              <a:noFill/>
              <a:miter lim="800000"/>
              <a:headEnd/>
              <a:tailEnd/>
            </a:ln>
          </p:spPr>
        </p:pic>
        <p:pic>
          <p:nvPicPr>
            <p:cNvPr id="5134" name="Picture 14"/>
            <p:cNvPicPr>
              <a:picLocks noChangeAspect="1" noChangeArrowheads="1"/>
            </p:cNvPicPr>
            <p:nvPr/>
          </p:nvPicPr>
          <p:blipFill>
            <a:blip r:embed="rId5"/>
            <a:srcRect/>
            <a:stretch>
              <a:fillRect/>
            </a:stretch>
          </p:blipFill>
          <p:spPr bwMode="auto">
            <a:xfrm>
              <a:off x="1075" y="1331"/>
              <a:ext cx="75" cy="79"/>
            </a:xfrm>
            <a:prstGeom prst="rect">
              <a:avLst/>
            </a:prstGeom>
            <a:noFill/>
            <a:ln w="9525">
              <a:noFill/>
              <a:miter lim="800000"/>
              <a:headEnd/>
              <a:tailEnd/>
            </a:ln>
          </p:spPr>
        </p:pic>
        <p:pic>
          <p:nvPicPr>
            <p:cNvPr id="5135" name="Picture 15"/>
            <p:cNvPicPr>
              <a:picLocks noChangeAspect="1" noChangeArrowheads="1"/>
            </p:cNvPicPr>
            <p:nvPr/>
          </p:nvPicPr>
          <p:blipFill>
            <a:blip r:embed="rId4"/>
            <a:srcRect/>
            <a:stretch>
              <a:fillRect/>
            </a:stretch>
          </p:blipFill>
          <p:spPr bwMode="auto">
            <a:xfrm>
              <a:off x="1075" y="1331"/>
              <a:ext cx="75" cy="79"/>
            </a:xfrm>
            <a:prstGeom prst="rect">
              <a:avLst/>
            </a:prstGeom>
            <a:noFill/>
            <a:ln w="9525">
              <a:noFill/>
              <a:miter lim="800000"/>
              <a:headEnd/>
              <a:tailEnd/>
            </a:ln>
          </p:spPr>
        </p:pic>
        <p:sp>
          <p:nvSpPr>
            <p:cNvPr id="5136" name="Rectangle 16"/>
            <p:cNvSpPr>
              <a:spLocks noChangeArrowheads="1"/>
            </p:cNvSpPr>
            <p:nvPr/>
          </p:nvSpPr>
          <p:spPr bwMode="auto">
            <a:xfrm>
              <a:off x="1150" y="1331"/>
              <a:ext cx="225"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Open()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37" name="Picture 17"/>
            <p:cNvPicPr>
              <a:picLocks noChangeAspect="1" noChangeArrowheads="1"/>
            </p:cNvPicPr>
            <p:nvPr/>
          </p:nvPicPr>
          <p:blipFill>
            <a:blip r:embed="rId6"/>
            <a:srcRect/>
            <a:stretch>
              <a:fillRect/>
            </a:stretch>
          </p:blipFill>
          <p:spPr bwMode="auto">
            <a:xfrm>
              <a:off x="1075" y="1417"/>
              <a:ext cx="75" cy="80"/>
            </a:xfrm>
            <a:prstGeom prst="rect">
              <a:avLst/>
            </a:prstGeom>
            <a:noFill/>
            <a:ln w="9525">
              <a:noFill/>
              <a:miter lim="800000"/>
              <a:headEnd/>
              <a:tailEnd/>
            </a:ln>
          </p:spPr>
        </p:pic>
        <p:pic>
          <p:nvPicPr>
            <p:cNvPr id="5138" name="Picture 18"/>
            <p:cNvPicPr>
              <a:picLocks noChangeAspect="1" noChangeArrowheads="1"/>
            </p:cNvPicPr>
            <p:nvPr/>
          </p:nvPicPr>
          <p:blipFill>
            <a:blip r:embed="rId7"/>
            <a:srcRect/>
            <a:stretch>
              <a:fillRect/>
            </a:stretch>
          </p:blipFill>
          <p:spPr bwMode="auto">
            <a:xfrm>
              <a:off x="1075" y="1417"/>
              <a:ext cx="75" cy="80"/>
            </a:xfrm>
            <a:prstGeom prst="rect">
              <a:avLst/>
            </a:prstGeom>
            <a:noFill/>
            <a:ln w="9525">
              <a:noFill/>
              <a:miter lim="800000"/>
              <a:headEnd/>
              <a:tailEnd/>
            </a:ln>
          </p:spPr>
        </p:pic>
        <p:pic>
          <p:nvPicPr>
            <p:cNvPr id="5139" name="Picture 19"/>
            <p:cNvPicPr>
              <a:picLocks noChangeAspect="1" noChangeArrowheads="1"/>
            </p:cNvPicPr>
            <p:nvPr/>
          </p:nvPicPr>
          <p:blipFill>
            <a:blip r:embed="rId6"/>
            <a:srcRect/>
            <a:stretch>
              <a:fillRect/>
            </a:stretch>
          </p:blipFill>
          <p:spPr bwMode="auto">
            <a:xfrm>
              <a:off x="1075" y="1417"/>
              <a:ext cx="75" cy="80"/>
            </a:xfrm>
            <a:prstGeom prst="rect">
              <a:avLst/>
            </a:prstGeom>
            <a:noFill/>
            <a:ln w="9525">
              <a:noFill/>
              <a:miter lim="800000"/>
              <a:headEnd/>
              <a:tailEnd/>
            </a:ln>
          </p:spPr>
        </p:pic>
        <p:sp>
          <p:nvSpPr>
            <p:cNvPr id="5140" name="Rectangle 20"/>
            <p:cNvSpPr>
              <a:spLocks noChangeArrowheads="1"/>
            </p:cNvSpPr>
            <p:nvPr/>
          </p:nvSpPr>
          <p:spPr bwMode="auto">
            <a:xfrm>
              <a:off x="1150" y="1417"/>
              <a:ext cx="2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Input()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41" name="Picture 21"/>
            <p:cNvPicPr>
              <a:picLocks noChangeAspect="1" noChangeArrowheads="1"/>
            </p:cNvPicPr>
            <p:nvPr/>
          </p:nvPicPr>
          <p:blipFill>
            <a:blip r:embed="rId8"/>
            <a:srcRect/>
            <a:stretch>
              <a:fillRect/>
            </a:stretch>
          </p:blipFill>
          <p:spPr bwMode="auto">
            <a:xfrm>
              <a:off x="1075" y="1503"/>
              <a:ext cx="75" cy="80"/>
            </a:xfrm>
            <a:prstGeom prst="rect">
              <a:avLst/>
            </a:prstGeom>
            <a:noFill/>
            <a:ln w="9525">
              <a:noFill/>
              <a:miter lim="800000"/>
              <a:headEnd/>
              <a:tailEnd/>
            </a:ln>
          </p:spPr>
        </p:pic>
        <p:pic>
          <p:nvPicPr>
            <p:cNvPr id="5142" name="Picture 22"/>
            <p:cNvPicPr>
              <a:picLocks noChangeAspect="1" noChangeArrowheads="1"/>
            </p:cNvPicPr>
            <p:nvPr/>
          </p:nvPicPr>
          <p:blipFill>
            <a:blip r:embed="rId9"/>
            <a:srcRect/>
            <a:stretch>
              <a:fillRect/>
            </a:stretch>
          </p:blipFill>
          <p:spPr bwMode="auto">
            <a:xfrm>
              <a:off x="1075" y="1503"/>
              <a:ext cx="75" cy="80"/>
            </a:xfrm>
            <a:prstGeom prst="rect">
              <a:avLst/>
            </a:prstGeom>
            <a:noFill/>
            <a:ln w="9525">
              <a:noFill/>
              <a:miter lim="800000"/>
              <a:headEnd/>
              <a:tailEnd/>
            </a:ln>
          </p:spPr>
        </p:pic>
        <p:pic>
          <p:nvPicPr>
            <p:cNvPr id="5143" name="Picture 23"/>
            <p:cNvPicPr>
              <a:picLocks noChangeAspect="1" noChangeArrowheads="1"/>
            </p:cNvPicPr>
            <p:nvPr/>
          </p:nvPicPr>
          <p:blipFill>
            <a:blip r:embed="rId8"/>
            <a:srcRect/>
            <a:stretch>
              <a:fillRect/>
            </a:stretch>
          </p:blipFill>
          <p:spPr bwMode="auto">
            <a:xfrm>
              <a:off x="1075" y="1503"/>
              <a:ext cx="75" cy="80"/>
            </a:xfrm>
            <a:prstGeom prst="rect">
              <a:avLst/>
            </a:prstGeom>
            <a:noFill/>
            <a:ln w="9525">
              <a:noFill/>
              <a:miter lim="800000"/>
              <a:headEnd/>
              <a:tailEnd/>
            </a:ln>
          </p:spPr>
        </p:pic>
        <p:sp>
          <p:nvSpPr>
            <p:cNvPr id="5144" name="Rectangle 24"/>
            <p:cNvSpPr>
              <a:spLocks noChangeArrowheads="1"/>
            </p:cNvSpPr>
            <p:nvPr/>
          </p:nvSpPr>
          <p:spPr bwMode="auto">
            <a:xfrm>
              <a:off x="1150" y="1503"/>
              <a:ext cx="3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Classify</a:t>
              </a:r>
              <a:r>
                <a:rPr kumimoji="0" lang="en-US" sz="9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45" name="Rectangle 25"/>
            <p:cNvSpPr>
              <a:spLocks noChangeArrowheads="1"/>
            </p:cNvSpPr>
            <p:nvPr/>
          </p:nvSpPr>
          <p:spPr bwMode="auto">
            <a:xfrm>
              <a:off x="1061" y="3662"/>
              <a:ext cx="421" cy="403"/>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46" name="Rectangle 26"/>
            <p:cNvSpPr>
              <a:spLocks noChangeArrowheads="1"/>
            </p:cNvSpPr>
            <p:nvPr/>
          </p:nvSpPr>
          <p:spPr bwMode="auto">
            <a:xfrm>
              <a:off x="1154" y="3683"/>
              <a:ext cx="27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Humidity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47" name="Rectangle 27"/>
            <p:cNvSpPr>
              <a:spLocks noChangeArrowheads="1"/>
            </p:cNvSpPr>
            <p:nvPr/>
          </p:nvSpPr>
          <p:spPr bwMode="auto">
            <a:xfrm>
              <a:off x="1061" y="3778"/>
              <a:ext cx="421" cy="287"/>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48" name="Rectangle 28"/>
            <p:cNvSpPr>
              <a:spLocks noChangeArrowheads="1"/>
            </p:cNvSpPr>
            <p:nvPr/>
          </p:nvSpPr>
          <p:spPr bwMode="auto">
            <a:xfrm>
              <a:off x="1061" y="3908"/>
              <a:ext cx="421" cy="157"/>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pic>
          <p:nvPicPr>
            <p:cNvPr id="5149" name="Picture 29"/>
            <p:cNvPicPr>
              <a:picLocks noChangeAspect="1" noChangeArrowheads="1"/>
            </p:cNvPicPr>
            <p:nvPr/>
          </p:nvPicPr>
          <p:blipFill>
            <a:blip r:embed="rId10"/>
            <a:srcRect/>
            <a:stretch>
              <a:fillRect/>
            </a:stretch>
          </p:blipFill>
          <p:spPr bwMode="auto">
            <a:xfrm>
              <a:off x="1075" y="3789"/>
              <a:ext cx="75" cy="79"/>
            </a:xfrm>
            <a:prstGeom prst="rect">
              <a:avLst/>
            </a:prstGeom>
            <a:noFill/>
            <a:ln w="9525">
              <a:noFill/>
              <a:miter lim="800000"/>
              <a:headEnd/>
              <a:tailEnd/>
            </a:ln>
          </p:spPr>
        </p:pic>
        <p:pic>
          <p:nvPicPr>
            <p:cNvPr id="5150" name="Picture 30"/>
            <p:cNvPicPr>
              <a:picLocks noChangeAspect="1" noChangeArrowheads="1"/>
            </p:cNvPicPr>
            <p:nvPr/>
          </p:nvPicPr>
          <p:blipFill>
            <a:blip r:embed="rId11"/>
            <a:srcRect/>
            <a:stretch>
              <a:fillRect/>
            </a:stretch>
          </p:blipFill>
          <p:spPr bwMode="auto">
            <a:xfrm>
              <a:off x="1075" y="3789"/>
              <a:ext cx="75" cy="79"/>
            </a:xfrm>
            <a:prstGeom prst="rect">
              <a:avLst/>
            </a:prstGeom>
            <a:noFill/>
            <a:ln w="9525">
              <a:noFill/>
              <a:miter lim="800000"/>
              <a:headEnd/>
              <a:tailEnd/>
            </a:ln>
          </p:spPr>
        </p:pic>
        <p:pic>
          <p:nvPicPr>
            <p:cNvPr id="5151" name="Picture 31"/>
            <p:cNvPicPr>
              <a:picLocks noChangeAspect="1" noChangeArrowheads="1"/>
            </p:cNvPicPr>
            <p:nvPr/>
          </p:nvPicPr>
          <p:blipFill>
            <a:blip r:embed="rId10"/>
            <a:srcRect/>
            <a:stretch>
              <a:fillRect/>
            </a:stretch>
          </p:blipFill>
          <p:spPr bwMode="auto">
            <a:xfrm>
              <a:off x="1075" y="3789"/>
              <a:ext cx="75" cy="79"/>
            </a:xfrm>
            <a:prstGeom prst="rect">
              <a:avLst/>
            </a:prstGeom>
            <a:noFill/>
            <a:ln w="9525">
              <a:noFill/>
              <a:miter lim="800000"/>
              <a:headEnd/>
              <a:tailEnd/>
            </a:ln>
          </p:spPr>
        </p:pic>
        <p:sp>
          <p:nvSpPr>
            <p:cNvPr id="5152" name="Rectangle 32"/>
            <p:cNvSpPr>
              <a:spLocks noChangeArrowheads="1"/>
            </p:cNvSpPr>
            <p:nvPr/>
          </p:nvSpPr>
          <p:spPr bwMode="auto">
            <a:xfrm>
              <a:off x="1150" y="3789"/>
              <a:ext cx="265"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humidity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53" name="Picture 33"/>
            <p:cNvPicPr>
              <a:picLocks noChangeAspect="1" noChangeArrowheads="1"/>
            </p:cNvPicPr>
            <p:nvPr/>
          </p:nvPicPr>
          <p:blipFill>
            <a:blip r:embed="rId12"/>
            <a:srcRect/>
            <a:stretch>
              <a:fillRect/>
            </a:stretch>
          </p:blipFill>
          <p:spPr bwMode="auto">
            <a:xfrm>
              <a:off x="1075" y="3961"/>
              <a:ext cx="75" cy="80"/>
            </a:xfrm>
            <a:prstGeom prst="rect">
              <a:avLst/>
            </a:prstGeom>
            <a:noFill/>
            <a:ln w="9525">
              <a:noFill/>
              <a:miter lim="800000"/>
              <a:headEnd/>
              <a:tailEnd/>
            </a:ln>
          </p:spPr>
        </p:pic>
        <p:pic>
          <p:nvPicPr>
            <p:cNvPr id="5154" name="Picture 34"/>
            <p:cNvPicPr>
              <a:picLocks noChangeAspect="1" noChangeArrowheads="1"/>
            </p:cNvPicPr>
            <p:nvPr/>
          </p:nvPicPr>
          <p:blipFill>
            <a:blip r:embed="rId13"/>
            <a:srcRect/>
            <a:stretch>
              <a:fillRect/>
            </a:stretch>
          </p:blipFill>
          <p:spPr bwMode="auto">
            <a:xfrm>
              <a:off x="1075" y="3961"/>
              <a:ext cx="75" cy="80"/>
            </a:xfrm>
            <a:prstGeom prst="rect">
              <a:avLst/>
            </a:prstGeom>
            <a:noFill/>
            <a:ln w="9525">
              <a:noFill/>
              <a:miter lim="800000"/>
              <a:headEnd/>
              <a:tailEnd/>
            </a:ln>
          </p:spPr>
        </p:pic>
        <p:pic>
          <p:nvPicPr>
            <p:cNvPr id="5155" name="Picture 35"/>
            <p:cNvPicPr>
              <a:picLocks noChangeAspect="1" noChangeArrowheads="1"/>
            </p:cNvPicPr>
            <p:nvPr/>
          </p:nvPicPr>
          <p:blipFill>
            <a:blip r:embed="rId12"/>
            <a:srcRect/>
            <a:stretch>
              <a:fillRect/>
            </a:stretch>
          </p:blipFill>
          <p:spPr bwMode="auto">
            <a:xfrm>
              <a:off x="1075" y="3961"/>
              <a:ext cx="75" cy="80"/>
            </a:xfrm>
            <a:prstGeom prst="rect">
              <a:avLst/>
            </a:prstGeom>
            <a:noFill/>
            <a:ln w="9525">
              <a:noFill/>
              <a:miter lim="800000"/>
              <a:headEnd/>
              <a:tailEnd/>
            </a:ln>
          </p:spPr>
        </p:pic>
        <p:sp>
          <p:nvSpPr>
            <p:cNvPr id="5156" name="Rectangle 36"/>
            <p:cNvSpPr>
              <a:spLocks noChangeArrowheads="1"/>
            </p:cNvSpPr>
            <p:nvPr/>
          </p:nvSpPr>
          <p:spPr bwMode="auto">
            <a:xfrm>
              <a:off x="1150" y="3961"/>
              <a:ext cx="3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Classify</a:t>
              </a:r>
              <a:r>
                <a:rPr kumimoji="0" lang="en-US" sz="9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37"/>
            <p:cNvSpPr>
              <a:spLocks noChangeArrowheads="1"/>
            </p:cNvSpPr>
            <p:nvPr/>
          </p:nvSpPr>
          <p:spPr bwMode="auto">
            <a:xfrm>
              <a:off x="3816" y="1118"/>
              <a:ext cx="421" cy="403"/>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58" name="Rectangle 38"/>
            <p:cNvSpPr>
              <a:spLocks noChangeArrowheads="1"/>
            </p:cNvSpPr>
            <p:nvPr/>
          </p:nvSpPr>
          <p:spPr bwMode="auto">
            <a:xfrm>
              <a:off x="3906" y="1139"/>
              <a:ext cx="28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Pressure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39"/>
            <p:cNvSpPr>
              <a:spLocks noChangeArrowheads="1"/>
            </p:cNvSpPr>
            <p:nvPr/>
          </p:nvSpPr>
          <p:spPr bwMode="auto">
            <a:xfrm>
              <a:off x="3816" y="1234"/>
              <a:ext cx="421" cy="287"/>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60" name="Rectangle 40"/>
            <p:cNvSpPr>
              <a:spLocks noChangeArrowheads="1"/>
            </p:cNvSpPr>
            <p:nvPr/>
          </p:nvSpPr>
          <p:spPr bwMode="auto">
            <a:xfrm>
              <a:off x="3816" y="1363"/>
              <a:ext cx="421" cy="158"/>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pic>
          <p:nvPicPr>
            <p:cNvPr id="5161" name="Picture 41"/>
            <p:cNvPicPr>
              <a:picLocks noChangeAspect="1" noChangeArrowheads="1"/>
            </p:cNvPicPr>
            <p:nvPr/>
          </p:nvPicPr>
          <p:blipFill>
            <a:blip r:embed="rId14"/>
            <a:srcRect/>
            <a:stretch>
              <a:fillRect/>
            </a:stretch>
          </p:blipFill>
          <p:spPr bwMode="auto">
            <a:xfrm>
              <a:off x="3829" y="1244"/>
              <a:ext cx="75" cy="80"/>
            </a:xfrm>
            <a:prstGeom prst="rect">
              <a:avLst/>
            </a:prstGeom>
            <a:noFill/>
            <a:ln w="9525">
              <a:noFill/>
              <a:miter lim="800000"/>
              <a:headEnd/>
              <a:tailEnd/>
            </a:ln>
          </p:spPr>
        </p:pic>
        <p:pic>
          <p:nvPicPr>
            <p:cNvPr id="5162" name="Picture 42"/>
            <p:cNvPicPr>
              <a:picLocks noChangeAspect="1" noChangeArrowheads="1"/>
            </p:cNvPicPr>
            <p:nvPr/>
          </p:nvPicPr>
          <p:blipFill>
            <a:blip r:embed="rId15"/>
            <a:srcRect/>
            <a:stretch>
              <a:fillRect/>
            </a:stretch>
          </p:blipFill>
          <p:spPr bwMode="auto">
            <a:xfrm>
              <a:off x="3829" y="1244"/>
              <a:ext cx="75" cy="80"/>
            </a:xfrm>
            <a:prstGeom prst="rect">
              <a:avLst/>
            </a:prstGeom>
            <a:noFill/>
            <a:ln w="9525">
              <a:noFill/>
              <a:miter lim="800000"/>
              <a:headEnd/>
              <a:tailEnd/>
            </a:ln>
          </p:spPr>
        </p:pic>
        <p:pic>
          <p:nvPicPr>
            <p:cNvPr id="5163" name="Picture 43"/>
            <p:cNvPicPr>
              <a:picLocks noChangeAspect="1" noChangeArrowheads="1"/>
            </p:cNvPicPr>
            <p:nvPr/>
          </p:nvPicPr>
          <p:blipFill>
            <a:blip r:embed="rId14"/>
            <a:srcRect/>
            <a:stretch>
              <a:fillRect/>
            </a:stretch>
          </p:blipFill>
          <p:spPr bwMode="auto">
            <a:xfrm>
              <a:off x="3829" y="1244"/>
              <a:ext cx="75" cy="80"/>
            </a:xfrm>
            <a:prstGeom prst="rect">
              <a:avLst/>
            </a:prstGeom>
            <a:noFill/>
            <a:ln w="9525">
              <a:noFill/>
              <a:miter lim="800000"/>
              <a:headEnd/>
              <a:tailEnd/>
            </a:ln>
          </p:spPr>
        </p:pic>
        <p:sp>
          <p:nvSpPr>
            <p:cNvPr id="5164" name="Rectangle 44"/>
            <p:cNvSpPr>
              <a:spLocks noChangeArrowheads="1"/>
            </p:cNvSpPr>
            <p:nvPr/>
          </p:nvSpPr>
          <p:spPr bwMode="auto">
            <a:xfrm>
              <a:off x="3904" y="1244"/>
              <a:ext cx="27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pressure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65" name="Picture 45"/>
            <p:cNvPicPr>
              <a:picLocks noChangeAspect="1" noChangeArrowheads="1"/>
            </p:cNvPicPr>
            <p:nvPr/>
          </p:nvPicPr>
          <p:blipFill>
            <a:blip r:embed="rId16"/>
            <a:srcRect/>
            <a:stretch>
              <a:fillRect/>
            </a:stretch>
          </p:blipFill>
          <p:spPr bwMode="auto">
            <a:xfrm>
              <a:off x="3829" y="1417"/>
              <a:ext cx="75" cy="80"/>
            </a:xfrm>
            <a:prstGeom prst="rect">
              <a:avLst/>
            </a:prstGeom>
            <a:noFill/>
            <a:ln w="9525">
              <a:noFill/>
              <a:miter lim="800000"/>
              <a:headEnd/>
              <a:tailEnd/>
            </a:ln>
          </p:spPr>
        </p:pic>
        <p:pic>
          <p:nvPicPr>
            <p:cNvPr id="5166" name="Picture 46"/>
            <p:cNvPicPr>
              <a:picLocks noChangeAspect="1" noChangeArrowheads="1"/>
            </p:cNvPicPr>
            <p:nvPr/>
          </p:nvPicPr>
          <p:blipFill>
            <a:blip r:embed="rId17"/>
            <a:srcRect/>
            <a:stretch>
              <a:fillRect/>
            </a:stretch>
          </p:blipFill>
          <p:spPr bwMode="auto">
            <a:xfrm>
              <a:off x="3829" y="1417"/>
              <a:ext cx="75" cy="80"/>
            </a:xfrm>
            <a:prstGeom prst="rect">
              <a:avLst/>
            </a:prstGeom>
            <a:noFill/>
            <a:ln w="9525">
              <a:noFill/>
              <a:miter lim="800000"/>
              <a:headEnd/>
              <a:tailEnd/>
            </a:ln>
          </p:spPr>
        </p:pic>
        <p:pic>
          <p:nvPicPr>
            <p:cNvPr id="5167" name="Picture 47"/>
            <p:cNvPicPr>
              <a:picLocks noChangeAspect="1" noChangeArrowheads="1"/>
            </p:cNvPicPr>
            <p:nvPr/>
          </p:nvPicPr>
          <p:blipFill>
            <a:blip r:embed="rId16"/>
            <a:srcRect/>
            <a:stretch>
              <a:fillRect/>
            </a:stretch>
          </p:blipFill>
          <p:spPr bwMode="auto">
            <a:xfrm>
              <a:off x="3829" y="1417"/>
              <a:ext cx="75" cy="80"/>
            </a:xfrm>
            <a:prstGeom prst="rect">
              <a:avLst/>
            </a:prstGeom>
            <a:noFill/>
            <a:ln w="9525">
              <a:noFill/>
              <a:miter lim="800000"/>
              <a:headEnd/>
              <a:tailEnd/>
            </a:ln>
          </p:spPr>
        </p:pic>
        <p:sp>
          <p:nvSpPr>
            <p:cNvPr id="5168" name="Rectangle 48"/>
            <p:cNvSpPr>
              <a:spLocks noChangeArrowheads="1"/>
            </p:cNvSpPr>
            <p:nvPr/>
          </p:nvSpPr>
          <p:spPr bwMode="auto">
            <a:xfrm>
              <a:off x="3904" y="1417"/>
              <a:ext cx="3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Classify</a:t>
              </a:r>
              <a:r>
                <a:rPr kumimoji="0" lang="en-US" sz="9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49"/>
            <p:cNvSpPr>
              <a:spLocks noChangeArrowheads="1"/>
            </p:cNvSpPr>
            <p:nvPr/>
          </p:nvSpPr>
          <p:spPr bwMode="auto">
            <a:xfrm>
              <a:off x="2582" y="3607"/>
              <a:ext cx="493" cy="403"/>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70" name="Rectangle 50"/>
            <p:cNvSpPr>
              <a:spLocks noChangeArrowheads="1"/>
            </p:cNvSpPr>
            <p:nvPr/>
          </p:nvSpPr>
          <p:spPr bwMode="auto">
            <a:xfrm>
              <a:off x="2662" y="3628"/>
              <a:ext cx="39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Temperature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1" name="Rectangle 51"/>
            <p:cNvSpPr>
              <a:spLocks noChangeArrowheads="1"/>
            </p:cNvSpPr>
            <p:nvPr/>
          </p:nvSpPr>
          <p:spPr bwMode="auto">
            <a:xfrm>
              <a:off x="2582" y="3723"/>
              <a:ext cx="493" cy="287"/>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72" name="Rectangle 52"/>
            <p:cNvSpPr>
              <a:spLocks noChangeArrowheads="1"/>
            </p:cNvSpPr>
            <p:nvPr/>
          </p:nvSpPr>
          <p:spPr bwMode="auto">
            <a:xfrm>
              <a:off x="2582" y="3852"/>
              <a:ext cx="493" cy="158"/>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pic>
          <p:nvPicPr>
            <p:cNvPr id="5173" name="Picture 53"/>
            <p:cNvPicPr>
              <a:picLocks noChangeAspect="1" noChangeArrowheads="1"/>
            </p:cNvPicPr>
            <p:nvPr/>
          </p:nvPicPr>
          <p:blipFill>
            <a:blip r:embed="rId18"/>
            <a:srcRect/>
            <a:stretch>
              <a:fillRect/>
            </a:stretch>
          </p:blipFill>
          <p:spPr bwMode="auto">
            <a:xfrm>
              <a:off x="2596" y="3733"/>
              <a:ext cx="75" cy="80"/>
            </a:xfrm>
            <a:prstGeom prst="rect">
              <a:avLst/>
            </a:prstGeom>
            <a:noFill/>
            <a:ln w="9525">
              <a:noFill/>
              <a:miter lim="800000"/>
              <a:headEnd/>
              <a:tailEnd/>
            </a:ln>
          </p:spPr>
        </p:pic>
        <p:pic>
          <p:nvPicPr>
            <p:cNvPr id="5174" name="Picture 54"/>
            <p:cNvPicPr>
              <a:picLocks noChangeAspect="1" noChangeArrowheads="1"/>
            </p:cNvPicPr>
            <p:nvPr/>
          </p:nvPicPr>
          <p:blipFill>
            <a:blip r:embed="rId19"/>
            <a:srcRect/>
            <a:stretch>
              <a:fillRect/>
            </a:stretch>
          </p:blipFill>
          <p:spPr bwMode="auto">
            <a:xfrm>
              <a:off x="2596" y="3733"/>
              <a:ext cx="75" cy="80"/>
            </a:xfrm>
            <a:prstGeom prst="rect">
              <a:avLst/>
            </a:prstGeom>
            <a:noFill/>
            <a:ln w="9525">
              <a:noFill/>
              <a:miter lim="800000"/>
              <a:headEnd/>
              <a:tailEnd/>
            </a:ln>
          </p:spPr>
        </p:pic>
        <p:pic>
          <p:nvPicPr>
            <p:cNvPr id="5175" name="Picture 55"/>
            <p:cNvPicPr>
              <a:picLocks noChangeAspect="1" noChangeArrowheads="1"/>
            </p:cNvPicPr>
            <p:nvPr/>
          </p:nvPicPr>
          <p:blipFill>
            <a:blip r:embed="rId18"/>
            <a:srcRect/>
            <a:stretch>
              <a:fillRect/>
            </a:stretch>
          </p:blipFill>
          <p:spPr bwMode="auto">
            <a:xfrm>
              <a:off x="2596" y="3733"/>
              <a:ext cx="75" cy="80"/>
            </a:xfrm>
            <a:prstGeom prst="rect">
              <a:avLst/>
            </a:prstGeom>
            <a:noFill/>
            <a:ln w="9525">
              <a:noFill/>
              <a:miter lim="800000"/>
              <a:headEnd/>
              <a:tailEnd/>
            </a:ln>
          </p:spPr>
        </p:pic>
        <p:sp>
          <p:nvSpPr>
            <p:cNvPr id="5176" name="Rectangle 56"/>
            <p:cNvSpPr>
              <a:spLocks noChangeArrowheads="1"/>
            </p:cNvSpPr>
            <p:nvPr/>
          </p:nvSpPr>
          <p:spPr bwMode="auto">
            <a:xfrm>
              <a:off x="2671" y="3733"/>
              <a:ext cx="16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temp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77" name="Picture 57"/>
            <p:cNvPicPr>
              <a:picLocks noChangeAspect="1" noChangeArrowheads="1"/>
            </p:cNvPicPr>
            <p:nvPr/>
          </p:nvPicPr>
          <p:blipFill>
            <a:blip r:embed="rId20"/>
            <a:srcRect/>
            <a:stretch>
              <a:fillRect/>
            </a:stretch>
          </p:blipFill>
          <p:spPr bwMode="auto">
            <a:xfrm>
              <a:off x="2596" y="3906"/>
              <a:ext cx="75" cy="80"/>
            </a:xfrm>
            <a:prstGeom prst="rect">
              <a:avLst/>
            </a:prstGeom>
            <a:noFill/>
            <a:ln w="9525">
              <a:noFill/>
              <a:miter lim="800000"/>
              <a:headEnd/>
              <a:tailEnd/>
            </a:ln>
          </p:spPr>
        </p:pic>
        <p:pic>
          <p:nvPicPr>
            <p:cNvPr id="5178" name="Picture 58"/>
            <p:cNvPicPr>
              <a:picLocks noChangeAspect="1" noChangeArrowheads="1"/>
            </p:cNvPicPr>
            <p:nvPr/>
          </p:nvPicPr>
          <p:blipFill>
            <a:blip r:embed="rId21"/>
            <a:srcRect/>
            <a:stretch>
              <a:fillRect/>
            </a:stretch>
          </p:blipFill>
          <p:spPr bwMode="auto">
            <a:xfrm>
              <a:off x="2596" y="3906"/>
              <a:ext cx="75" cy="80"/>
            </a:xfrm>
            <a:prstGeom prst="rect">
              <a:avLst/>
            </a:prstGeom>
            <a:noFill/>
            <a:ln w="9525">
              <a:noFill/>
              <a:miter lim="800000"/>
              <a:headEnd/>
              <a:tailEnd/>
            </a:ln>
          </p:spPr>
        </p:pic>
        <p:pic>
          <p:nvPicPr>
            <p:cNvPr id="5179" name="Picture 59"/>
            <p:cNvPicPr>
              <a:picLocks noChangeAspect="1" noChangeArrowheads="1"/>
            </p:cNvPicPr>
            <p:nvPr/>
          </p:nvPicPr>
          <p:blipFill>
            <a:blip r:embed="rId20"/>
            <a:srcRect/>
            <a:stretch>
              <a:fillRect/>
            </a:stretch>
          </p:blipFill>
          <p:spPr bwMode="auto">
            <a:xfrm>
              <a:off x="2596" y="3906"/>
              <a:ext cx="75" cy="80"/>
            </a:xfrm>
            <a:prstGeom prst="rect">
              <a:avLst/>
            </a:prstGeom>
            <a:noFill/>
            <a:ln w="9525">
              <a:noFill/>
              <a:miter lim="800000"/>
              <a:headEnd/>
              <a:tailEnd/>
            </a:ln>
          </p:spPr>
        </p:pic>
        <p:sp>
          <p:nvSpPr>
            <p:cNvPr id="5180" name="Rectangle 60"/>
            <p:cNvSpPr>
              <a:spLocks noChangeArrowheads="1"/>
            </p:cNvSpPr>
            <p:nvPr/>
          </p:nvSpPr>
          <p:spPr bwMode="auto">
            <a:xfrm>
              <a:off x="2671" y="3906"/>
              <a:ext cx="27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Classify</a:t>
              </a:r>
              <a:r>
                <a:rPr kumimoji="0" lang="en-US" sz="9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1" name="Rectangle 61"/>
            <p:cNvSpPr>
              <a:spLocks noChangeArrowheads="1"/>
            </p:cNvSpPr>
            <p:nvPr/>
          </p:nvSpPr>
          <p:spPr bwMode="auto">
            <a:xfrm>
              <a:off x="3639" y="3407"/>
              <a:ext cx="726" cy="748"/>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82" name="Rectangle 62"/>
            <p:cNvSpPr>
              <a:spLocks noChangeArrowheads="1"/>
            </p:cNvSpPr>
            <p:nvPr/>
          </p:nvSpPr>
          <p:spPr bwMode="auto">
            <a:xfrm>
              <a:off x="3822" y="3427"/>
              <a:ext cx="208"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Result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3" name="Rectangle 63"/>
            <p:cNvSpPr>
              <a:spLocks noChangeArrowheads="1"/>
            </p:cNvSpPr>
            <p:nvPr/>
          </p:nvSpPr>
          <p:spPr bwMode="auto">
            <a:xfrm>
              <a:off x="3639" y="3522"/>
              <a:ext cx="726" cy="633"/>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84" name="Rectangle 64"/>
            <p:cNvSpPr>
              <a:spLocks noChangeArrowheads="1"/>
            </p:cNvSpPr>
            <p:nvPr/>
          </p:nvSpPr>
          <p:spPr bwMode="auto">
            <a:xfrm>
              <a:off x="3645" y="3960"/>
              <a:ext cx="720" cy="202"/>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pic>
          <p:nvPicPr>
            <p:cNvPr id="5185" name="Picture 65"/>
            <p:cNvPicPr>
              <a:picLocks noChangeAspect="1" noChangeArrowheads="1"/>
            </p:cNvPicPr>
            <p:nvPr/>
          </p:nvPicPr>
          <p:blipFill>
            <a:blip r:embed="rId22"/>
            <a:srcRect/>
            <a:stretch>
              <a:fillRect/>
            </a:stretch>
          </p:blipFill>
          <p:spPr bwMode="auto">
            <a:xfrm>
              <a:off x="3653" y="3533"/>
              <a:ext cx="75" cy="79"/>
            </a:xfrm>
            <a:prstGeom prst="rect">
              <a:avLst/>
            </a:prstGeom>
            <a:noFill/>
            <a:ln w="9525">
              <a:noFill/>
              <a:miter lim="800000"/>
              <a:headEnd/>
              <a:tailEnd/>
            </a:ln>
          </p:spPr>
        </p:pic>
        <p:pic>
          <p:nvPicPr>
            <p:cNvPr id="5186" name="Picture 66"/>
            <p:cNvPicPr>
              <a:picLocks noChangeAspect="1" noChangeArrowheads="1"/>
            </p:cNvPicPr>
            <p:nvPr/>
          </p:nvPicPr>
          <p:blipFill>
            <a:blip r:embed="rId23"/>
            <a:srcRect/>
            <a:stretch>
              <a:fillRect/>
            </a:stretch>
          </p:blipFill>
          <p:spPr bwMode="auto">
            <a:xfrm>
              <a:off x="3653" y="3533"/>
              <a:ext cx="75" cy="79"/>
            </a:xfrm>
            <a:prstGeom prst="rect">
              <a:avLst/>
            </a:prstGeom>
            <a:noFill/>
            <a:ln w="9525">
              <a:noFill/>
              <a:miter lim="800000"/>
              <a:headEnd/>
              <a:tailEnd/>
            </a:ln>
          </p:spPr>
        </p:pic>
        <p:pic>
          <p:nvPicPr>
            <p:cNvPr id="5187" name="Picture 67"/>
            <p:cNvPicPr>
              <a:picLocks noChangeAspect="1" noChangeArrowheads="1"/>
            </p:cNvPicPr>
            <p:nvPr/>
          </p:nvPicPr>
          <p:blipFill>
            <a:blip r:embed="rId22"/>
            <a:srcRect/>
            <a:stretch>
              <a:fillRect/>
            </a:stretch>
          </p:blipFill>
          <p:spPr bwMode="auto">
            <a:xfrm>
              <a:off x="3653" y="3533"/>
              <a:ext cx="75" cy="79"/>
            </a:xfrm>
            <a:prstGeom prst="rect">
              <a:avLst/>
            </a:prstGeom>
            <a:noFill/>
            <a:ln w="9525">
              <a:noFill/>
              <a:miter lim="800000"/>
              <a:headEnd/>
              <a:tailEnd/>
            </a:ln>
          </p:spPr>
        </p:pic>
        <p:sp>
          <p:nvSpPr>
            <p:cNvPr id="5188" name="Rectangle 68"/>
            <p:cNvSpPr>
              <a:spLocks noChangeArrowheads="1"/>
            </p:cNvSpPr>
            <p:nvPr/>
          </p:nvSpPr>
          <p:spPr bwMode="auto">
            <a:xfrm>
              <a:off x="3728" y="3533"/>
              <a:ext cx="34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Haze, mist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89" name="Picture 69"/>
            <p:cNvPicPr>
              <a:picLocks noChangeAspect="1" noChangeArrowheads="1"/>
            </p:cNvPicPr>
            <p:nvPr/>
          </p:nvPicPr>
          <p:blipFill>
            <a:blip r:embed="rId24"/>
            <a:srcRect/>
            <a:stretch>
              <a:fillRect/>
            </a:stretch>
          </p:blipFill>
          <p:spPr bwMode="auto">
            <a:xfrm>
              <a:off x="3653" y="3619"/>
              <a:ext cx="75" cy="80"/>
            </a:xfrm>
            <a:prstGeom prst="rect">
              <a:avLst/>
            </a:prstGeom>
            <a:noFill/>
            <a:ln w="9525">
              <a:noFill/>
              <a:miter lim="800000"/>
              <a:headEnd/>
              <a:tailEnd/>
            </a:ln>
          </p:spPr>
        </p:pic>
        <p:pic>
          <p:nvPicPr>
            <p:cNvPr id="5190" name="Picture 70"/>
            <p:cNvPicPr>
              <a:picLocks noChangeAspect="1" noChangeArrowheads="1"/>
            </p:cNvPicPr>
            <p:nvPr/>
          </p:nvPicPr>
          <p:blipFill>
            <a:blip r:embed="rId25"/>
            <a:srcRect/>
            <a:stretch>
              <a:fillRect/>
            </a:stretch>
          </p:blipFill>
          <p:spPr bwMode="auto">
            <a:xfrm>
              <a:off x="3653" y="3619"/>
              <a:ext cx="75" cy="80"/>
            </a:xfrm>
            <a:prstGeom prst="rect">
              <a:avLst/>
            </a:prstGeom>
            <a:noFill/>
            <a:ln w="9525">
              <a:noFill/>
              <a:miter lim="800000"/>
              <a:headEnd/>
              <a:tailEnd/>
            </a:ln>
          </p:spPr>
        </p:pic>
        <p:pic>
          <p:nvPicPr>
            <p:cNvPr id="5191" name="Picture 71"/>
            <p:cNvPicPr>
              <a:picLocks noChangeAspect="1" noChangeArrowheads="1"/>
            </p:cNvPicPr>
            <p:nvPr/>
          </p:nvPicPr>
          <p:blipFill>
            <a:blip r:embed="rId24"/>
            <a:srcRect/>
            <a:stretch>
              <a:fillRect/>
            </a:stretch>
          </p:blipFill>
          <p:spPr bwMode="auto">
            <a:xfrm>
              <a:off x="3653" y="3619"/>
              <a:ext cx="75" cy="80"/>
            </a:xfrm>
            <a:prstGeom prst="rect">
              <a:avLst/>
            </a:prstGeom>
            <a:noFill/>
            <a:ln w="9525">
              <a:noFill/>
              <a:miter lim="800000"/>
              <a:headEnd/>
              <a:tailEnd/>
            </a:ln>
          </p:spPr>
        </p:pic>
        <p:sp>
          <p:nvSpPr>
            <p:cNvPr id="5192" name="Rectangle 72"/>
            <p:cNvSpPr>
              <a:spLocks noChangeArrowheads="1"/>
            </p:cNvSpPr>
            <p:nvPr/>
          </p:nvSpPr>
          <p:spPr bwMode="auto">
            <a:xfrm>
              <a:off x="3728" y="3619"/>
              <a:ext cx="11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fog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93" name="Picture 73"/>
            <p:cNvPicPr>
              <a:picLocks noChangeAspect="1" noChangeArrowheads="1"/>
            </p:cNvPicPr>
            <p:nvPr/>
          </p:nvPicPr>
          <p:blipFill>
            <a:blip r:embed="rId26"/>
            <a:srcRect/>
            <a:stretch>
              <a:fillRect/>
            </a:stretch>
          </p:blipFill>
          <p:spPr bwMode="auto">
            <a:xfrm>
              <a:off x="3653" y="3706"/>
              <a:ext cx="75" cy="79"/>
            </a:xfrm>
            <a:prstGeom prst="rect">
              <a:avLst/>
            </a:prstGeom>
            <a:noFill/>
            <a:ln w="9525">
              <a:noFill/>
              <a:miter lim="800000"/>
              <a:headEnd/>
              <a:tailEnd/>
            </a:ln>
          </p:spPr>
        </p:pic>
        <p:pic>
          <p:nvPicPr>
            <p:cNvPr id="5194" name="Picture 74"/>
            <p:cNvPicPr>
              <a:picLocks noChangeAspect="1" noChangeArrowheads="1"/>
            </p:cNvPicPr>
            <p:nvPr/>
          </p:nvPicPr>
          <p:blipFill>
            <a:blip r:embed="rId27"/>
            <a:srcRect/>
            <a:stretch>
              <a:fillRect/>
            </a:stretch>
          </p:blipFill>
          <p:spPr bwMode="auto">
            <a:xfrm>
              <a:off x="3653" y="3706"/>
              <a:ext cx="75" cy="79"/>
            </a:xfrm>
            <a:prstGeom prst="rect">
              <a:avLst/>
            </a:prstGeom>
            <a:noFill/>
            <a:ln w="9525">
              <a:noFill/>
              <a:miter lim="800000"/>
              <a:headEnd/>
              <a:tailEnd/>
            </a:ln>
          </p:spPr>
        </p:pic>
        <p:pic>
          <p:nvPicPr>
            <p:cNvPr id="5195" name="Picture 75"/>
            <p:cNvPicPr>
              <a:picLocks noChangeAspect="1" noChangeArrowheads="1"/>
            </p:cNvPicPr>
            <p:nvPr/>
          </p:nvPicPr>
          <p:blipFill>
            <a:blip r:embed="rId26"/>
            <a:srcRect/>
            <a:stretch>
              <a:fillRect/>
            </a:stretch>
          </p:blipFill>
          <p:spPr bwMode="auto">
            <a:xfrm>
              <a:off x="3653" y="3706"/>
              <a:ext cx="75" cy="79"/>
            </a:xfrm>
            <a:prstGeom prst="rect">
              <a:avLst/>
            </a:prstGeom>
            <a:noFill/>
            <a:ln w="9525">
              <a:noFill/>
              <a:miter lim="800000"/>
              <a:headEnd/>
              <a:tailEnd/>
            </a:ln>
          </p:spPr>
        </p:pic>
        <p:sp>
          <p:nvSpPr>
            <p:cNvPr id="5196" name="Rectangle 76"/>
            <p:cNvSpPr>
              <a:spLocks noChangeArrowheads="1"/>
            </p:cNvSpPr>
            <p:nvPr/>
          </p:nvSpPr>
          <p:spPr bwMode="auto">
            <a:xfrm>
              <a:off x="3728" y="3706"/>
              <a:ext cx="13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rain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97" name="Picture 77"/>
            <p:cNvPicPr>
              <a:picLocks noChangeAspect="1" noChangeArrowheads="1"/>
            </p:cNvPicPr>
            <p:nvPr/>
          </p:nvPicPr>
          <p:blipFill>
            <a:blip r:embed="rId28"/>
            <a:srcRect/>
            <a:stretch>
              <a:fillRect/>
            </a:stretch>
          </p:blipFill>
          <p:spPr bwMode="auto">
            <a:xfrm>
              <a:off x="3653" y="3792"/>
              <a:ext cx="75" cy="79"/>
            </a:xfrm>
            <a:prstGeom prst="rect">
              <a:avLst/>
            </a:prstGeom>
            <a:noFill/>
            <a:ln w="9525">
              <a:noFill/>
              <a:miter lim="800000"/>
              <a:headEnd/>
              <a:tailEnd/>
            </a:ln>
          </p:spPr>
        </p:pic>
        <p:pic>
          <p:nvPicPr>
            <p:cNvPr id="5198" name="Picture 78"/>
            <p:cNvPicPr>
              <a:picLocks noChangeAspect="1" noChangeArrowheads="1"/>
            </p:cNvPicPr>
            <p:nvPr/>
          </p:nvPicPr>
          <p:blipFill>
            <a:blip r:embed="rId29"/>
            <a:srcRect/>
            <a:stretch>
              <a:fillRect/>
            </a:stretch>
          </p:blipFill>
          <p:spPr bwMode="auto">
            <a:xfrm>
              <a:off x="3653" y="3792"/>
              <a:ext cx="75" cy="79"/>
            </a:xfrm>
            <a:prstGeom prst="rect">
              <a:avLst/>
            </a:prstGeom>
            <a:noFill/>
            <a:ln w="9525">
              <a:noFill/>
              <a:miter lim="800000"/>
              <a:headEnd/>
              <a:tailEnd/>
            </a:ln>
          </p:spPr>
        </p:pic>
        <p:pic>
          <p:nvPicPr>
            <p:cNvPr id="5199" name="Picture 79"/>
            <p:cNvPicPr>
              <a:picLocks noChangeAspect="1" noChangeArrowheads="1"/>
            </p:cNvPicPr>
            <p:nvPr/>
          </p:nvPicPr>
          <p:blipFill>
            <a:blip r:embed="rId28"/>
            <a:srcRect/>
            <a:stretch>
              <a:fillRect/>
            </a:stretch>
          </p:blipFill>
          <p:spPr bwMode="auto">
            <a:xfrm>
              <a:off x="3653" y="3792"/>
              <a:ext cx="75" cy="79"/>
            </a:xfrm>
            <a:prstGeom prst="rect">
              <a:avLst/>
            </a:prstGeom>
            <a:noFill/>
            <a:ln w="9525">
              <a:noFill/>
              <a:miter lim="800000"/>
              <a:headEnd/>
              <a:tailEnd/>
            </a:ln>
          </p:spPr>
        </p:pic>
        <p:sp>
          <p:nvSpPr>
            <p:cNvPr id="5200" name="Rectangle 80"/>
            <p:cNvSpPr>
              <a:spLocks noChangeArrowheads="1"/>
            </p:cNvSpPr>
            <p:nvPr/>
          </p:nvSpPr>
          <p:spPr bwMode="auto">
            <a:xfrm>
              <a:off x="3728" y="3792"/>
              <a:ext cx="57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Arial" pitchFamily="34" charset="0"/>
                  <a:cs typeface="Arial" pitchFamily="34" charset="0"/>
                </a:rPr>
                <a:t>rain,thunderstorm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201" name="Picture 81"/>
            <p:cNvPicPr>
              <a:picLocks noChangeAspect="1" noChangeArrowheads="1"/>
            </p:cNvPicPr>
            <p:nvPr/>
          </p:nvPicPr>
          <p:blipFill>
            <a:blip r:embed="rId30"/>
            <a:srcRect/>
            <a:stretch>
              <a:fillRect/>
            </a:stretch>
          </p:blipFill>
          <p:spPr bwMode="auto">
            <a:xfrm>
              <a:off x="3653" y="3878"/>
              <a:ext cx="75" cy="80"/>
            </a:xfrm>
            <a:prstGeom prst="rect">
              <a:avLst/>
            </a:prstGeom>
            <a:noFill/>
            <a:ln w="9525">
              <a:noFill/>
              <a:miter lim="800000"/>
              <a:headEnd/>
              <a:tailEnd/>
            </a:ln>
          </p:spPr>
        </p:pic>
        <p:pic>
          <p:nvPicPr>
            <p:cNvPr id="5202" name="Picture 82"/>
            <p:cNvPicPr>
              <a:picLocks noChangeAspect="1" noChangeArrowheads="1"/>
            </p:cNvPicPr>
            <p:nvPr/>
          </p:nvPicPr>
          <p:blipFill>
            <a:blip r:embed="rId31"/>
            <a:srcRect/>
            <a:stretch>
              <a:fillRect/>
            </a:stretch>
          </p:blipFill>
          <p:spPr bwMode="auto">
            <a:xfrm>
              <a:off x="3653" y="3878"/>
              <a:ext cx="75" cy="80"/>
            </a:xfrm>
            <a:prstGeom prst="rect">
              <a:avLst/>
            </a:prstGeom>
            <a:noFill/>
            <a:ln w="9525">
              <a:noFill/>
              <a:miter lim="800000"/>
              <a:headEnd/>
              <a:tailEnd/>
            </a:ln>
          </p:spPr>
        </p:pic>
        <p:pic>
          <p:nvPicPr>
            <p:cNvPr id="5203" name="Picture 83"/>
            <p:cNvPicPr>
              <a:picLocks noChangeAspect="1" noChangeArrowheads="1"/>
            </p:cNvPicPr>
            <p:nvPr/>
          </p:nvPicPr>
          <p:blipFill>
            <a:blip r:embed="rId30"/>
            <a:srcRect/>
            <a:stretch>
              <a:fillRect/>
            </a:stretch>
          </p:blipFill>
          <p:spPr bwMode="auto">
            <a:xfrm>
              <a:off x="3653" y="3878"/>
              <a:ext cx="75" cy="80"/>
            </a:xfrm>
            <a:prstGeom prst="rect">
              <a:avLst/>
            </a:prstGeom>
            <a:noFill/>
            <a:ln w="9525">
              <a:noFill/>
              <a:miter lim="800000"/>
              <a:headEnd/>
              <a:tailEnd/>
            </a:ln>
          </p:spPr>
        </p:pic>
        <p:sp>
          <p:nvSpPr>
            <p:cNvPr id="5204" name="Rectangle 84"/>
            <p:cNvSpPr>
              <a:spLocks noChangeArrowheads="1"/>
            </p:cNvSpPr>
            <p:nvPr/>
          </p:nvSpPr>
          <p:spPr bwMode="auto">
            <a:xfrm>
              <a:off x="3728" y="3878"/>
              <a:ext cx="16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haze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05" name="Picture 85"/>
            <p:cNvPicPr>
              <a:picLocks noChangeAspect="1" noChangeArrowheads="1"/>
            </p:cNvPicPr>
            <p:nvPr/>
          </p:nvPicPr>
          <p:blipFill>
            <a:blip r:embed="rId32"/>
            <a:srcRect/>
            <a:stretch>
              <a:fillRect/>
            </a:stretch>
          </p:blipFill>
          <p:spPr bwMode="auto">
            <a:xfrm>
              <a:off x="3653" y="4051"/>
              <a:ext cx="75" cy="80"/>
            </a:xfrm>
            <a:prstGeom prst="rect">
              <a:avLst/>
            </a:prstGeom>
            <a:noFill/>
            <a:ln w="9525">
              <a:noFill/>
              <a:miter lim="800000"/>
              <a:headEnd/>
              <a:tailEnd/>
            </a:ln>
          </p:spPr>
        </p:pic>
        <p:pic>
          <p:nvPicPr>
            <p:cNvPr id="5206" name="Picture 86"/>
            <p:cNvPicPr>
              <a:picLocks noChangeAspect="1" noChangeArrowheads="1"/>
            </p:cNvPicPr>
            <p:nvPr/>
          </p:nvPicPr>
          <p:blipFill>
            <a:blip r:embed="rId33"/>
            <a:srcRect/>
            <a:stretch>
              <a:fillRect/>
            </a:stretch>
          </p:blipFill>
          <p:spPr bwMode="auto">
            <a:xfrm>
              <a:off x="3653" y="4051"/>
              <a:ext cx="75" cy="80"/>
            </a:xfrm>
            <a:prstGeom prst="rect">
              <a:avLst/>
            </a:prstGeom>
            <a:noFill/>
            <a:ln w="9525">
              <a:noFill/>
              <a:miter lim="800000"/>
              <a:headEnd/>
              <a:tailEnd/>
            </a:ln>
          </p:spPr>
        </p:pic>
        <p:pic>
          <p:nvPicPr>
            <p:cNvPr id="5207" name="Picture 87"/>
            <p:cNvPicPr>
              <a:picLocks noChangeAspect="1" noChangeArrowheads="1"/>
            </p:cNvPicPr>
            <p:nvPr/>
          </p:nvPicPr>
          <p:blipFill>
            <a:blip r:embed="rId32"/>
            <a:srcRect/>
            <a:stretch>
              <a:fillRect/>
            </a:stretch>
          </p:blipFill>
          <p:spPr bwMode="auto">
            <a:xfrm>
              <a:off x="3653" y="4051"/>
              <a:ext cx="75" cy="80"/>
            </a:xfrm>
            <a:prstGeom prst="rect">
              <a:avLst/>
            </a:prstGeom>
            <a:noFill/>
            <a:ln w="9525">
              <a:noFill/>
              <a:miter lim="800000"/>
              <a:headEnd/>
              <a:tailEnd/>
            </a:ln>
          </p:spPr>
        </p:pic>
        <p:sp>
          <p:nvSpPr>
            <p:cNvPr id="5208" name="Rectangle 88"/>
            <p:cNvSpPr>
              <a:spLocks noChangeArrowheads="1"/>
            </p:cNvSpPr>
            <p:nvPr/>
          </p:nvSpPr>
          <p:spPr bwMode="auto">
            <a:xfrm>
              <a:off x="3728" y="4051"/>
              <a:ext cx="27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Classify</a:t>
              </a:r>
              <a:r>
                <a:rPr kumimoji="0" lang="en-US" sz="9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9" name="Rectangle 89"/>
            <p:cNvSpPr>
              <a:spLocks noChangeArrowheads="1"/>
            </p:cNvSpPr>
            <p:nvPr/>
          </p:nvSpPr>
          <p:spPr bwMode="auto">
            <a:xfrm>
              <a:off x="2605" y="1075"/>
              <a:ext cx="447" cy="489"/>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0" name="Rectangle 90"/>
            <p:cNvSpPr>
              <a:spLocks noChangeArrowheads="1"/>
            </p:cNvSpPr>
            <p:nvPr/>
          </p:nvSpPr>
          <p:spPr bwMode="auto">
            <a:xfrm>
              <a:off x="2681" y="1096"/>
              <a:ext cx="33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1" name="Rectangle 91"/>
            <p:cNvSpPr>
              <a:spLocks noChangeArrowheads="1"/>
            </p:cNvSpPr>
            <p:nvPr/>
          </p:nvSpPr>
          <p:spPr bwMode="auto">
            <a:xfrm>
              <a:off x="2605" y="1191"/>
              <a:ext cx="447" cy="373"/>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2" name="Rectangle 92"/>
            <p:cNvSpPr>
              <a:spLocks noChangeArrowheads="1"/>
            </p:cNvSpPr>
            <p:nvPr/>
          </p:nvSpPr>
          <p:spPr bwMode="auto">
            <a:xfrm>
              <a:off x="2605" y="1234"/>
              <a:ext cx="447" cy="330"/>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5213" name="Picture 93"/>
            <p:cNvPicPr>
              <a:picLocks noChangeAspect="1" noChangeArrowheads="1"/>
            </p:cNvPicPr>
            <p:nvPr/>
          </p:nvPicPr>
          <p:blipFill>
            <a:blip r:embed="rId34"/>
            <a:srcRect/>
            <a:stretch>
              <a:fillRect/>
            </a:stretch>
          </p:blipFill>
          <p:spPr bwMode="auto">
            <a:xfrm>
              <a:off x="2618" y="1287"/>
              <a:ext cx="75" cy="80"/>
            </a:xfrm>
            <a:prstGeom prst="rect">
              <a:avLst/>
            </a:prstGeom>
            <a:noFill/>
            <a:ln w="9525">
              <a:noFill/>
              <a:miter lim="800000"/>
              <a:headEnd/>
              <a:tailEnd/>
            </a:ln>
          </p:spPr>
        </p:pic>
        <p:pic>
          <p:nvPicPr>
            <p:cNvPr id="5214" name="Picture 94"/>
            <p:cNvPicPr>
              <a:picLocks noChangeAspect="1" noChangeArrowheads="1"/>
            </p:cNvPicPr>
            <p:nvPr/>
          </p:nvPicPr>
          <p:blipFill>
            <a:blip r:embed="rId35"/>
            <a:srcRect/>
            <a:stretch>
              <a:fillRect/>
            </a:stretch>
          </p:blipFill>
          <p:spPr bwMode="auto">
            <a:xfrm>
              <a:off x="2618" y="1287"/>
              <a:ext cx="75" cy="80"/>
            </a:xfrm>
            <a:prstGeom prst="rect">
              <a:avLst/>
            </a:prstGeom>
            <a:noFill/>
            <a:ln w="9525">
              <a:noFill/>
              <a:miter lim="800000"/>
              <a:headEnd/>
              <a:tailEnd/>
            </a:ln>
          </p:spPr>
        </p:pic>
        <p:pic>
          <p:nvPicPr>
            <p:cNvPr id="5215" name="Picture 95"/>
            <p:cNvPicPr>
              <a:picLocks noChangeAspect="1" noChangeArrowheads="1"/>
            </p:cNvPicPr>
            <p:nvPr/>
          </p:nvPicPr>
          <p:blipFill>
            <a:blip r:embed="rId34"/>
            <a:srcRect/>
            <a:stretch>
              <a:fillRect/>
            </a:stretch>
          </p:blipFill>
          <p:spPr bwMode="auto">
            <a:xfrm>
              <a:off x="2618" y="1287"/>
              <a:ext cx="75" cy="80"/>
            </a:xfrm>
            <a:prstGeom prst="rect">
              <a:avLst/>
            </a:prstGeom>
            <a:noFill/>
            <a:ln w="9525">
              <a:noFill/>
              <a:miter lim="800000"/>
              <a:headEnd/>
              <a:tailEnd/>
            </a:ln>
          </p:spPr>
        </p:pic>
        <p:sp>
          <p:nvSpPr>
            <p:cNvPr id="5216" name="Rectangle 96"/>
            <p:cNvSpPr>
              <a:spLocks noChangeArrowheads="1"/>
            </p:cNvSpPr>
            <p:nvPr/>
          </p:nvSpPr>
          <p:spPr bwMode="auto">
            <a:xfrm>
              <a:off x="2693" y="1287"/>
              <a:ext cx="33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Generate()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17" name="Picture 97"/>
            <p:cNvPicPr>
              <a:picLocks noChangeAspect="1" noChangeArrowheads="1"/>
            </p:cNvPicPr>
            <p:nvPr/>
          </p:nvPicPr>
          <p:blipFill>
            <a:blip r:embed="rId36"/>
            <a:srcRect/>
            <a:stretch>
              <a:fillRect/>
            </a:stretch>
          </p:blipFill>
          <p:spPr bwMode="auto">
            <a:xfrm>
              <a:off x="2618" y="1374"/>
              <a:ext cx="75" cy="79"/>
            </a:xfrm>
            <a:prstGeom prst="rect">
              <a:avLst/>
            </a:prstGeom>
            <a:noFill/>
            <a:ln w="9525">
              <a:noFill/>
              <a:miter lim="800000"/>
              <a:headEnd/>
              <a:tailEnd/>
            </a:ln>
          </p:spPr>
        </p:pic>
        <p:pic>
          <p:nvPicPr>
            <p:cNvPr id="5218" name="Picture 98"/>
            <p:cNvPicPr>
              <a:picLocks noChangeAspect="1" noChangeArrowheads="1"/>
            </p:cNvPicPr>
            <p:nvPr/>
          </p:nvPicPr>
          <p:blipFill>
            <a:blip r:embed="rId37"/>
            <a:srcRect/>
            <a:stretch>
              <a:fillRect/>
            </a:stretch>
          </p:blipFill>
          <p:spPr bwMode="auto">
            <a:xfrm>
              <a:off x="2618" y="1374"/>
              <a:ext cx="75" cy="79"/>
            </a:xfrm>
            <a:prstGeom prst="rect">
              <a:avLst/>
            </a:prstGeom>
            <a:noFill/>
            <a:ln w="9525">
              <a:noFill/>
              <a:miter lim="800000"/>
              <a:headEnd/>
              <a:tailEnd/>
            </a:ln>
          </p:spPr>
        </p:pic>
        <p:pic>
          <p:nvPicPr>
            <p:cNvPr id="5219" name="Picture 99"/>
            <p:cNvPicPr>
              <a:picLocks noChangeAspect="1" noChangeArrowheads="1"/>
            </p:cNvPicPr>
            <p:nvPr/>
          </p:nvPicPr>
          <p:blipFill>
            <a:blip r:embed="rId36"/>
            <a:srcRect/>
            <a:stretch>
              <a:fillRect/>
            </a:stretch>
          </p:blipFill>
          <p:spPr bwMode="auto">
            <a:xfrm>
              <a:off x="2618" y="1374"/>
              <a:ext cx="75" cy="79"/>
            </a:xfrm>
            <a:prstGeom prst="rect">
              <a:avLst/>
            </a:prstGeom>
            <a:noFill/>
            <a:ln w="9525">
              <a:noFill/>
              <a:miter lim="800000"/>
              <a:headEnd/>
              <a:tailEnd/>
            </a:ln>
          </p:spPr>
        </p:pic>
        <p:sp>
          <p:nvSpPr>
            <p:cNvPr id="5220" name="Rectangle 100"/>
            <p:cNvSpPr>
              <a:spLocks noChangeArrowheads="1"/>
            </p:cNvSpPr>
            <p:nvPr/>
          </p:nvSpPr>
          <p:spPr bwMode="auto">
            <a:xfrm>
              <a:off x="2693" y="1374"/>
              <a:ext cx="23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Close()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21" name="Picture 101"/>
            <p:cNvPicPr>
              <a:picLocks noChangeAspect="1" noChangeArrowheads="1"/>
            </p:cNvPicPr>
            <p:nvPr/>
          </p:nvPicPr>
          <p:blipFill>
            <a:blip r:embed="rId38"/>
            <a:srcRect/>
            <a:stretch>
              <a:fillRect/>
            </a:stretch>
          </p:blipFill>
          <p:spPr bwMode="auto">
            <a:xfrm>
              <a:off x="2618" y="1460"/>
              <a:ext cx="75" cy="80"/>
            </a:xfrm>
            <a:prstGeom prst="rect">
              <a:avLst/>
            </a:prstGeom>
            <a:noFill/>
            <a:ln w="9525">
              <a:noFill/>
              <a:miter lim="800000"/>
              <a:headEnd/>
              <a:tailEnd/>
            </a:ln>
          </p:spPr>
        </p:pic>
        <p:pic>
          <p:nvPicPr>
            <p:cNvPr id="5222" name="Picture 102"/>
            <p:cNvPicPr>
              <a:picLocks noChangeAspect="1" noChangeArrowheads="1"/>
            </p:cNvPicPr>
            <p:nvPr/>
          </p:nvPicPr>
          <p:blipFill>
            <a:blip r:embed="rId39"/>
            <a:srcRect/>
            <a:stretch>
              <a:fillRect/>
            </a:stretch>
          </p:blipFill>
          <p:spPr bwMode="auto">
            <a:xfrm>
              <a:off x="2618" y="1460"/>
              <a:ext cx="75" cy="80"/>
            </a:xfrm>
            <a:prstGeom prst="rect">
              <a:avLst/>
            </a:prstGeom>
            <a:noFill/>
            <a:ln w="9525">
              <a:noFill/>
              <a:miter lim="800000"/>
              <a:headEnd/>
              <a:tailEnd/>
            </a:ln>
          </p:spPr>
        </p:pic>
        <p:pic>
          <p:nvPicPr>
            <p:cNvPr id="5223" name="Picture 103"/>
            <p:cNvPicPr>
              <a:picLocks noChangeAspect="1" noChangeArrowheads="1"/>
            </p:cNvPicPr>
            <p:nvPr/>
          </p:nvPicPr>
          <p:blipFill>
            <a:blip r:embed="rId38"/>
            <a:srcRect/>
            <a:stretch>
              <a:fillRect/>
            </a:stretch>
          </p:blipFill>
          <p:spPr bwMode="auto">
            <a:xfrm>
              <a:off x="2618" y="1460"/>
              <a:ext cx="75" cy="80"/>
            </a:xfrm>
            <a:prstGeom prst="rect">
              <a:avLst/>
            </a:prstGeom>
            <a:noFill/>
            <a:ln w="9525">
              <a:noFill/>
              <a:miter lim="800000"/>
              <a:headEnd/>
              <a:tailEnd/>
            </a:ln>
          </p:spPr>
        </p:pic>
        <p:sp>
          <p:nvSpPr>
            <p:cNvPr id="5224" name="Rectangle 104"/>
            <p:cNvSpPr>
              <a:spLocks noChangeArrowheads="1"/>
            </p:cNvSpPr>
            <p:nvPr/>
          </p:nvSpPr>
          <p:spPr bwMode="auto">
            <a:xfrm>
              <a:off x="2693" y="1460"/>
              <a:ext cx="22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Clear()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5" name="Line 105"/>
            <p:cNvSpPr>
              <a:spLocks noChangeShapeType="1"/>
            </p:cNvSpPr>
            <p:nvPr/>
          </p:nvSpPr>
          <p:spPr bwMode="auto">
            <a:xfrm>
              <a:off x="2045" y="1322"/>
              <a:ext cx="558"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26" name="Line 106"/>
            <p:cNvSpPr>
              <a:spLocks noChangeShapeType="1"/>
            </p:cNvSpPr>
            <p:nvPr/>
          </p:nvSpPr>
          <p:spPr bwMode="auto">
            <a:xfrm flipH="1">
              <a:off x="1487" y="1322"/>
              <a:ext cx="558"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27" name="Line 107"/>
            <p:cNvSpPr>
              <a:spLocks noChangeShapeType="1"/>
            </p:cNvSpPr>
            <p:nvPr/>
          </p:nvSpPr>
          <p:spPr bwMode="auto">
            <a:xfrm flipH="1">
              <a:off x="1398" y="2615"/>
              <a:ext cx="639" cy="104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28" name="Line 108"/>
            <p:cNvSpPr>
              <a:spLocks noChangeShapeType="1"/>
            </p:cNvSpPr>
            <p:nvPr/>
          </p:nvSpPr>
          <p:spPr bwMode="auto">
            <a:xfrm flipV="1">
              <a:off x="2037" y="1569"/>
              <a:ext cx="641" cy="104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29" name="Line 109"/>
            <p:cNvSpPr>
              <a:spLocks noChangeShapeType="1"/>
            </p:cNvSpPr>
            <p:nvPr/>
          </p:nvSpPr>
          <p:spPr bwMode="auto">
            <a:xfrm>
              <a:off x="3436" y="1322"/>
              <a:ext cx="378"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0" name="Line 110"/>
            <p:cNvSpPr>
              <a:spLocks noChangeShapeType="1"/>
            </p:cNvSpPr>
            <p:nvPr/>
          </p:nvSpPr>
          <p:spPr bwMode="auto">
            <a:xfrm flipH="1">
              <a:off x="3057" y="1322"/>
              <a:ext cx="379"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1" name="Line 111"/>
            <p:cNvSpPr>
              <a:spLocks noChangeShapeType="1"/>
            </p:cNvSpPr>
            <p:nvPr/>
          </p:nvSpPr>
          <p:spPr bwMode="auto">
            <a:xfrm>
              <a:off x="2831" y="2587"/>
              <a:ext cx="1" cy="101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2" name="Line 112"/>
            <p:cNvSpPr>
              <a:spLocks noChangeShapeType="1"/>
            </p:cNvSpPr>
            <p:nvPr/>
          </p:nvSpPr>
          <p:spPr bwMode="auto">
            <a:xfrm flipV="1">
              <a:off x="2831" y="1569"/>
              <a:ext cx="1" cy="101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3" name="Line 113"/>
            <p:cNvSpPr>
              <a:spLocks noChangeShapeType="1"/>
            </p:cNvSpPr>
            <p:nvPr/>
          </p:nvSpPr>
          <p:spPr bwMode="auto">
            <a:xfrm>
              <a:off x="3338" y="2487"/>
              <a:ext cx="403" cy="91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4" name="Line 114"/>
            <p:cNvSpPr>
              <a:spLocks noChangeShapeType="1"/>
            </p:cNvSpPr>
            <p:nvPr/>
          </p:nvSpPr>
          <p:spPr bwMode="auto">
            <a:xfrm flipH="1" flipV="1">
              <a:off x="2937" y="1569"/>
              <a:ext cx="401" cy="918"/>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5" name="Rectangle 115"/>
            <p:cNvSpPr>
              <a:spLocks noChangeArrowheads="1"/>
            </p:cNvSpPr>
            <p:nvPr/>
          </p:nvSpPr>
          <p:spPr bwMode="auto">
            <a:xfrm>
              <a:off x="4383" y="2473"/>
              <a:ext cx="436" cy="403"/>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6" name="Rectangle 116"/>
            <p:cNvSpPr>
              <a:spLocks noChangeArrowheads="1"/>
            </p:cNvSpPr>
            <p:nvPr/>
          </p:nvSpPr>
          <p:spPr bwMode="auto">
            <a:xfrm>
              <a:off x="4410" y="2475"/>
              <a:ext cx="38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Wind speed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37" name="Rectangle 117"/>
            <p:cNvSpPr>
              <a:spLocks noChangeArrowheads="1"/>
            </p:cNvSpPr>
            <p:nvPr/>
          </p:nvSpPr>
          <p:spPr bwMode="auto">
            <a:xfrm>
              <a:off x="4383" y="2589"/>
              <a:ext cx="436" cy="287"/>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8" name="Rectangle 118"/>
            <p:cNvSpPr>
              <a:spLocks noChangeArrowheads="1"/>
            </p:cNvSpPr>
            <p:nvPr/>
          </p:nvSpPr>
          <p:spPr bwMode="auto">
            <a:xfrm>
              <a:off x="4383" y="2719"/>
              <a:ext cx="436" cy="157"/>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5239" name="Picture 119"/>
            <p:cNvPicPr>
              <a:picLocks noChangeAspect="1" noChangeArrowheads="1"/>
            </p:cNvPicPr>
            <p:nvPr/>
          </p:nvPicPr>
          <p:blipFill>
            <a:blip r:embed="rId40"/>
            <a:srcRect/>
            <a:stretch>
              <a:fillRect/>
            </a:stretch>
          </p:blipFill>
          <p:spPr bwMode="auto">
            <a:xfrm>
              <a:off x="4397" y="2599"/>
              <a:ext cx="75" cy="80"/>
            </a:xfrm>
            <a:prstGeom prst="rect">
              <a:avLst/>
            </a:prstGeom>
            <a:noFill/>
            <a:ln w="9525">
              <a:noFill/>
              <a:miter lim="800000"/>
              <a:headEnd/>
              <a:tailEnd/>
            </a:ln>
          </p:spPr>
        </p:pic>
        <p:pic>
          <p:nvPicPr>
            <p:cNvPr id="5240" name="Picture 120"/>
            <p:cNvPicPr>
              <a:picLocks noChangeAspect="1" noChangeArrowheads="1"/>
            </p:cNvPicPr>
            <p:nvPr/>
          </p:nvPicPr>
          <p:blipFill>
            <a:blip r:embed="rId41"/>
            <a:srcRect/>
            <a:stretch>
              <a:fillRect/>
            </a:stretch>
          </p:blipFill>
          <p:spPr bwMode="auto">
            <a:xfrm>
              <a:off x="4397" y="2599"/>
              <a:ext cx="75" cy="80"/>
            </a:xfrm>
            <a:prstGeom prst="rect">
              <a:avLst/>
            </a:prstGeom>
            <a:noFill/>
            <a:ln w="9525">
              <a:noFill/>
              <a:miter lim="800000"/>
              <a:headEnd/>
              <a:tailEnd/>
            </a:ln>
          </p:spPr>
        </p:pic>
        <p:pic>
          <p:nvPicPr>
            <p:cNvPr id="5241" name="Picture 121"/>
            <p:cNvPicPr>
              <a:picLocks noChangeAspect="1" noChangeArrowheads="1"/>
            </p:cNvPicPr>
            <p:nvPr/>
          </p:nvPicPr>
          <p:blipFill>
            <a:blip r:embed="rId40"/>
            <a:srcRect/>
            <a:stretch>
              <a:fillRect/>
            </a:stretch>
          </p:blipFill>
          <p:spPr bwMode="auto">
            <a:xfrm>
              <a:off x="4397" y="2599"/>
              <a:ext cx="75" cy="80"/>
            </a:xfrm>
            <a:prstGeom prst="rect">
              <a:avLst/>
            </a:prstGeom>
            <a:noFill/>
            <a:ln w="9525">
              <a:noFill/>
              <a:miter lim="800000"/>
              <a:headEnd/>
              <a:tailEnd/>
            </a:ln>
          </p:spPr>
        </p:pic>
        <p:sp>
          <p:nvSpPr>
            <p:cNvPr id="5242" name="Rectangle 122"/>
            <p:cNvSpPr>
              <a:spLocks noChangeArrowheads="1"/>
            </p:cNvSpPr>
            <p:nvPr/>
          </p:nvSpPr>
          <p:spPr bwMode="auto">
            <a:xfrm>
              <a:off x="4410" y="2610"/>
              <a:ext cx="38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Wind speed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243" name="Picture 123"/>
            <p:cNvPicPr>
              <a:picLocks noChangeAspect="1" noChangeArrowheads="1"/>
            </p:cNvPicPr>
            <p:nvPr/>
          </p:nvPicPr>
          <p:blipFill>
            <a:blip r:embed="rId42"/>
            <a:srcRect/>
            <a:stretch>
              <a:fillRect/>
            </a:stretch>
          </p:blipFill>
          <p:spPr bwMode="auto">
            <a:xfrm>
              <a:off x="4397" y="2772"/>
              <a:ext cx="75" cy="80"/>
            </a:xfrm>
            <a:prstGeom prst="rect">
              <a:avLst/>
            </a:prstGeom>
            <a:noFill/>
            <a:ln w="9525">
              <a:noFill/>
              <a:miter lim="800000"/>
              <a:headEnd/>
              <a:tailEnd/>
            </a:ln>
          </p:spPr>
        </p:pic>
        <p:pic>
          <p:nvPicPr>
            <p:cNvPr id="5244" name="Picture 124"/>
            <p:cNvPicPr>
              <a:picLocks noChangeAspect="1" noChangeArrowheads="1"/>
            </p:cNvPicPr>
            <p:nvPr/>
          </p:nvPicPr>
          <p:blipFill>
            <a:blip r:embed="rId43"/>
            <a:srcRect/>
            <a:stretch>
              <a:fillRect/>
            </a:stretch>
          </p:blipFill>
          <p:spPr bwMode="auto">
            <a:xfrm>
              <a:off x="4397" y="2772"/>
              <a:ext cx="75" cy="80"/>
            </a:xfrm>
            <a:prstGeom prst="rect">
              <a:avLst/>
            </a:prstGeom>
            <a:noFill/>
            <a:ln w="9525">
              <a:noFill/>
              <a:miter lim="800000"/>
              <a:headEnd/>
              <a:tailEnd/>
            </a:ln>
          </p:spPr>
        </p:pic>
        <p:pic>
          <p:nvPicPr>
            <p:cNvPr id="5245" name="Picture 125"/>
            <p:cNvPicPr>
              <a:picLocks noChangeAspect="1" noChangeArrowheads="1"/>
            </p:cNvPicPr>
            <p:nvPr/>
          </p:nvPicPr>
          <p:blipFill>
            <a:blip r:embed="rId42"/>
            <a:srcRect/>
            <a:stretch>
              <a:fillRect/>
            </a:stretch>
          </p:blipFill>
          <p:spPr bwMode="auto">
            <a:xfrm>
              <a:off x="4397" y="2772"/>
              <a:ext cx="75" cy="80"/>
            </a:xfrm>
            <a:prstGeom prst="rect">
              <a:avLst/>
            </a:prstGeom>
            <a:noFill/>
            <a:ln w="9525">
              <a:noFill/>
              <a:miter lim="800000"/>
              <a:headEnd/>
              <a:tailEnd/>
            </a:ln>
          </p:spPr>
        </p:pic>
        <p:sp>
          <p:nvSpPr>
            <p:cNvPr id="5246" name="Rectangle 126"/>
            <p:cNvSpPr>
              <a:spLocks noChangeArrowheads="1"/>
            </p:cNvSpPr>
            <p:nvPr/>
          </p:nvSpPr>
          <p:spPr bwMode="auto">
            <a:xfrm>
              <a:off x="4472" y="2772"/>
              <a:ext cx="3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Classify</a:t>
              </a:r>
              <a:r>
                <a:rPr kumimoji="0" lang="en-US" sz="9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47" name="Line 127"/>
            <p:cNvSpPr>
              <a:spLocks noChangeShapeType="1"/>
            </p:cNvSpPr>
            <p:nvPr/>
          </p:nvSpPr>
          <p:spPr bwMode="auto">
            <a:xfrm>
              <a:off x="3719" y="2001"/>
              <a:ext cx="663" cy="50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48" name="Line 128"/>
            <p:cNvSpPr>
              <a:spLocks noChangeShapeType="1"/>
            </p:cNvSpPr>
            <p:nvPr/>
          </p:nvSpPr>
          <p:spPr bwMode="auto">
            <a:xfrm flipH="1" flipV="1">
              <a:off x="3057" y="1495"/>
              <a:ext cx="662" cy="50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49" name="Rectangle 129"/>
            <p:cNvSpPr>
              <a:spLocks noChangeArrowheads="1"/>
            </p:cNvSpPr>
            <p:nvPr/>
          </p:nvSpPr>
          <p:spPr bwMode="auto">
            <a:xfrm>
              <a:off x="1000" y="2300"/>
              <a:ext cx="543" cy="749"/>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0" name="Rectangle 130"/>
            <p:cNvSpPr>
              <a:spLocks noChangeArrowheads="1"/>
            </p:cNvSpPr>
            <p:nvPr/>
          </p:nvSpPr>
          <p:spPr bwMode="auto">
            <a:xfrm>
              <a:off x="1145" y="2321"/>
              <a:ext cx="30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1" name="Rectangle 131"/>
            <p:cNvSpPr>
              <a:spLocks noChangeArrowheads="1"/>
            </p:cNvSpPr>
            <p:nvPr/>
          </p:nvSpPr>
          <p:spPr bwMode="auto">
            <a:xfrm>
              <a:off x="1000" y="2416"/>
              <a:ext cx="543" cy="633"/>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2" name="Rectangle 132"/>
            <p:cNvSpPr>
              <a:spLocks noChangeArrowheads="1"/>
            </p:cNvSpPr>
            <p:nvPr/>
          </p:nvSpPr>
          <p:spPr bwMode="auto">
            <a:xfrm>
              <a:off x="1000" y="2891"/>
              <a:ext cx="543" cy="158"/>
            </a:xfrm>
            <a:prstGeom prst="rect">
              <a:avLst/>
            </a:prstGeom>
            <a:no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5253" name="Picture 133"/>
            <p:cNvPicPr>
              <a:picLocks noChangeAspect="1" noChangeArrowheads="1"/>
            </p:cNvPicPr>
            <p:nvPr/>
          </p:nvPicPr>
          <p:blipFill>
            <a:blip r:embed="rId44"/>
            <a:srcRect/>
            <a:stretch>
              <a:fillRect/>
            </a:stretch>
          </p:blipFill>
          <p:spPr bwMode="auto">
            <a:xfrm>
              <a:off x="1014" y="2426"/>
              <a:ext cx="74" cy="80"/>
            </a:xfrm>
            <a:prstGeom prst="rect">
              <a:avLst/>
            </a:prstGeom>
            <a:noFill/>
            <a:ln w="9525">
              <a:noFill/>
              <a:miter lim="800000"/>
              <a:headEnd/>
              <a:tailEnd/>
            </a:ln>
          </p:spPr>
        </p:pic>
        <p:pic>
          <p:nvPicPr>
            <p:cNvPr id="5254" name="Picture 134"/>
            <p:cNvPicPr>
              <a:picLocks noChangeAspect="1" noChangeArrowheads="1"/>
            </p:cNvPicPr>
            <p:nvPr/>
          </p:nvPicPr>
          <p:blipFill>
            <a:blip r:embed="rId45"/>
            <a:srcRect/>
            <a:stretch>
              <a:fillRect/>
            </a:stretch>
          </p:blipFill>
          <p:spPr bwMode="auto">
            <a:xfrm>
              <a:off x="1014" y="2426"/>
              <a:ext cx="74" cy="80"/>
            </a:xfrm>
            <a:prstGeom prst="rect">
              <a:avLst/>
            </a:prstGeom>
            <a:noFill/>
            <a:ln w="9525">
              <a:noFill/>
              <a:miter lim="800000"/>
              <a:headEnd/>
              <a:tailEnd/>
            </a:ln>
          </p:spPr>
        </p:pic>
        <p:pic>
          <p:nvPicPr>
            <p:cNvPr id="5255" name="Picture 135"/>
            <p:cNvPicPr>
              <a:picLocks noChangeAspect="1" noChangeArrowheads="1"/>
            </p:cNvPicPr>
            <p:nvPr/>
          </p:nvPicPr>
          <p:blipFill>
            <a:blip r:embed="rId44"/>
            <a:srcRect/>
            <a:stretch>
              <a:fillRect/>
            </a:stretch>
          </p:blipFill>
          <p:spPr bwMode="auto">
            <a:xfrm>
              <a:off x="1014" y="2426"/>
              <a:ext cx="74" cy="80"/>
            </a:xfrm>
            <a:prstGeom prst="rect">
              <a:avLst/>
            </a:prstGeom>
            <a:noFill/>
            <a:ln w="9525">
              <a:noFill/>
              <a:miter lim="800000"/>
              <a:headEnd/>
              <a:tailEnd/>
            </a:ln>
          </p:spPr>
        </p:pic>
        <p:sp>
          <p:nvSpPr>
            <p:cNvPr id="5256" name="Rectangle 136"/>
            <p:cNvSpPr>
              <a:spLocks noChangeArrowheads="1"/>
            </p:cNvSpPr>
            <p:nvPr/>
          </p:nvSpPr>
          <p:spPr bwMode="auto">
            <a:xfrm>
              <a:off x="1088" y="2426"/>
              <a:ext cx="16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temp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57" name="Picture 137"/>
            <p:cNvPicPr>
              <a:picLocks noChangeAspect="1" noChangeArrowheads="1"/>
            </p:cNvPicPr>
            <p:nvPr/>
          </p:nvPicPr>
          <p:blipFill>
            <a:blip r:embed="rId46"/>
            <a:srcRect/>
            <a:stretch>
              <a:fillRect/>
            </a:stretch>
          </p:blipFill>
          <p:spPr bwMode="auto">
            <a:xfrm>
              <a:off x="1014" y="2513"/>
              <a:ext cx="74" cy="79"/>
            </a:xfrm>
            <a:prstGeom prst="rect">
              <a:avLst/>
            </a:prstGeom>
            <a:noFill/>
            <a:ln w="9525">
              <a:noFill/>
              <a:miter lim="800000"/>
              <a:headEnd/>
              <a:tailEnd/>
            </a:ln>
          </p:spPr>
        </p:pic>
        <p:pic>
          <p:nvPicPr>
            <p:cNvPr id="5258" name="Picture 138"/>
            <p:cNvPicPr>
              <a:picLocks noChangeAspect="1" noChangeArrowheads="1"/>
            </p:cNvPicPr>
            <p:nvPr/>
          </p:nvPicPr>
          <p:blipFill>
            <a:blip r:embed="rId47"/>
            <a:srcRect/>
            <a:stretch>
              <a:fillRect/>
            </a:stretch>
          </p:blipFill>
          <p:spPr bwMode="auto">
            <a:xfrm>
              <a:off x="1014" y="2513"/>
              <a:ext cx="74" cy="79"/>
            </a:xfrm>
            <a:prstGeom prst="rect">
              <a:avLst/>
            </a:prstGeom>
            <a:noFill/>
            <a:ln w="9525">
              <a:noFill/>
              <a:miter lim="800000"/>
              <a:headEnd/>
              <a:tailEnd/>
            </a:ln>
          </p:spPr>
        </p:pic>
        <p:pic>
          <p:nvPicPr>
            <p:cNvPr id="5259" name="Picture 139"/>
            <p:cNvPicPr>
              <a:picLocks noChangeAspect="1" noChangeArrowheads="1"/>
            </p:cNvPicPr>
            <p:nvPr/>
          </p:nvPicPr>
          <p:blipFill>
            <a:blip r:embed="rId46"/>
            <a:srcRect/>
            <a:stretch>
              <a:fillRect/>
            </a:stretch>
          </p:blipFill>
          <p:spPr bwMode="auto">
            <a:xfrm>
              <a:off x="1014" y="2513"/>
              <a:ext cx="74" cy="79"/>
            </a:xfrm>
            <a:prstGeom prst="rect">
              <a:avLst/>
            </a:prstGeom>
            <a:noFill/>
            <a:ln w="9525">
              <a:noFill/>
              <a:miter lim="800000"/>
              <a:headEnd/>
              <a:tailEnd/>
            </a:ln>
          </p:spPr>
        </p:pic>
        <p:sp>
          <p:nvSpPr>
            <p:cNvPr id="5260" name="Rectangle 140"/>
            <p:cNvSpPr>
              <a:spLocks noChangeArrowheads="1"/>
            </p:cNvSpPr>
            <p:nvPr/>
          </p:nvSpPr>
          <p:spPr bwMode="auto">
            <a:xfrm>
              <a:off x="1088" y="2513"/>
              <a:ext cx="27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pressure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61" name="Picture 141"/>
            <p:cNvPicPr>
              <a:picLocks noChangeAspect="1" noChangeArrowheads="1"/>
            </p:cNvPicPr>
            <p:nvPr/>
          </p:nvPicPr>
          <p:blipFill>
            <a:blip r:embed="rId48"/>
            <a:srcRect/>
            <a:stretch>
              <a:fillRect/>
            </a:stretch>
          </p:blipFill>
          <p:spPr bwMode="auto">
            <a:xfrm>
              <a:off x="1014" y="2599"/>
              <a:ext cx="74" cy="80"/>
            </a:xfrm>
            <a:prstGeom prst="rect">
              <a:avLst/>
            </a:prstGeom>
            <a:noFill/>
            <a:ln w="9525">
              <a:noFill/>
              <a:miter lim="800000"/>
              <a:headEnd/>
              <a:tailEnd/>
            </a:ln>
          </p:spPr>
        </p:pic>
        <p:pic>
          <p:nvPicPr>
            <p:cNvPr id="5262" name="Picture 142"/>
            <p:cNvPicPr>
              <a:picLocks noChangeAspect="1" noChangeArrowheads="1"/>
            </p:cNvPicPr>
            <p:nvPr/>
          </p:nvPicPr>
          <p:blipFill>
            <a:blip r:embed="rId49"/>
            <a:srcRect/>
            <a:stretch>
              <a:fillRect/>
            </a:stretch>
          </p:blipFill>
          <p:spPr bwMode="auto">
            <a:xfrm>
              <a:off x="1014" y="2599"/>
              <a:ext cx="74" cy="80"/>
            </a:xfrm>
            <a:prstGeom prst="rect">
              <a:avLst/>
            </a:prstGeom>
            <a:noFill/>
            <a:ln w="9525">
              <a:noFill/>
              <a:miter lim="800000"/>
              <a:headEnd/>
              <a:tailEnd/>
            </a:ln>
          </p:spPr>
        </p:pic>
        <p:pic>
          <p:nvPicPr>
            <p:cNvPr id="5263" name="Picture 143"/>
            <p:cNvPicPr>
              <a:picLocks noChangeAspect="1" noChangeArrowheads="1"/>
            </p:cNvPicPr>
            <p:nvPr/>
          </p:nvPicPr>
          <p:blipFill>
            <a:blip r:embed="rId48"/>
            <a:srcRect/>
            <a:stretch>
              <a:fillRect/>
            </a:stretch>
          </p:blipFill>
          <p:spPr bwMode="auto">
            <a:xfrm>
              <a:off x="1014" y="2599"/>
              <a:ext cx="74" cy="80"/>
            </a:xfrm>
            <a:prstGeom prst="rect">
              <a:avLst/>
            </a:prstGeom>
            <a:noFill/>
            <a:ln w="9525">
              <a:noFill/>
              <a:miter lim="800000"/>
              <a:headEnd/>
              <a:tailEnd/>
            </a:ln>
          </p:spPr>
        </p:pic>
        <p:sp>
          <p:nvSpPr>
            <p:cNvPr id="5264" name="Rectangle 144"/>
            <p:cNvSpPr>
              <a:spLocks noChangeArrowheads="1"/>
            </p:cNvSpPr>
            <p:nvPr/>
          </p:nvSpPr>
          <p:spPr bwMode="auto">
            <a:xfrm>
              <a:off x="1088" y="2599"/>
              <a:ext cx="38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Arial" pitchFamily="34" charset="0"/>
                  <a:cs typeface="Arial" pitchFamily="34" charset="0"/>
                </a:rPr>
                <a:t>Wind speed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265" name="Picture 145"/>
            <p:cNvPicPr>
              <a:picLocks noChangeAspect="1" noChangeArrowheads="1"/>
            </p:cNvPicPr>
            <p:nvPr/>
          </p:nvPicPr>
          <p:blipFill>
            <a:blip r:embed="rId50"/>
            <a:srcRect/>
            <a:stretch>
              <a:fillRect/>
            </a:stretch>
          </p:blipFill>
          <p:spPr bwMode="auto">
            <a:xfrm>
              <a:off x="1014" y="2686"/>
              <a:ext cx="74" cy="79"/>
            </a:xfrm>
            <a:prstGeom prst="rect">
              <a:avLst/>
            </a:prstGeom>
            <a:noFill/>
            <a:ln w="9525">
              <a:noFill/>
              <a:miter lim="800000"/>
              <a:headEnd/>
              <a:tailEnd/>
            </a:ln>
          </p:spPr>
        </p:pic>
        <p:pic>
          <p:nvPicPr>
            <p:cNvPr id="5266" name="Picture 146"/>
            <p:cNvPicPr>
              <a:picLocks noChangeAspect="1" noChangeArrowheads="1"/>
            </p:cNvPicPr>
            <p:nvPr/>
          </p:nvPicPr>
          <p:blipFill>
            <a:blip r:embed="rId51"/>
            <a:srcRect/>
            <a:stretch>
              <a:fillRect/>
            </a:stretch>
          </p:blipFill>
          <p:spPr bwMode="auto">
            <a:xfrm>
              <a:off x="1014" y="2686"/>
              <a:ext cx="74" cy="79"/>
            </a:xfrm>
            <a:prstGeom prst="rect">
              <a:avLst/>
            </a:prstGeom>
            <a:noFill/>
            <a:ln w="9525">
              <a:noFill/>
              <a:miter lim="800000"/>
              <a:headEnd/>
              <a:tailEnd/>
            </a:ln>
          </p:spPr>
        </p:pic>
        <p:pic>
          <p:nvPicPr>
            <p:cNvPr id="5267" name="Picture 147"/>
            <p:cNvPicPr>
              <a:picLocks noChangeAspect="1" noChangeArrowheads="1"/>
            </p:cNvPicPr>
            <p:nvPr/>
          </p:nvPicPr>
          <p:blipFill>
            <a:blip r:embed="rId50"/>
            <a:srcRect/>
            <a:stretch>
              <a:fillRect/>
            </a:stretch>
          </p:blipFill>
          <p:spPr bwMode="auto">
            <a:xfrm>
              <a:off x="1014" y="2686"/>
              <a:ext cx="74" cy="79"/>
            </a:xfrm>
            <a:prstGeom prst="rect">
              <a:avLst/>
            </a:prstGeom>
            <a:noFill/>
            <a:ln w="9525">
              <a:noFill/>
              <a:miter lim="800000"/>
              <a:headEnd/>
              <a:tailEnd/>
            </a:ln>
          </p:spPr>
        </p:pic>
        <p:sp>
          <p:nvSpPr>
            <p:cNvPr id="5268" name="Rectangle 148"/>
            <p:cNvSpPr>
              <a:spLocks noChangeArrowheads="1"/>
            </p:cNvSpPr>
            <p:nvPr/>
          </p:nvSpPr>
          <p:spPr bwMode="auto">
            <a:xfrm>
              <a:off x="1088" y="2686"/>
              <a:ext cx="265"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humidity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269" name="Picture 149"/>
            <p:cNvPicPr>
              <a:picLocks noChangeAspect="1" noChangeArrowheads="1"/>
            </p:cNvPicPr>
            <p:nvPr/>
          </p:nvPicPr>
          <p:blipFill>
            <a:blip r:embed="rId52"/>
            <a:srcRect/>
            <a:stretch>
              <a:fillRect/>
            </a:stretch>
          </p:blipFill>
          <p:spPr bwMode="auto">
            <a:xfrm>
              <a:off x="1014" y="2772"/>
              <a:ext cx="74" cy="80"/>
            </a:xfrm>
            <a:prstGeom prst="rect">
              <a:avLst/>
            </a:prstGeom>
            <a:noFill/>
            <a:ln w="9525">
              <a:noFill/>
              <a:miter lim="800000"/>
              <a:headEnd/>
              <a:tailEnd/>
            </a:ln>
          </p:spPr>
        </p:pic>
        <p:pic>
          <p:nvPicPr>
            <p:cNvPr id="5270" name="Picture 150"/>
            <p:cNvPicPr>
              <a:picLocks noChangeAspect="1" noChangeArrowheads="1"/>
            </p:cNvPicPr>
            <p:nvPr/>
          </p:nvPicPr>
          <p:blipFill>
            <a:blip r:embed="rId53"/>
            <a:srcRect/>
            <a:stretch>
              <a:fillRect/>
            </a:stretch>
          </p:blipFill>
          <p:spPr bwMode="auto">
            <a:xfrm>
              <a:off x="1014" y="2772"/>
              <a:ext cx="74" cy="80"/>
            </a:xfrm>
            <a:prstGeom prst="rect">
              <a:avLst/>
            </a:prstGeom>
            <a:noFill/>
            <a:ln w="9525">
              <a:noFill/>
              <a:miter lim="800000"/>
              <a:headEnd/>
              <a:tailEnd/>
            </a:ln>
          </p:spPr>
        </p:pic>
        <p:pic>
          <p:nvPicPr>
            <p:cNvPr id="5271" name="Picture 151"/>
            <p:cNvPicPr>
              <a:picLocks noChangeAspect="1" noChangeArrowheads="1"/>
            </p:cNvPicPr>
            <p:nvPr/>
          </p:nvPicPr>
          <p:blipFill>
            <a:blip r:embed="rId52"/>
            <a:srcRect/>
            <a:stretch>
              <a:fillRect/>
            </a:stretch>
          </p:blipFill>
          <p:spPr bwMode="auto">
            <a:xfrm>
              <a:off x="1014" y="2772"/>
              <a:ext cx="74" cy="80"/>
            </a:xfrm>
            <a:prstGeom prst="rect">
              <a:avLst/>
            </a:prstGeom>
            <a:noFill/>
            <a:ln w="9525">
              <a:noFill/>
              <a:miter lim="800000"/>
              <a:headEnd/>
              <a:tailEnd/>
            </a:ln>
          </p:spPr>
        </p:pic>
        <p:sp>
          <p:nvSpPr>
            <p:cNvPr id="5272" name="Rectangle 152"/>
            <p:cNvSpPr>
              <a:spLocks noChangeArrowheads="1"/>
            </p:cNvSpPr>
            <p:nvPr/>
          </p:nvSpPr>
          <p:spPr bwMode="auto">
            <a:xfrm>
              <a:off x="1088" y="2772"/>
              <a:ext cx="18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73" name="Picture 153"/>
            <p:cNvPicPr>
              <a:picLocks noChangeAspect="1" noChangeArrowheads="1"/>
            </p:cNvPicPr>
            <p:nvPr/>
          </p:nvPicPr>
          <p:blipFill>
            <a:blip r:embed="rId54"/>
            <a:srcRect/>
            <a:stretch>
              <a:fillRect/>
            </a:stretch>
          </p:blipFill>
          <p:spPr bwMode="auto">
            <a:xfrm>
              <a:off x="1014" y="2945"/>
              <a:ext cx="74" cy="80"/>
            </a:xfrm>
            <a:prstGeom prst="rect">
              <a:avLst/>
            </a:prstGeom>
            <a:noFill/>
            <a:ln w="9525">
              <a:noFill/>
              <a:miter lim="800000"/>
              <a:headEnd/>
              <a:tailEnd/>
            </a:ln>
          </p:spPr>
        </p:pic>
        <p:pic>
          <p:nvPicPr>
            <p:cNvPr id="5274" name="Picture 154"/>
            <p:cNvPicPr>
              <a:picLocks noChangeAspect="1" noChangeArrowheads="1"/>
            </p:cNvPicPr>
            <p:nvPr/>
          </p:nvPicPr>
          <p:blipFill>
            <a:blip r:embed="rId55"/>
            <a:srcRect/>
            <a:stretch>
              <a:fillRect/>
            </a:stretch>
          </p:blipFill>
          <p:spPr bwMode="auto">
            <a:xfrm>
              <a:off x="1014" y="2945"/>
              <a:ext cx="74" cy="80"/>
            </a:xfrm>
            <a:prstGeom prst="rect">
              <a:avLst/>
            </a:prstGeom>
            <a:noFill/>
            <a:ln w="9525">
              <a:noFill/>
              <a:miter lim="800000"/>
              <a:headEnd/>
              <a:tailEnd/>
            </a:ln>
          </p:spPr>
        </p:pic>
        <p:pic>
          <p:nvPicPr>
            <p:cNvPr id="5275" name="Picture 155"/>
            <p:cNvPicPr>
              <a:picLocks noChangeAspect="1" noChangeArrowheads="1"/>
            </p:cNvPicPr>
            <p:nvPr/>
          </p:nvPicPr>
          <p:blipFill>
            <a:blip r:embed="rId54"/>
            <a:srcRect/>
            <a:stretch>
              <a:fillRect/>
            </a:stretch>
          </p:blipFill>
          <p:spPr bwMode="auto">
            <a:xfrm>
              <a:off x="1014" y="2945"/>
              <a:ext cx="74" cy="80"/>
            </a:xfrm>
            <a:prstGeom prst="rect">
              <a:avLst/>
            </a:prstGeom>
            <a:noFill/>
            <a:ln w="9525">
              <a:noFill/>
              <a:miter lim="800000"/>
              <a:headEnd/>
              <a:tailEnd/>
            </a:ln>
          </p:spPr>
        </p:pic>
        <p:sp>
          <p:nvSpPr>
            <p:cNvPr id="5276" name="Rectangle 156"/>
            <p:cNvSpPr>
              <a:spLocks noChangeArrowheads="1"/>
            </p:cNvSpPr>
            <p:nvPr/>
          </p:nvSpPr>
          <p:spPr bwMode="auto">
            <a:xfrm>
              <a:off x="1088" y="2945"/>
              <a:ext cx="41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Return_data()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7" name="Line 157"/>
            <p:cNvSpPr>
              <a:spLocks noChangeShapeType="1"/>
            </p:cNvSpPr>
            <p:nvPr/>
          </p:nvSpPr>
          <p:spPr bwMode="auto">
            <a:xfrm>
              <a:off x="1274" y="1955"/>
              <a:ext cx="1" cy="344"/>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78" name="Line 158"/>
            <p:cNvSpPr>
              <a:spLocks noChangeShapeType="1"/>
            </p:cNvSpPr>
            <p:nvPr/>
          </p:nvSpPr>
          <p:spPr bwMode="auto">
            <a:xfrm flipV="1">
              <a:off x="1274" y="1612"/>
              <a:ext cx="1" cy="343"/>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79" name="Line 159"/>
            <p:cNvSpPr>
              <a:spLocks noChangeShapeType="1"/>
            </p:cNvSpPr>
            <p:nvPr/>
          </p:nvSpPr>
          <p:spPr bwMode="auto">
            <a:xfrm>
              <a:off x="1274" y="3356"/>
              <a:ext cx="1" cy="305"/>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0" name="Line 160"/>
            <p:cNvSpPr>
              <a:spLocks noChangeShapeType="1"/>
            </p:cNvSpPr>
            <p:nvPr/>
          </p:nvSpPr>
          <p:spPr bwMode="auto">
            <a:xfrm flipV="1">
              <a:off x="1274" y="3054"/>
              <a:ext cx="1" cy="302"/>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1" name="Freeform 161"/>
            <p:cNvSpPr>
              <a:spLocks/>
            </p:cNvSpPr>
            <p:nvPr/>
          </p:nvSpPr>
          <p:spPr bwMode="auto">
            <a:xfrm>
              <a:off x="1252" y="3054"/>
              <a:ext cx="44" cy="93"/>
            </a:xfrm>
            <a:custGeom>
              <a:avLst/>
              <a:gdLst/>
              <a:ahLst/>
              <a:cxnLst>
                <a:cxn ang="0">
                  <a:pos x="22" y="0"/>
                </a:cxn>
                <a:cxn ang="0">
                  <a:pos x="44" y="47"/>
                </a:cxn>
                <a:cxn ang="0">
                  <a:pos x="22" y="93"/>
                </a:cxn>
                <a:cxn ang="0">
                  <a:pos x="0" y="47"/>
                </a:cxn>
                <a:cxn ang="0">
                  <a:pos x="22" y="0"/>
                </a:cxn>
              </a:cxnLst>
              <a:rect l="0" t="0" r="r" b="b"/>
              <a:pathLst>
                <a:path w="44" h="93">
                  <a:moveTo>
                    <a:pt x="22" y="0"/>
                  </a:moveTo>
                  <a:lnTo>
                    <a:pt x="44" y="47"/>
                  </a:lnTo>
                  <a:lnTo>
                    <a:pt x="22" y="93"/>
                  </a:lnTo>
                  <a:lnTo>
                    <a:pt x="0" y="47"/>
                  </a:lnTo>
                  <a:lnTo>
                    <a:pt x="22" y="0"/>
                  </a:lnTo>
                  <a:close/>
                </a:path>
              </a:pathLst>
            </a:custGeom>
            <a:solidFill>
              <a:srgbClr val="FFFFFF"/>
            </a:solid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2" name="Line 162"/>
            <p:cNvSpPr>
              <a:spLocks noChangeShapeType="1"/>
            </p:cNvSpPr>
            <p:nvPr/>
          </p:nvSpPr>
          <p:spPr bwMode="auto">
            <a:xfrm flipV="1">
              <a:off x="2681" y="1426"/>
              <a:ext cx="1133" cy="55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3" name="Line 163"/>
            <p:cNvSpPr>
              <a:spLocks noChangeShapeType="1"/>
            </p:cNvSpPr>
            <p:nvPr/>
          </p:nvSpPr>
          <p:spPr bwMode="auto">
            <a:xfrm flipH="1">
              <a:off x="1548" y="1982"/>
              <a:ext cx="1133" cy="55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4" name="Freeform 164"/>
            <p:cNvSpPr>
              <a:spLocks/>
            </p:cNvSpPr>
            <p:nvPr/>
          </p:nvSpPr>
          <p:spPr bwMode="auto">
            <a:xfrm>
              <a:off x="1548" y="2496"/>
              <a:ext cx="75" cy="48"/>
            </a:xfrm>
            <a:custGeom>
              <a:avLst/>
              <a:gdLst/>
              <a:ahLst/>
              <a:cxnLst>
                <a:cxn ang="0">
                  <a:pos x="0" y="43"/>
                </a:cxn>
                <a:cxn ang="0">
                  <a:pos x="46" y="48"/>
                </a:cxn>
                <a:cxn ang="0">
                  <a:pos x="75" y="7"/>
                </a:cxn>
                <a:cxn ang="0">
                  <a:pos x="28" y="0"/>
                </a:cxn>
                <a:cxn ang="0">
                  <a:pos x="0" y="43"/>
                </a:cxn>
              </a:cxnLst>
              <a:rect l="0" t="0" r="r" b="b"/>
              <a:pathLst>
                <a:path w="75" h="48">
                  <a:moveTo>
                    <a:pt x="0" y="43"/>
                  </a:moveTo>
                  <a:lnTo>
                    <a:pt x="46" y="48"/>
                  </a:lnTo>
                  <a:lnTo>
                    <a:pt x="75" y="7"/>
                  </a:lnTo>
                  <a:lnTo>
                    <a:pt x="28" y="0"/>
                  </a:lnTo>
                  <a:lnTo>
                    <a:pt x="0" y="43"/>
                  </a:lnTo>
                  <a:close/>
                </a:path>
              </a:pathLst>
            </a:custGeom>
            <a:solidFill>
              <a:srgbClr val="FFFFFF"/>
            </a:solid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5" name="Line 165"/>
            <p:cNvSpPr>
              <a:spLocks noChangeShapeType="1"/>
            </p:cNvSpPr>
            <p:nvPr/>
          </p:nvSpPr>
          <p:spPr bwMode="auto">
            <a:xfrm>
              <a:off x="2064" y="3251"/>
              <a:ext cx="517" cy="37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6" name="Line 166"/>
            <p:cNvSpPr>
              <a:spLocks noChangeShapeType="1"/>
            </p:cNvSpPr>
            <p:nvPr/>
          </p:nvSpPr>
          <p:spPr bwMode="auto">
            <a:xfrm flipH="1" flipV="1">
              <a:off x="1548" y="2874"/>
              <a:ext cx="516" cy="377"/>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7" name="Freeform 167"/>
            <p:cNvSpPr>
              <a:spLocks/>
            </p:cNvSpPr>
            <p:nvPr/>
          </p:nvSpPr>
          <p:spPr bwMode="auto">
            <a:xfrm>
              <a:off x="1548" y="2874"/>
              <a:ext cx="69" cy="50"/>
            </a:xfrm>
            <a:custGeom>
              <a:avLst/>
              <a:gdLst/>
              <a:ahLst/>
              <a:cxnLst>
                <a:cxn ang="0">
                  <a:pos x="0" y="0"/>
                </a:cxn>
                <a:cxn ang="0">
                  <a:pos x="46" y="2"/>
                </a:cxn>
                <a:cxn ang="0">
                  <a:pos x="69" y="50"/>
                </a:cxn>
                <a:cxn ang="0">
                  <a:pos x="22" y="47"/>
                </a:cxn>
                <a:cxn ang="0">
                  <a:pos x="0" y="0"/>
                </a:cxn>
              </a:cxnLst>
              <a:rect l="0" t="0" r="r" b="b"/>
              <a:pathLst>
                <a:path w="69" h="50">
                  <a:moveTo>
                    <a:pt x="0" y="0"/>
                  </a:moveTo>
                  <a:lnTo>
                    <a:pt x="46" y="2"/>
                  </a:lnTo>
                  <a:lnTo>
                    <a:pt x="69" y="50"/>
                  </a:lnTo>
                  <a:lnTo>
                    <a:pt x="22" y="47"/>
                  </a:lnTo>
                  <a:lnTo>
                    <a:pt x="0" y="0"/>
                  </a:lnTo>
                  <a:close/>
                </a:path>
              </a:pathLst>
            </a:custGeom>
            <a:solidFill>
              <a:srgbClr val="FFFFFF"/>
            </a:solid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8" name="Line 168"/>
            <p:cNvSpPr>
              <a:spLocks noChangeShapeType="1"/>
            </p:cNvSpPr>
            <p:nvPr/>
          </p:nvSpPr>
          <p:spPr bwMode="auto">
            <a:xfrm>
              <a:off x="2593" y="3230"/>
              <a:ext cx="1045" cy="439"/>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9" name="Line 169"/>
            <p:cNvSpPr>
              <a:spLocks noChangeShapeType="1"/>
            </p:cNvSpPr>
            <p:nvPr/>
          </p:nvSpPr>
          <p:spPr bwMode="auto">
            <a:xfrm flipH="1" flipV="1">
              <a:off x="1548" y="2791"/>
              <a:ext cx="1045" cy="439"/>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90" name="Freeform 170"/>
            <p:cNvSpPr>
              <a:spLocks/>
            </p:cNvSpPr>
            <p:nvPr/>
          </p:nvSpPr>
          <p:spPr bwMode="auto">
            <a:xfrm>
              <a:off x="1548" y="2783"/>
              <a:ext cx="76" cy="48"/>
            </a:xfrm>
            <a:custGeom>
              <a:avLst/>
              <a:gdLst/>
              <a:ahLst/>
              <a:cxnLst>
                <a:cxn ang="0">
                  <a:pos x="0" y="8"/>
                </a:cxn>
                <a:cxn ang="0">
                  <a:pos x="45" y="0"/>
                </a:cxn>
                <a:cxn ang="0">
                  <a:pos x="76" y="39"/>
                </a:cxn>
                <a:cxn ang="0">
                  <a:pos x="30" y="48"/>
                </a:cxn>
                <a:cxn ang="0">
                  <a:pos x="0" y="8"/>
                </a:cxn>
              </a:cxnLst>
              <a:rect l="0" t="0" r="r" b="b"/>
              <a:pathLst>
                <a:path w="76" h="48">
                  <a:moveTo>
                    <a:pt x="0" y="8"/>
                  </a:moveTo>
                  <a:lnTo>
                    <a:pt x="45" y="0"/>
                  </a:lnTo>
                  <a:lnTo>
                    <a:pt x="76" y="39"/>
                  </a:lnTo>
                  <a:lnTo>
                    <a:pt x="30" y="48"/>
                  </a:lnTo>
                  <a:lnTo>
                    <a:pt x="0" y="8"/>
                  </a:lnTo>
                  <a:close/>
                </a:path>
              </a:pathLst>
            </a:custGeom>
            <a:solidFill>
              <a:srgbClr val="FFFFFF"/>
            </a:solid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91" name="Line 171"/>
            <p:cNvSpPr>
              <a:spLocks noChangeShapeType="1"/>
            </p:cNvSpPr>
            <p:nvPr/>
          </p:nvSpPr>
          <p:spPr bwMode="auto">
            <a:xfrm>
              <a:off x="2964" y="2677"/>
              <a:ext cx="1418"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92" name="Line 172"/>
            <p:cNvSpPr>
              <a:spLocks noChangeShapeType="1"/>
            </p:cNvSpPr>
            <p:nvPr/>
          </p:nvSpPr>
          <p:spPr bwMode="auto">
            <a:xfrm flipH="1">
              <a:off x="1548" y="2677"/>
              <a:ext cx="1416"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93" name="Freeform 173"/>
            <p:cNvSpPr>
              <a:spLocks/>
            </p:cNvSpPr>
            <p:nvPr/>
          </p:nvSpPr>
          <p:spPr bwMode="auto">
            <a:xfrm>
              <a:off x="1548" y="2651"/>
              <a:ext cx="81" cy="52"/>
            </a:xfrm>
            <a:custGeom>
              <a:avLst/>
              <a:gdLst/>
              <a:ahLst/>
              <a:cxnLst>
                <a:cxn ang="0">
                  <a:pos x="0" y="26"/>
                </a:cxn>
                <a:cxn ang="0">
                  <a:pos x="40" y="52"/>
                </a:cxn>
                <a:cxn ang="0">
                  <a:pos x="81" y="26"/>
                </a:cxn>
                <a:cxn ang="0">
                  <a:pos x="40" y="0"/>
                </a:cxn>
                <a:cxn ang="0">
                  <a:pos x="0" y="26"/>
                </a:cxn>
              </a:cxnLst>
              <a:rect l="0" t="0" r="r" b="b"/>
              <a:pathLst>
                <a:path w="81" h="52">
                  <a:moveTo>
                    <a:pt x="0" y="26"/>
                  </a:moveTo>
                  <a:lnTo>
                    <a:pt x="40" y="52"/>
                  </a:lnTo>
                  <a:lnTo>
                    <a:pt x="81" y="26"/>
                  </a:lnTo>
                  <a:lnTo>
                    <a:pt x="40" y="0"/>
                  </a:lnTo>
                  <a:lnTo>
                    <a:pt x="0" y="26"/>
                  </a:lnTo>
                  <a:close/>
                </a:path>
              </a:pathLst>
            </a:custGeom>
            <a:solidFill>
              <a:srgbClr val="FFFFFF"/>
            </a:solid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2857520" cy="461665"/>
          </a:xfrm>
          <a:prstGeom prst="rect">
            <a:avLst/>
          </a:prstGeom>
          <a:noFill/>
        </p:spPr>
        <p:txBody>
          <a:bodyPr wrap="square" rtlCol="0">
            <a:spAutoFit/>
          </a:bodyPr>
          <a:lstStyle/>
          <a:p>
            <a:r>
              <a:rPr lang="en-US" sz="2400" u="sng" dirty="0" smtClean="0"/>
              <a:t>Sequence Diagram </a:t>
            </a:r>
            <a:r>
              <a:rPr lang="en-US" sz="2000" u="sng" dirty="0" smtClean="0"/>
              <a:t>:</a:t>
            </a:r>
            <a:endParaRPr lang="en-IN" sz="2000" u="sng" dirty="0"/>
          </a:p>
        </p:txBody>
      </p:sp>
      <p:grpSp>
        <p:nvGrpSpPr>
          <p:cNvPr id="6148" name="Group 4"/>
          <p:cNvGrpSpPr>
            <a:grpSpLocks noChangeAspect="1"/>
          </p:cNvGrpSpPr>
          <p:nvPr/>
        </p:nvGrpSpPr>
        <p:grpSpPr bwMode="auto">
          <a:xfrm>
            <a:off x="1428750" y="1457325"/>
            <a:ext cx="6237288" cy="5400675"/>
            <a:chOff x="900" y="918"/>
            <a:chExt cx="3929" cy="3402"/>
          </a:xfrm>
        </p:grpSpPr>
        <p:sp>
          <p:nvSpPr>
            <p:cNvPr id="6147" name="AutoShape 3"/>
            <p:cNvSpPr>
              <a:spLocks noChangeAspect="1" noChangeArrowheads="1" noTextEdit="1"/>
            </p:cNvSpPr>
            <p:nvPr/>
          </p:nvSpPr>
          <p:spPr bwMode="auto">
            <a:xfrm>
              <a:off x="900" y="918"/>
              <a:ext cx="3929" cy="3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9" name="Rectangle 5"/>
            <p:cNvSpPr>
              <a:spLocks noChangeArrowheads="1"/>
            </p:cNvSpPr>
            <p:nvPr/>
          </p:nvSpPr>
          <p:spPr bwMode="auto">
            <a:xfrm>
              <a:off x="1378" y="1071"/>
              <a:ext cx="528" cy="255"/>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0" name="Line 6"/>
            <p:cNvSpPr>
              <a:spLocks noChangeShapeType="1"/>
            </p:cNvSpPr>
            <p:nvPr/>
          </p:nvSpPr>
          <p:spPr bwMode="auto">
            <a:xfrm>
              <a:off x="1645" y="1335"/>
              <a:ext cx="1" cy="2850"/>
            </a:xfrm>
            <a:prstGeom prst="line">
              <a:avLst/>
            </a:prstGeom>
            <a:noFill/>
            <a:ln w="0">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endParaRPr lang="en-IN"/>
            </a:p>
          </p:txBody>
        </p:sp>
        <p:sp>
          <p:nvSpPr>
            <p:cNvPr id="6151" name="Rectangle 7"/>
            <p:cNvSpPr>
              <a:spLocks noChangeArrowheads="1"/>
            </p:cNvSpPr>
            <p:nvPr/>
          </p:nvSpPr>
          <p:spPr bwMode="auto">
            <a:xfrm>
              <a:off x="1618" y="1556"/>
              <a:ext cx="48" cy="193"/>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2" name="Rectangle 8"/>
            <p:cNvSpPr>
              <a:spLocks noChangeArrowheads="1"/>
            </p:cNvSpPr>
            <p:nvPr/>
          </p:nvSpPr>
          <p:spPr bwMode="auto">
            <a:xfrm>
              <a:off x="1618" y="1947"/>
              <a:ext cx="48" cy="192"/>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3" name="Rectangle 9"/>
            <p:cNvSpPr>
              <a:spLocks noChangeArrowheads="1"/>
            </p:cNvSpPr>
            <p:nvPr/>
          </p:nvSpPr>
          <p:spPr bwMode="auto">
            <a:xfrm>
              <a:off x="1618" y="2266"/>
              <a:ext cx="48" cy="277"/>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4" name="Rectangle 10"/>
            <p:cNvSpPr>
              <a:spLocks noChangeArrowheads="1"/>
            </p:cNvSpPr>
            <p:nvPr/>
          </p:nvSpPr>
          <p:spPr bwMode="auto">
            <a:xfrm>
              <a:off x="1618" y="2656"/>
              <a:ext cx="48" cy="193"/>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5" name="Rectangle 11"/>
            <p:cNvSpPr>
              <a:spLocks noChangeArrowheads="1"/>
            </p:cNvSpPr>
            <p:nvPr/>
          </p:nvSpPr>
          <p:spPr bwMode="auto">
            <a:xfrm>
              <a:off x="1618" y="2940"/>
              <a:ext cx="48" cy="192"/>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6" name="Rectangle 12"/>
            <p:cNvSpPr>
              <a:spLocks noChangeArrowheads="1"/>
            </p:cNvSpPr>
            <p:nvPr/>
          </p:nvSpPr>
          <p:spPr bwMode="auto">
            <a:xfrm>
              <a:off x="1618" y="3223"/>
              <a:ext cx="48" cy="193"/>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7" name="Rectangle 13"/>
            <p:cNvSpPr>
              <a:spLocks noChangeArrowheads="1"/>
            </p:cNvSpPr>
            <p:nvPr/>
          </p:nvSpPr>
          <p:spPr bwMode="auto">
            <a:xfrm>
              <a:off x="1618" y="3543"/>
              <a:ext cx="48" cy="192"/>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8" name="Rectangle 14"/>
            <p:cNvSpPr>
              <a:spLocks noChangeArrowheads="1"/>
            </p:cNvSpPr>
            <p:nvPr/>
          </p:nvSpPr>
          <p:spPr bwMode="auto">
            <a:xfrm>
              <a:off x="2402" y="1071"/>
              <a:ext cx="528" cy="255"/>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9" name="Line 15"/>
            <p:cNvSpPr>
              <a:spLocks noChangeShapeType="1"/>
            </p:cNvSpPr>
            <p:nvPr/>
          </p:nvSpPr>
          <p:spPr bwMode="auto">
            <a:xfrm>
              <a:off x="2668" y="1335"/>
              <a:ext cx="1" cy="2850"/>
            </a:xfrm>
            <a:prstGeom prst="line">
              <a:avLst/>
            </a:prstGeom>
            <a:noFill/>
            <a:ln w="0">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endParaRPr lang="en-IN"/>
            </a:p>
          </p:txBody>
        </p:sp>
        <p:sp>
          <p:nvSpPr>
            <p:cNvPr id="6160" name="Rectangle 16"/>
            <p:cNvSpPr>
              <a:spLocks noChangeArrowheads="1"/>
            </p:cNvSpPr>
            <p:nvPr/>
          </p:nvSpPr>
          <p:spPr bwMode="auto">
            <a:xfrm>
              <a:off x="2642" y="2656"/>
              <a:ext cx="48" cy="193"/>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1" name="Rectangle 17"/>
            <p:cNvSpPr>
              <a:spLocks noChangeArrowheads="1"/>
            </p:cNvSpPr>
            <p:nvPr/>
          </p:nvSpPr>
          <p:spPr bwMode="auto">
            <a:xfrm>
              <a:off x="2642" y="2940"/>
              <a:ext cx="48" cy="192"/>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2" name="Rectangle 18"/>
            <p:cNvSpPr>
              <a:spLocks noChangeArrowheads="1"/>
            </p:cNvSpPr>
            <p:nvPr/>
          </p:nvSpPr>
          <p:spPr bwMode="auto">
            <a:xfrm>
              <a:off x="2642" y="3223"/>
              <a:ext cx="48" cy="193"/>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3" name="Rectangle 19"/>
            <p:cNvSpPr>
              <a:spLocks noChangeArrowheads="1"/>
            </p:cNvSpPr>
            <p:nvPr/>
          </p:nvSpPr>
          <p:spPr bwMode="auto">
            <a:xfrm>
              <a:off x="2642" y="3543"/>
              <a:ext cx="48" cy="192"/>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4" name="Rectangle 20"/>
            <p:cNvSpPr>
              <a:spLocks noChangeArrowheads="1"/>
            </p:cNvSpPr>
            <p:nvPr/>
          </p:nvSpPr>
          <p:spPr bwMode="auto">
            <a:xfrm>
              <a:off x="3454" y="1071"/>
              <a:ext cx="528" cy="255"/>
            </a:xfrm>
            <a:prstGeom prst="rect">
              <a:avLst/>
            </a:prstGeom>
            <a:solidFill>
              <a:srgbClr val="FFFFCC"/>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5" name="Line 21"/>
            <p:cNvSpPr>
              <a:spLocks noChangeShapeType="1"/>
            </p:cNvSpPr>
            <p:nvPr/>
          </p:nvSpPr>
          <p:spPr bwMode="auto">
            <a:xfrm>
              <a:off x="3721" y="1335"/>
              <a:ext cx="1" cy="2850"/>
            </a:xfrm>
            <a:prstGeom prst="line">
              <a:avLst/>
            </a:prstGeom>
            <a:noFill/>
            <a:ln w="0">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endParaRPr lang="en-IN"/>
            </a:p>
          </p:txBody>
        </p:sp>
        <p:sp>
          <p:nvSpPr>
            <p:cNvPr id="6166" name="Rectangle 22"/>
            <p:cNvSpPr>
              <a:spLocks noChangeArrowheads="1"/>
            </p:cNvSpPr>
            <p:nvPr/>
          </p:nvSpPr>
          <p:spPr bwMode="auto">
            <a:xfrm>
              <a:off x="3694" y="1556"/>
              <a:ext cx="48" cy="193"/>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7" name="Rectangle 23"/>
            <p:cNvSpPr>
              <a:spLocks noChangeArrowheads="1"/>
            </p:cNvSpPr>
            <p:nvPr/>
          </p:nvSpPr>
          <p:spPr bwMode="auto">
            <a:xfrm>
              <a:off x="3694" y="1947"/>
              <a:ext cx="48" cy="192"/>
            </a:xfrm>
            <a:prstGeom prst="rect">
              <a:avLst/>
            </a:prstGeom>
            <a:solidFill>
              <a:srgbClr val="FFFFFF"/>
            </a:solidFill>
            <a:ln w="2">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8" name="Line 24"/>
            <p:cNvSpPr>
              <a:spLocks noChangeShapeType="1"/>
            </p:cNvSpPr>
            <p:nvPr/>
          </p:nvSpPr>
          <p:spPr bwMode="auto">
            <a:xfrm>
              <a:off x="1671" y="1556"/>
              <a:ext cx="2021"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69" name="Line 25"/>
            <p:cNvSpPr>
              <a:spLocks noChangeShapeType="1"/>
            </p:cNvSpPr>
            <p:nvPr/>
          </p:nvSpPr>
          <p:spPr bwMode="auto">
            <a:xfrm flipH="1">
              <a:off x="3628" y="1556"/>
              <a:ext cx="64" cy="34"/>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0" name="Line 26"/>
            <p:cNvSpPr>
              <a:spLocks noChangeShapeType="1"/>
            </p:cNvSpPr>
            <p:nvPr/>
          </p:nvSpPr>
          <p:spPr bwMode="auto">
            <a:xfrm flipH="1" flipV="1">
              <a:off x="3628" y="1523"/>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1" name="Rectangle 27"/>
            <p:cNvSpPr>
              <a:spLocks noChangeArrowheads="1"/>
            </p:cNvSpPr>
            <p:nvPr/>
          </p:nvSpPr>
          <p:spPr bwMode="auto">
            <a:xfrm>
              <a:off x="2343" y="1410"/>
              <a:ext cx="66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1:  Collect the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72" name="Line 28"/>
            <p:cNvSpPr>
              <a:spLocks noChangeShapeType="1"/>
            </p:cNvSpPr>
            <p:nvPr/>
          </p:nvSpPr>
          <p:spPr bwMode="auto">
            <a:xfrm flipH="1">
              <a:off x="1673" y="1947"/>
              <a:ext cx="2019"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3" name="Line 29"/>
            <p:cNvSpPr>
              <a:spLocks noChangeShapeType="1"/>
            </p:cNvSpPr>
            <p:nvPr/>
          </p:nvSpPr>
          <p:spPr bwMode="auto">
            <a:xfrm>
              <a:off x="1673" y="1947"/>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4" name="Line 30"/>
            <p:cNvSpPr>
              <a:spLocks noChangeShapeType="1"/>
            </p:cNvSpPr>
            <p:nvPr/>
          </p:nvSpPr>
          <p:spPr bwMode="auto">
            <a:xfrm flipV="1">
              <a:off x="1673" y="1913"/>
              <a:ext cx="64" cy="34"/>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5" name="Rectangle 31"/>
            <p:cNvSpPr>
              <a:spLocks noChangeArrowheads="1"/>
            </p:cNvSpPr>
            <p:nvPr/>
          </p:nvSpPr>
          <p:spPr bwMode="auto">
            <a:xfrm>
              <a:off x="2434" y="1794"/>
              <a:ext cx="551"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2: Returns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76" name="Line 32"/>
            <p:cNvSpPr>
              <a:spLocks noChangeShapeType="1"/>
            </p:cNvSpPr>
            <p:nvPr/>
          </p:nvSpPr>
          <p:spPr bwMode="auto">
            <a:xfrm>
              <a:off x="1673" y="2266"/>
              <a:ext cx="267"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7" name="Line 33"/>
            <p:cNvSpPr>
              <a:spLocks noChangeShapeType="1"/>
            </p:cNvSpPr>
            <p:nvPr/>
          </p:nvSpPr>
          <p:spPr bwMode="auto">
            <a:xfrm>
              <a:off x="1940" y="2266"/>
              <a:ext cx="1" cy="66"/>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8" name="Line 34"/>
            <p:cNvSpPr>
              <a:spLocks noChangeShapeType="1"/>
            </p:cNvSpPr>
            <p:nvPr/>
          </p:nvSpPr>
          <p:spPr bwMode="auto">
            <a:xfrm flipH="1">
              <a:off x="1675" y="2332"/>
              <a:ext cx="265"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79" name="Line 35"/>
            <p:cNvSpPr>
              <a:spLocks noChangeShapeType="1"/>
            </p:cNvSpPr>
            <p:nvPr/>
          </p:nvSpPr>
          <p:spPr bwMode="auto">
            <a:xfrm>
              <a:off x="1675" y="2332"/>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0" name="Line 36"/>
            <p:cNvSpPr>
              <a:spLocks noChangeShapeType="1"/>
            </p:cNvSpPr>
            <p:nvPr/>
          </p:nvSpPr>
          <p:spPr bwMode="auto">
            <a:xfrm flipV="1">
              <a:off x="1675" y="2299"/>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1" name="Rectangle 37"/>
            <p:cNvSpPr>
              <a:spLocks noChangeArrowheads="1"/>
            </p:cNvSpPr>
            <p:nvPr/>
          </p:nvSpPr>
          <p:spPr bwMode="auto">
            <a:xfrm>
              <a:off x="1604" y="2137"/>
              <a:ext cx="79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3: Preprocess the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82" name="Line 38"/>
            <p:cNvSpPr>
              <a:spLocks noChangeShapeType="1"/>
            </p:cNvSpPr>
            <p:nvPr/>
          </p:nvSpPr>
          <p:spPr bwMode="auto">
            <a:xfrm>
              <a:off x="1671" y="2656"/>
              <a:ext cx="969"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3" name="Line 39"/>
            <p:cNvSpPr>
              <a:spLocks noChangeShapeType="1"/>
            </p:cNvSpPr>
            <p:nvPr/>
          </p:nvSpPr>
          <p:spPr bwMode="auto">
            <a:xfrm flipH="1">
              <a:off x="2576" y="2656"/>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4" name="Line 40"/>
            <p:cNvSpPr>
              <a:spLocks noChangeShapeType="1"/>
            </p:cNvSpPr>
            <p:nvPr/>
          </p:nvSpPr>
          <p:spPr bwMode="auto">
            <a:xfrm flipH="1" flipV="1">
              <a:off x="2576" y="2623"/>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5" name="Rectangle 41"/>
            <p:cNvSpPr>
              <a:spLocks noChangeArrowheads="1"/>
            </p:cNvSpPr>
            <p:nvPr/>
          </p:nvSpPr>
          <p:spPr bwMode="auto">
            <a:xfrm>
              <a:off x="1780" y="2503"/>
              <a:ext cx="813"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4: Open the 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86" name="Line 42"/>
            <p:cNvSpPr>
              <a:spLocks noChangeShapeType="1"/>
            </p:cNvSpPr>
            <p:nvPr/>
          </p:nvSpPr>
          <p:spPr bwMode="auto">
            <a:xfrm>
              <a:off x="1671" y="2940"/>
              <a:ext cx="969"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7" name="Line 43"/>
            <p:cNvSpPr>
              <a:spLocks noChangeShapeType="1"/>
            </p:cNvSpPr>
            <p:nvPr/>
          </p:nvSpPr>
          <p:spPr bwMode="auto">
            <a:xfrm flipH="1">
              <a:off x="2576" y="2940"/>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8" name="Line 44"/>
            <p:cNvSpPr>
              <a:spLocks noChangeShapeType="1"/>
            </p:cNvSpPr>
            <p:nvPr/>
          </p:nvSpPr>
          <p:spPr bwMode="auto">
            <a:xfrm flipH="1" flipV="1">
              <a:off x="2576" y="2906"/>
              <a:ext cx="64" cy="34"/>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89" name="Rectangle 45"/>
            <p:cNvSpPr>
              <a:spLocks noChangeArrowheads="1"/>
            </p:cNvSpPr>
            <p:nvPr/>
          </p:nvSpPr>
          <p:spPr bwMode="auto">
            <a:xfrm>
              <a:off x="1769" y="2787"/>
              <a:ext cx="828"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5: Enter the parameters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90" name="Line 46"/>
            <p:cNvSpPr>
              <a:spLocks noChangeShapeType="1"/>
            </p:cNvSpPr>
            <p:nvPr/>
          </p:nvSpPr>
          <p:spPr bwMode="auto">
            <a:xfrm>
              <a:off x="1671" y="3223"/>
              <a:ext cx="969"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91" name="Line 47"/>
            <p:cNvSpPr>
              <a:spLocks noChangeShapeType="1"/>
            </p:cNvSpPr>
            <p:nvPr/>
          </p:nvSpPr>
          <p:spPr bwMode="auto">
            <a:xfrm flipH="1">
              <a:off x="2576" y="3223"/>
              <a:ext cx="64" cy="34"/>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92" name="Line 48"/>
            <p:cNvSpPr>
              <a:spLocks noChangeShapeType="1"/>
            </p:cNvSpPr>
            <p:nvPr/>
          </p:nvSpPr>
          <p:spPr bwMode="auto">
            <a:xfrm flipH="1" flipV="1">
              <a:off x="2576" y="3190"/>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93" name="Rectangle 49"/>
            <p:cNvSpPr>
              <a:spLocks noChangeArrowheads="1"/>
            </p:cNvSpPr>
            <p:nvPr/>
          </p:nvSpPr>
          <p:spPr bwMode="auto">
            <a:xfrm>
              <a:off x="1842" y="3070"/>
              <a:ext cx="75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cs typeface="Arial" pitchFamily="34" charset="0"/>
                </a:rPr>
                <a:t>6: Classify the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94" name="Line 50"/>
            <p:cNvSpPr>
              <a:spLocks noChangeShapeType="1"/>
            </p:cNvSpPr>
            <p:nvPr/>
          </p:nvSpPr>
          <p:spPr bwMode="auto">
            <a:xfrm flipH="1">
              <a:off x="1673" y="3543"/>
              <a:ext cx="967" cy="1"/>
            </a:xfrm>
            <a:prstGeom prst="line">
              <a:avLst/>
            </a:prstGeom>
            <a:noFill/>
            <a:ln w="2">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95" name="Line 51"/>
            <p:cNvSpPr>
              <a:spLocks noChangeShapeType="1"/>
            </p:cNvSpPr>
            <p:nvPr/>
          </p:nvSpPr>
          <p:spPr bwMode="auto">
            <a:xfrm>
              <a:off x="1673" y="3543"/>
              <a:ext cx="64" cy="33"/>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96" name="Line 52"/>
            <p:cNvSpPr>
              <a:spLocks noChangeShapeType="1"/>
            </p:cNvSpPr>
            <p:nvPr/>
          </p:nvSpPr>
          <p:spPr bwMode="auto">
            <a:xfrm flipV="1">
              <a:off x="1673" y="3509"/>
              <a:ext cx="64" cy="34"/>
            </a:xfrm>
            <a:prstGeom prst="line">
              <a:avLst/>
            </a:prstGeom>
            <a:noFill/>
            <a:ln w="6">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97" name="Rectangle 53"/>
            <p:cNvSpPr>
              <a:spLocks noChangeArrowheads="1"/>
            </p:cNvSpPr>
            <p:nvPr/>
          </p:nvSpPr>
          <p:spPr bwMode="auto">
            <a:xfrm>
              <a:off x="1840" y="3390"/>
              <a:ext cx="690"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7: Generate reports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98" name="Rectangle 54"/>
            <p:cNvSpPr>
              <a:spLocks noChangeArrowheads="1"/>
            </p:cNvSpPr>
            <p:nvPr/>
          </p:nvSpPr>
          <p:spPr bwMode="auto">
            <a:xfrm>
              <a:off x="1531" y="1166"/>
              <a:ext cx="194"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99" name="Rectangle 55"/>
            <p:cNvSpPr>
              <a:spLocks noChangeArrowheads="1"/>
            </p:cNvSpPr>
            <p:nvPr/>
          </p:nvSpPr>
          <p:spPr bwMode="auto">
            <a:xfrm>
              <a:off x="2498" y="1166"/>
              <a:ext cx="40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00" name="Rectangle 56"/>
            <p:cNvSpPr>
              <a:spLocks noChangeArrowheads="1"/>
            </p:cNvSpPr>
            <p:nvPr/>
          </p:nvSpPr>
          <p:spPr bwMode="auto">
            <a:xfrm>
              <a:off x="3578" y="1166"/>
              <a:ext cx="357"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14290"/>
            <a:ext cx="3214710" cy="461665"/>
          </a:xfrm>
          <a:prstGeom prst="rect">
            <a:avLst/>
          </a:prstGeom>
          <a:noFill/>
        </p:spPr>
        <p:txBody>
          <a:bodyPr wrap="square" rtlCol="0">
            <a:spAutoFit/>
          </a:bodyPr>
          <a:lstStyle/>
          <a:p>
            <a:r>
              <a:rPr lang="en-US" sz="2400" u="sng" dirty="0" smtClean="0"/>
              <a:t>Activity Diagram </a:t>
            </a:r>
            <a:r>
              <a:rPr lang="en-US" sz="2000" u="sng" dirty="0" smtClean="0"/>
              <a:t>:</a:t>
            </a:r>
            <a:endParaRPr lang="en-IN" sz="2000" u="sng" dirty="0"/>
          </a:p>
        </p:txBody>
      </p:sp>
      <p:pic>
        <p:nvPicPr>
          <p:cNvPr id="6" name="Picture 5" descr="weather.jpg.jpg"/>
          <p:cNvPicPr>
            <a:picLocks noChangeAspect="1"/>
          </p:cNvPicPr>
          <p:nvPr/>
        </p:nvPicPr>
        <p:blipFill>
          <a:blip r:embed="rId2"/>
          <a:stretch>
            <a:fillRect/>
          </a:stretch>
        </p:blipFill>
        <p:spPr>
          <a:xfrm>
            <a:off x="2786050" y="285728"/>
            <a:ext cx="3786214" cy="657227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buNone/>
            </a:pPr>
            <a:r>
              <a:rPr lang="en-US" sz="3600" u="sng" dirty="0" smtClean="0"/>
              <a:t>Conclusion and Future scope</a:t>
            </a:r>
            <a:r>
              <a:rPr lang="en-US" dirty="0" smtClean="0"/>
              <a:t>:</a:t>
            </a:r>
          </a:p>
          <a:p>
            <a:pPr>
              <a:buNone/>
            </a:pPr>
            <a:endParaRPr lang="en-US" sz="2400" dirty="0" smtClean="0"/>
          </a:p>
          <a:p>
            <a:pPr algn="just">
              <a:buNone/>
            </a:pPr>
            <a:r>
              <a:rPr lang="en-US" sz="2400" dirty="0" smtClean="0"/>
              <a:t>     </a:t>
            </a:r>
            <a:r>
              <a:rPr lang="en-US" sz="2800" dirty="0" smtClean="0"/>
              <a:t>The working of this application is largely dependent on the daily estimates of weather and changes dynamically from time to time and season to season. This application is limited to only few places. It can be further developed by making more exhaustive analysis of the weather. The appearance and the user interface can be further enhanced</a:t>
            </a:r>
            <a:r>
              <a:rPr lang="en-US" sz="2400" dirty="0" smtClean="0"/>
              <a:t>.</a:t>
            </a:r>
            <a:endParaRPr lang="en-US"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buNone/>
            </a:pPr>
            <a:endParaRPr lang="en-US" dirty="0" smtClean="0"/>
          </a:p>
          <a:p>
            <a:pPr>
              <a:buNone/>
            </a:pPr>
            <a:endParaRPr lang="en-US" dirty="0" smtClean="0"/>
          </a:p>
          <a:p>
            <a:pPr>
              <a:buNone/>
            </a:pPr>
            <a:endParaRPr lang="en-US" dirty="0" smtClean="0"/>
          </a:p>
          <a:p>
            <a:pPr algn="ctr">
              <a:buNone/>
            </a:pPr>
            <a:r>
              <a:rPr lang="en-US" sz="7200" dirty="0" smtClean="0"/>
              <a:t>THANK YOU.</a:t>
            </a:r>
            <a:endParaRPr lang="en-IN" sz="7200" dirty="0"/>
          </a:p>
        </p:txBody>
      </p:sp>
      <p:pic>
        <p:nvPicPr>
          <p:cNvPr id="4" name="Picture 3" descr="download.jpg"/>
          <p:cNvPicPr>
            <a:picLocks noChangeAspect="1"/>
          </p:cNvPicPr>
          <p:nvPr/>
        </p:nvPicPr>
        <p:blipFill>
          <a:blip r:embed="rId2"/>
          <a:stretch>
            <a:fillRect/>
          </a:stretch>
        </p:blipFill>
        <p:spPr>
          <a:xfrm>
            <a:off x="3857620" y="4143380"/>
            <a:ext cx="1143000"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00042"/>
            <a:ext cx="8229600" cy="5840435"/>
          </a:xfrm>
        </p:spPr>
        <p:txBody>
          <a:bodyPr/>
          <a:lstStyle/>
          <a:p>
            <a:pPr algn="just"/>
            <a:r>
              <a:rPr lang="en-IN" sz="2800" u="sng" dirty="0" smtClean="0"/>
              <a:t>Meteorological data mining</a:t>
            </a:r>
            <a:r>
              <a:rPr lang="en-IN" sz="2800" dirty="0" smtClean="0"/>
              <a:t> </a:t>
            </a:r>
          </a:p>
          <a:p>
            <a:pPr algn="just">
              <a:buNone/>
            </a:pPr>
            <a:r>
              <a:rPr lang="en-IN" sz="2800" dirty="0" smtClean="0"/>
              <a:t>    Concerned with finding  hidden patterns inside largely available meteorological data.</a:t>
            </a:r>
          </a:p>
          <a:p>
            <a:pPr algn="just">
              <a:buNone/>
            </a:pPr>
            <a:endParaRPr lang="en-IN" sz="2800" dirty="0" smtClean="0"/>
          </a:p>
          <a:p>
            <a:pPr algn="just"/>
            <a:r>
              <a:rPr lang="en-IN" sz="2800" dirty="0" smtClean="0"/>
              <a:t>Weather </a:t>
            </a:r>
            <a:r>
              <a:rPr lang="en-IN" sz="2800" dirty="0"/>
              <a:t>is one of </a:t>
            </a:r>
            <a:r>
              <a:rPr lang="en-IN" sz="2800" dirty="0" smtClean="0"/>
              <a:t>the important </a:t>
            </a:r>
            <a:r>
              <a:rPr lang="en-IN" sz="2800" dirty="0"/>
              <a:t>meteorological </a:t>
            </a:r>
            <a:r>
              <a:rPr lang="en-IN" sz="2800" dirty="0" smtClean="0"/>
              <a:t>data.</a:t>
            </a:r>
          </a:p>
          <a:p>
            <a:pPr algn="just">
              <a:buNone/>
            </a:pPr>
            <a:endParaRPr lang="en-IN" sz="2800" dirty="0" smtClean="0"/>
          </a:p>
          <a:p>
            <a:pPr algn="just"/>
            <a:r>
              <a:rPr lang="en-IN" sz="2800" u="sng" dirty="0"/>
              <a:t>Weather </a:t>
            </a:r>
            <a:r>
              <a:rPr lang="en-IN" sz="2800" u="sng" dirty="0" smtClean="0"/>
              <a:t>forecasting</a:t>
            </a:r>
            <a:endParaRPr lang="en-IN" sz="2800" u="sng" dirty="0"/>
          </a:p>
          <a:p>
            <a:pPr algn="just">
              <a:buNone/>
            </a:pPr>
            <a:r>
              <a:rPr lang="en-IN" sz="2800" dirty="0" smtClean="0"/>
              <a:t>    Prediction </a:t>
            </a:r>
            <a:r>
              <a:rPr lang="en-IN" sz="2800" dirty="0"/>
              <a:t>of what the weather will be like in </a:t>
            </a:r>
            <a:r>
              <a:rPr lang="en-IN" sz="2800" dirty="0" smtClean="0"/>
              <a:t>future.</a:t>
            </a:r>
          </a:p>
          <a:p>
            <a:pPr algn="just">
              <a:buNone/>
            </a:pPr>
            <a:endParaRPr lang="en-IN" sz="2800" dirty="0" smtClean="0"/>
          </a:p>
          <a:p>
            <a:pPr algn="just"/>
            <a:r>
              <a:rPr lang="en-IN" sz="2800" dirty="0" smtClean="0"/>
              <a:t>Weather </a:t>
            </a:r>
            <a:r>
              <a:rPr lang="en-IN" sz="2800" dirty="0"/>
              <a:t>forecast involves </a:t>
            </a:r>
            <a:r>
              <a:rPr lang="en-IN" sz="2800" dirty="0" smtClean="0"/>
              <a:t>four </a:t>
            </a:r>
            <a:r>
              <a:rPr lang="en-IN" sz="2800" dirty="0" smtClean="0"/>
              <a:t>steps.</a:t>
            </a:r>
          </a:p>
          <a:p>
            <a:pPr>
              <a:buNone/>
            </a:pPr>
            <a:endParaRPr lang="en-IN" sz="2800" dirty="0"/>
          </a:p>
          <a:p>
            <a:pPr>
              <a:buNone/>
            </a:pPr>
            <a:endParaRPr lang="en-IN" sz="2800" dirty="0" smtClean="0"/>
          </a:p>
          <a:p>
            <a:endParaRPr lang="en-IN" sz="2800"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857488" y="571480"/>
            <a:ext cx="2428892"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Observation</a:t>
            </a:r>
            <a:endParaRPr lang="en-IN" sz="2000" dirty="0">
              <a:solidFill>
                <a:schemeClr val="tx1"/>
              </a:solidFill>
            </a:endParaRPr>
          </a:p>
        </p:txBody>
      </p:sp>
      <p:sp>
        <p:nvSpPr>
          <p:cNvPr id="8" name="Rounded Rectangle 7"/>
          <p:cNvSpPr/>
          <p:nvPr/>
        </p:nvSpPr>
        <p:spPr>
          <a:xfrm>
            <a:off x="2786050" y="1643050"/>
            <a:ext cx="2643206" cy="9286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Collection  </a:t>
            </a:r>
            <a:r>
              <a:rPr lang="en-US" dirty="0" smtClean="0">
                <a:solidFill>
                  <a:schemeClr val="tx1"/>
                </a:solidFill>
              </a:rPr>
              <a:t>of </a:t>
            </a:r>
            <a:r>
              <a:rPr lang="en-US" dirty="0" smtClean="0">
                <a:solidFill>
                  <a:schemeClr val="tx1"/>
                </a:solidFill>
              </a:rPr>
              <a:t>Weather data.</a:t>
            </a:r>
            <a:endParaRPr lang="en-IN" dirty="0">
              <a:solidFill>
                <a:schemeClr val="tx1"/>
              </a:solidFill>
            </a:endParaRPr>
          </a:p>
        </p:txBody>
      </p:sp>
      <p:sp>
        <p:nvSpPr>
          <p:cNvPr id="10" name="Rounded Rectangle 9"/>
          <p:cNvSpPr/>
          <p:nvPr/>
        </p:nvSpPr>
        <p:spPr>
          <a:xfrm>
            <a:off x="2786050" y="4143380"/>
            <a:ext cx="2643206"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Weather Prediction </a:t>
            </a:r>
            <a:endParaRPr lang="en-IN" dirty="0">
              <a:solidFill>
                <a:schemeClr val="tx1"/>
              </a:solidFill>
            </a:endParaRPr>
          </a:p>
        </p:txBody>
      </p:sp>
      <p:sp>
        <p:nvSpPr>
          <p:cNvPr id="19" name="TextBox 18"/>
          <p:cNvSpPr txBox="1"/>
          <p:nvPr/>
        </p:nvSpPr>
        <p:spPr>
          <a:xfrm>
            <a:off x="1857356" y="5643578"/>
            <a:ext cx="5000660" cy="584775"/>
          </a:xfrm>
          <a:prstGeom prst="rect">
            <a:avLst/>
          </a:prstGeom>
          <a:noFill/>
        </p:spPr>
        <p:txBody>
          <a:bodyPr wrap="square" rtlCol="0">
            <a:spAutoFit/>
          </a:bodyPr>
          <a:lstStyle/>
          <a:p>
            <a:r>
              <a:rPr lang="en-US" dirty="0" smtClean="0"/>
              <a:t>      </a:t>
            </a:r>
            <a:r>
              <a:rPr lang="en-US" sz="3200" u="sng" dirty="0" smtClean="0"/>
              <a:t>General Forecasting Model</a:t>
            </a:r>
            <a:endParaRPr lang="en-IN" sz="3200" u="sng" dirty="0"/>
          </a:p>
        </p:txBody>
      </p:sp>
      <p:sp>
        <p:nvSpPr>
          <p:cNvPr id="20" name="Rounded Rectangle 19"/>
          <p:cNvSpPr/>
          <p:nvPr/>
        </p:nvSpPr>
        <p:spPr>
          <a:xfrm>
            <a:off x="2786050" y="2928934"/>
            <a:ext cx="2643206" cy="6429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Classification of</a:t>
            </a:r>
            <a:r>
              <a:rPr lang="en-US" dirty="0" smtClean="0">
                <a:solidFill>
                  <a:schemeClr val="tx1"/>
                </a:solidFill>
              </a:rPr>
              <a:t> </a:t>
            </a:r>
            <a:r>
              <a:rPr lang="en-US" dirty="0" smtClean="0">
                <a:solidFill>
                  <a:schemeClr val="tx1"/>
                </a:solidFill>
              </a:rPr>
              <a:t>Weather Data</a:t>
            </a:r>
            <a:endParaRPr lang="en-IN" dirty="0">
              <a:solidFill>
                <a:schemeClr val="tx1"/>
              </a:solidFill>
            </a:endParaRPr>
          </a:p>
        </p:txBody>
      </p:sp>
      <p:sp>
        <p:nvSpPr>
          <p:cNvPr id="21" name="Down Arrow 20"/>
          <p:cNvSpPr/>
          <p:nvPr/>
        </p:nvSpPr>
        <p:spPr>
          <a:xfrm>
            <a:off x="4143372" y="1357298"/>
            <a:ext cx="71438" cy="2143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Down Arrow 22"/>
          <p:cNvSpPr/>
          <p:nvPr/>
        </p:nvSpPr>
        <p:spPr>
          <a:xfrm>
            <a:off x="4143372" y="2643182"/>
            <a:ext cx="71438" cy="2143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Down Arrow 23"/>
          <p:cNvSpPr/>
          <p:nvPr/>
        </p:nvSpPr>
        <p:spPr>
          <a:xfrm>
            <a:off x="4143372" y="3714752"/>
            <a:ext cx="71438" cy="2143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358246" cy="5697559"/>
          </a:xfrm>
        </p:spPr>
        <p:txBody>
          <a:bodyPr>
            <a:normAutofit/>
          </a:bodyPr>
          <a:lstStyle/>
          <a:p>
            <a:pPr algn="just"/>
            <a:r>
              <a:rPr lang="en-IN" sz="2800" dirty="0" smtClean="0"/>
              <a:t>Weather Forecasting comes under the classification technique of Data Mining.</a:t>
            </a:r>
          </a:p>
          <a:p>
            <a:pPr algn="just">
              <a:buNone/>
            </a:pPr>
            <a:endParaRPr lang="en-IN" sz="2800" dirty="0" smtClean="0"/>
          </a:p>
          <a:p>
            <a:pPr algn="just">
              <a:buNone/>
            </a:pPr>
            <a:r>
              <a:rPr lang="en-IN" sz="2800" dirty="0" smtClean="0"/>
              <a:t>                         Classification methods </a:t>
            </a:r>
          </a:p>
          <a:p>
            <a:pPr algn="just">
              <a:buNone/>
            </a:pPr>
            <a:r>
              <a:rPr lang="en-IN" sz="2800" dirty="0" smtClean="0"/>
              <a:t>     </a:t>
            </a:r>
          </a:p>
          <a:p>
            <a:pPr algn="just">
              <a:buNone/>
            </a:pPr>
            <a:endParaRPr lang="en-US" sz="2800" dirty="0" smtClean="0"/>
          </a:p>
          <a:p>
            <a:pPr algn="just">
              <a:buNone/>
            </a:pPr>
            <a:endParaRPr lang="en-US" sz="2800" dirty="0" smtClean="0"/>
          </a:p>
          <a:p>
            <a:pPr algn="just">
              <a:buNone/>
            </a:pPr>
            <a:r>
              <a:rPr lang="en-US" sz="2800" dirty="0" smtClean="0"/>
              <a:t>                  </a:t>
            </a:r>
            <a:r>
              <a:rPr lang="en-US" sz="2000" dirty="0" smtClean="0"/>
              <a:t>Naïve </a:t>
            </a:r>
            <a:r>
              <a:rPr lang="en-US" sz="2000" dirty="0" err="1" smtClean="0"/>
              <a:t>Bayes</a:t>
            </a:r>
            <a:r>
              <a:rPr lang="en-US" sz="2000" dirty="0" smtClean="0"/>
              <a:t> classifier             K-means clustering method.</a:t>
            </a:r>
          </a:p>
          <a:p>
            <a:pPr algn="just">
              <a:buNone/>
            </a:pPr>
            <a:r>
              <a:rPr lang="en-US" sz="2000" dirty="0" smtClean="0"/>
              <a:t>                         Decision Trees</a:t>
            </a:r>
          </a:p>
          <a:p>
            <a:pPr algn="just">
              <a:buNone/>
            </a:pPr>
            <a:r>
              <a:rPr lang="en-US" sz="2000" dirty="0" smtClean="0"/>
              <a:t>                         Artificial Neural Networks </a:t>
            </a:r>
          </a:p>
          <a:p>
            <a:pPr algn="just">
              <a:buNone/>
            </a:pPr>
            <a:r>
              <a:rPr lang="en-US" sz="2000" dirty="0" smtClean="0"/>
              <a:t>                         Support Vector Machines </a:t>
            </a:r>
            <a:endParaRPr lang="en-IN" sz="2000" dirty="0"/>
          </a:p>
        </p:txBody>
      </p:sp>
      <p:cxnSp>
        <p:nvCxnSpPr>
          <p:cNvPr id="5" name="Straight Arrow Connector 4"/>
          <p:cNvCxnSpPr/>
          <p:nvPr/>
        </p:nvCxnSpPr>
        <p:spPr>
          <a:xfrm>
            <a:off x="4357686" y="2500306"/>
            <a:ext cx="1214446"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rot="10800000" flipV="1">
            <a:off x="3286116" y="2500306"/>
            <a:ext cx="1071570"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2000232" y="3571876"/>
            <a:ext cx="2112373"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dirty="0" smtClean="0"/>
              <a:t>Supervised Methods</a:t>
            </a:r>
            <a:endParaRPr lang="en-IN" dirty="0"/>
          </a:p>
        </p:txBody>
      </p:sp>
      <p:sp>
        <p:nvSpPr>
          <p:cNvPr id="13" name="Rectangle 12"/>
          <p:cNvSpPr/>
          <p:nvPr/>
        </p:nvSpPr>
        <p:spPr>
          <a:xfrm>
            <a:off x="4857752" y="3571876"/>
            <a:ext cx="2365648"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dirty="0" smtClean="0"/>
              <a:t>Unsupervised Methods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229600" cy="6429420"/>
          </a:xfrm>
        </p:spPr>
        <p:txBody>
          <a:bodyPr>
            <a:normAutofit/>
          </a:bodyPr>
          <a:lstStyle/>
          <a:p>
            <a:pPr>
              <a:buNone/>
            </a:pPr>
            <a:r>
              <a:rPr lang="en-US" sz="2800" dirty="0" smtClean="0"/>
              <a:t> </a:t>
            </a:r>
            <a:r>
              <a:rPr lang="en-US" sz="2800" b="1" dirty="0" smtClean="0"/>
              <a:t> </a:t>
            </a:r>
            <a:r>
              <a:rPr lang="en-US" sz="3600" u="sng" dirty="0" smtClean="0"/>
              <a:t>Approach</a:t>
            </a:r>
            <a:r>
              <a:rPr lang="en-US" sz="3600" dirty="0" smtClean="0"/>
              <a:t>:</a:t>
            </a:r>
            <a:endParaRPr lang="en-IN" sz="3600" dirty="0" smtClean="0"/>
          </a:p>
          <a:p>
            <a:pPr algn="just"/>
            <a:r>
              <a:rPr lang="en-IN" sz="2800" dirty="0" smtClean="0"/>
              <a:t>In </a:t>
            </a:r>
            <a:r>
              <a:rPr lang="en-IN" sz="2800" dirty="0" smtClean="0"/>
              <a:t>this work, we make use of Decision trees, </a:t>
            </a:r>
            <a:r>
              <a:rPr lang="en-IN" sz="2800" dirty="0" smtClean="0"/>
              <a:t>  implemented </a:t>
            </a:r>
            <a:r>
              <a:rPr lang="en-IN" sz="2800" dirty="0" smtClean="0"/>
              <a:t>using ID3 algorithm for forecasting the weather. </a:t>
            </a:r>
            <a:endParaRPr lang="en-IN" sz="2800" dirty="0" smtClean="0"/>
          </a:p>
          <a:p>
            <a:pPr algn="just">
              <a:buNone/>
            </a:pPr>
            <a:endParaRPr lang="en-IN" sz="2800" dirty="0" smtClean="0"/>
          </a:p>
          <a:p>
            <a:pPr algn="just"/>
            <a:r>
              <a:rPr lang="en-IN" sz="2800" dirty="0" smtClean="0"/>
              <a:t>We </a:t>
            </a:r>
            <a:r>
              <a:rPr lang="en-IN" sz="2800" dirty="0" smtClean="0"/>
              <a:t>make use of Net Beans IDE for the complete implementation of the classification. </a:t>
            </a:r>
            <a:endParaRPr lang="en-IN" sz="2800" dirty="0" smtClean="0"/>
          </a:p>
          <a:p>
            <a:pPr algn="just">
              <a:buNone/>
            </a:pPr>
            <a:endParaRPr lang="en-IN" sz="2800" dirty="0" smtClean="0"/>
          </a:p>
          <a:p>
            <a:pPr algn="just"/>
            <a:r>
              <a:rPr lang="en-IN" sz="2800" dirty="0" smtClean="0"/>
              <a:t>A </a:t>
            </a:r>
            <a:r>
              <a:rPr lang="en-IN" sz="2800" dirty="0" smtClean="0"/>
              <a:t>User-Interface is created which allows the user to input the weather parameters we ought to classify and as well display the classified results.</a:t>
            </a:r>
            <a:endParaRPr lang="en-IN" sz="2800" dirty="0" smtClean="0"/>
          </a:p>
          <a:p>
            <a:pPr>
              <a:buNone/>
            </a:pPr>
            <a:endParaRPr lang="en-US" sz="2800" dirty="0" smtClean="0"/>
          </a:p>
          <a:p>
            <a:pPr>
              <a:buNone/>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lnSpcReduction="10000"/>
          </a:bodyPr>
          <a:lstStyle/>
          <a:p>
            <a:pPr>
              <a:buNone/>
            </a:pPr>
            <a:r>
              <a:rPr lang="en-US" sz="3500" u="sng" dirty="0" smtClean="0"/>
              <a:t>Decision Trees</a:t>
            </a:r>
            <a:r>
              <a:rPr lang="en-US" u="sng" dirty="0" smtClean="0"/>
              <a:t> </a:t>
            </a:r>
            <a:r>
              <a:rPr lang="en-US" dirty="0" smtClean="0"/>
              <a:t>:</a:t>
            </a:r>
          </a:p>
          <a:p>
            <a:pPr>
              <a:buNone/>
            </a:pPr>
            <a:endParaRPr lang="en-US" dirty="0" smtClean="0"/>
          </a:p>
          <a:p>
            <a:pPr algn="just"/>
            <a:r>
              <a:rPr lang="en-IN" sz="2800" dirty="0" smtClean="0"/>
              <a:t>A </a:t>
            </a:r>
            <a:r>
              <a:rPr lang="en-IN" sz="2800" dirty="0" smtClean="0"/>
              <a:t>Decision Tree is a flow-chart-like tree structure. Each internal node denotes a test on an attribute. Each branch represents an outcome of the test. Leaf nodes represent class distribution. </a:t>
            </a:r>
            <a:endParaRPr lang="en-IN" sz="2800" dirty="0" smtClean="0"/>
          </a:p>
          <a:p>
            <a:pPr algn="just">
              <a:buNone/>
            </a:pPr>
            <a:endParaRPr lang="en-IN" sz="2800" dirty="0" smtClean="0"/>
          </a:p>
          <a:p>
            <a:pPr algn="just"/>
            <a:r>
              <a:rPr lang="en-IN" sz="2800" dirty="0" smtClean="0"/>
              <a:t>In </a:t>
            </a:r>
            <a:r>
              <a:rPr lang="en-IN" sz="2800" dirty="0" smtClean="0"/>
              <a:t>decision analysis, a decision tree can be used visually and explicitly to represent decisions and decision making</a:t>
            </a:r>
            <a:r>
              <a:rPr lang="en-IN" sz="2800" dirty="0" smtClean="0"/>
              <a:t>.</a:t>
            </a:r>
          </a:p>
          <a:p>
            <a:pPr algn="just">
              <a:buNone/>
            </a:pPr>
            <a:endParaRPr lang="en-IN" sz="2800" dirty="0" smtClean="0"/>
          </a:p>
          <a:p>
            <a:pPr algn="just"/>
            <a:r>
              <a:rPr lang="en-IN" sz="2800" dirty="0" smtClean="0"/>
              <a:t> </a:t>
            </a:r>
            <a:r>
              <a:rPr lang="en-IN" sz="2800" dirty="0" smtClean="0"/>
              <a:t>The concept of information gain is used to decide the splitting value at an internal node</a:t>
            </a:r>
            <a:r>
              <a:rPr lang="en-IN" sz="28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29600" cy="6072230"/>
          </a:xfrm>
        </p:spPr>
        <p:txBody>
          <a:bodyPr>
            <a:noAutofit/>
          </a:bodyPr>
          <a:lstStyle/>
          <a:p>
            <a:pPr algn="just"/>
            <a:endParaRPr lang="en-IN" sz="2800" dirty="0" smtClean="0"/>
          </a:p>
          <a:p>
            <a:pPr algn="just"/>
            <a:r>
              <a:rPr lang="en-IN" sz="2800" dirty="0" smtClean="0"/>
              <a:t> </a:t>
            </a:r>
            <a:r>
              <a:rPr lang="en-IN" sz="2800" dirty="0" smtClean="0"/>
              <a:t>The splitting value that would provide the most information gain is chosen. </a:t>
            </a:r>
            <a:r>
              <a:rPr lang="en-IN" sz="2800" dirty="0" smtClean="0"/>
              <a:t>Formally</a:t>
            </a:r>
            <a:r>
              <a:rPr lang="en-IN" sz="2800" dirty="0" smtClean="0"/>
              <a:t>, information gain is defined by entropy. </a:t>
            </a:r>
            <a:endParaRPr lang="en-IN" sz="2800" dirty="0" smtClean="0"/>
          </a:p>
          <a:p>
            <a:pPr algn="just">
              <a:buNone/>
            </a:pPr>
            <a:endParaRPr lang="en-US" sz="2800" dirty="0" smtClean="0"/>
          </a:p>
          <a:p>
            <a:pPr algn="just"/>
            <a:r>
              <a:rPr lang="en-US" sz="2800" dirty="0" smtClean="0"/>
              <a:t>We have implemented Decision tree using ID3 Algorithm.</a:t>
            </a:r>
            <a:endParaRPr lang="en-US" sz="2800" dirty="0" smtClean="0"/>
          </a:p>
          <a:p>
            <a:pPr algn="just">
              <a:buNone/>
            </a:pP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endParaRPr lang="en-US" sz="2800" dirty="0" smtClean="0"/>
          </a:p>
          <a:p>
            <a:pPr algn="just"/>
            <a:r>
              <a:rPr lang="en-US" sz="2800" dirty="0" smtClean="0"/>
              <a:t>The data attributes considered are:</a:t>
            </a:r>
          </a:p>
          <a:p>
            <a:pPr algn="just">
              <a:buNone/>
            </a:pPr>
            <a:r>
              <a:rPr lang="en-US" sz="2800" dirty="0" smtClean="0"/>
              <a:t>     temperature, pressure, humidity and </a:t>
            </a:r>
            <a:r>
              <a:rPr lang="en-US" sz="2800" dirty="0" smtClean="0"/>
              <a:t>wind speed</a:t>
            </a:r>
            <a:r>
              <a:rPr lang="en-US" sz="2800" dirty="0" smtClean="0"/>
              <a:t>.</a:t>
            </a:r>
            <a:endParaRPr lang="en-US" sz="2800" dirty="0" smtClean="0"/>
          </a:p>
          <a:p>
            <a:pPr algn="just">
              <a:buNone/>
            </a:pPr>
            <a:endParaRPr lang="en-US" sz="2800" dirty="0" smtClean="0"/>
          </a:p>
          <a:p>
            <a:pPr algn="just"/>
            <a:endParaRPr lang="en-US" sz="2800" dirty="0" smtClean="0"/>
          </a:p>
          <a:p>
            <a:pPr algn="just"/>
            <a:r>
              <a:rPr lang="en-US" sz="2800" dirty="0" smtClean="0"/>
              <a:t>The data is  classified into several attributes like:</a:t>
            </a:r>
          </a:p>
          <a:p>
            <a:pPr algn="just">
              <a:buNone/>
            </a:pPr>
            <a:r>
              <a:rPr lang="en-US" sz="2800" dirty="0" smtClean="0"/>
              <a:t>     haze, </a:t>
            </a:r>
            <a:r>
              <a:rPr lang="en-US" sz="2800" dirty="0" smtClean="0"/>
              <a:t>rain , haze and </a:t>
            </a:r>
            <a:r>
              <a:rPr lang="en-US" sz="2800" dirty="0" smtClean="0"/>
              <a:t>mist, </a:t>
            </a:r>
            <a:r>
              <a:rPr lang="en-US" sz="2800" dirty="0" smtClean="0"/>
              <a:t>rain and thunderstorm </a:t>
            </a:r>
            <a:r>
              <a:rPr lang="en-US" sz="2800" dirty="0" smtClean="0"/>
              <a:t>etc.</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1046</Words>
  <Application>Microsoft Office PowerPoint</Application>
  <PresentationFormat>On-screen Show (4:3)</PresentationFormat>
  <Paragraphs>212</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Microsoft Equation 3.0</vt:lpstr>
      <vt:lpstr>Weather Forecasting       using Data Mining Techniques</vt:lpstr>
      <vt:lpstr>Data Mining and its Applications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Class Labels obtained : </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 using Data Mining Techniques</dc:title>
  <dc:creator>user</dc:creator>
  <cp:lastModifiedBy>user</cp:lastModifiedBy>
  <cp:revision>124</cp:revision>
  <dcterms:created xsi:type="dcterms:W3CDTF">2013-11-03T06:36:21Z</dcterms:created>
  <dcterms:modified xsi:type="dcterms:W3CDTF">2014-04-03T01:50:36Z</dcterms:modified>
</cp:coreProperties>
</file>