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256" r:id="rId2"/>
    <p:sldId id="293" r:id="rId3"/>
    <p:sldId id="257" r:id="rId4"/>
    <p:sldId id="294" r:id="rId5"/>
    <p:sldId id="296" r:id="rId6"/>
    <p:sldId id="298" r:id="rId7"/>
    <p:sldId id="300" r:id="rId8"/>
    <p:sldId id="302" r:id="rId9"/>
    <p:sldId id="279" r:id="rId10"/>
    <p:sldId id="307" r:id="rId11"/>
    <p:sldId id="272" r:id="rId12"/>
    <p:sldId id="273" r:id="rId13"/>
    <p:sldId id="283" r:id="rId14"/>
    <p:sldId id="304" r:id="rId15"/>
    <p:sldId id="284" r:id="rId16"/>
    <p:sldId id="262" r:id="rId17"/>
    <p:sldId id="285" r:id="rId18"/>
    <p:sldId id="286" r:id="rId19"/>
    <p:sldId id="287" r:id="rId20"/>
    <p:sldId id="288" r:id="rId21"/>
    <p:sldId id="289" r:id="rId22"/>
    <p:sldId id="280" r:id="rId23"/>
    <p:sldId id="291" r:id="rId24"/>
    <p:sldId id="281" r:id="rId25"/>
    <p:sldId id="282" r:id="rId26"/>
    <p:sldId id="274" r:id="rId27"/>
    <p:sldId id="305"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72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749" autoAdjust="0"/>
  </p:normalViewPr>
  <p:slideViewPr>
    <p:cSldViewPr>
      <p:cViewPr>
        <p:scale>
          <a:sx n="51" d="100"/>
          <a:sy n="51" d="100"/>
        </p:scale>
        <p:origin x="1648"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9BD20E-AF27-46E0-83E4-47FF255735B5}" type="doc">
      <dgm:prSet loTypeId="urn:microsoft.com/office/officeart/2008/layout/VerticalCurvedList" loCatId="list" qsTypeId="urn:microsoft.com/office/officeart/2005/8/quickstyle/simple5" qsCatId="simple" csTypeId="urn:microsoft.com/office/officeart/2005/8/colors/accent2_2" csCatId="accent2" phldr="1"/>
      <dgm:spPr/>
      <dgm:t>
        <a:bodyPr/>
        <a:lstStyle/>
        <a:p>
          <a:endParaRPr lang="en-US"/>
        </a:p>
      </dgm:t>
    </dgm:pt>
    <dgm:pt modelId="{68341945-9B14-4EAB-9B1E-DCFCF3F14CA3}">
      <dgm:prSet phldrT="[Text]" custT="1"/>
      <dgm:spPr>
        <a:solidFill>
          <a:srgbClr val="FFC000"/>
        </a:solidFill>
      </dgm:spPr>
      <dgm:t>
        <a:bodyPr/>
        <a:lstStyle/>
        <a:p>
          <a:pPr algn="l"/>
          <a:r>
            <a:rPr lang="en-US" sz="2800" b="1" dirty="0"/>
            <a:t>Key Performance Indicators</a:t>
          </a:r>
        </a:p>
      </dgm:t>
    </dgm:pt>
    <dgm:pt modelId="{69BF9DDF-6601-465A-95A4-2990F6615929}" type="parTrans" cxnId="{2C007CE4-8FA5-496A-9DD2-575A4C56D384}">
      <dgm:prSet/>
      <dgm:spPr/>
      <dgm:t>
        <a:bodyPr/>
        <a:lstStyle/>
        <a:p>
          <a:pPr algn="l"/>
          <a:endParaRPr lang="en-US" sz="1800" b="1"/>
        </a:p>
      </dgm:t>
    </dgm:pt>
    <dgm:pt modelId="{726B2FE0-0275-427B-B57E-10CEBB8AAD5E}" type="sibTrans" cxnId="{2C007CE4-8FA5-496A-9DD2-575A4C56D384}">
      <dgm:prSet/>
      <dgm:spPr/>
      <dgm:t>
        <a:bodyPr/>
        <a:lstStyle/>
        <a:p>
          <a:pPr algn="l"/>
          <a:endParaRPr lang="en-US" sz="1800" b="1"/>
        </a:p>
      </dgm:t>
    </dgm:pt>
    <dgm:pt modelId="{50056FF9-6841-48CE-957F-73FBD76B18B0}">
      <dgm:prSet custT="1"/>
      <dgm:spPr>
        <a:solidFill>
          <a:srgbClr val="FFC000"/>
        </a:solidFill>
      </dgm:spPr>
      <dgm:t>
        <a:bodyPr/>
        <a:lstStyle/>
        <a:p>
          <a:pPr algn="l"/>
          <a:r>
            <a:rPr lang="en-US" sz="2800" b="1" dirty="0"/>
            <a:t>Goals/ Key Business Requirements</a:t>
          </a:r>
        </a:p>
      </dgm:t>
    </dgm:pt>
    <dgm:pt modelId="{EC085D61-E267-4EE4-9ACE-F287FAC62213}" type="parTrans" cxnId="{DB856926-1D2F-4F9A-9CE3-2AB09511C5EB}">
      <dgm:prSet/>
      <dgm:spPr/>
      <dgm:t>
        <a:bodyPr/>
        <a:lstStyle/>
        <a:p>
          <a:pPr algn="l"/>
          <a:endParaRPr lang="en-US" sz="1800" b="1"/>
        </a:p>
      </dgm:t>
    </dgm:pt>
    <dgm:pt modelId="{981195EC-267A-48BF-AA51-075C96A9602B}" type="sibTrans" cxnId="{DB856926-1D2F-4F9A-9CE3-2AB09511C5EB}">
      <dgm:prSet/>
      <dgm:spPr/>
      <dgm:t>
        <a:bodyPr/>
        <a:lstStyle/>
        <a:p>
          <a:pPr algn="l"/>
          <a:endParaRPr lang="en-US" sz="1800" b="1"/>
        </a:p>
      </dgm:t>
    </dgm:pt>
    <dgm:pt modelId="{E19DC6D4-C2F1-401E-805A-ADB97911B0C8}">
      <dgm:prSet phldrT="[Text]" custT="1"/>
      <dgm:spPr>
        <a:solidFill>
          <a:srgbClr val="FFC000"/>
        </a:solidFill>
      </dgm:spPr>
      <dgm:t>
        <a:bodyPr/>
        <a:lstStyle/>
        <a:p>
          <a:pPr algn="l"/>
          <a:r>
            <a:rPr lang="en-US" sz="2800" b="1" dirty="0"/>
            <a:t>Analysis and Insights</a:t>
          </a:r>
        </a:p>
      </dgm:t>
    </dgm:pt>
    <dgm:pt modelId="{73F5FE31-81C5-41CF-BCB7-75E64542DEA1}" type="parTrans" cxnId="{A0B32408-B880-411B-BBC3-283DCF7E97A2}">
      <dgm:prSet/>
      <dgm:spPr/>
      <dgm:t>
        <a:bodyPr/>
        <a:lstStyle/>
        <a:p>
          <a:pPr algn="l"/>
          <a:endParaRPr lang="en-US" sz="1800" b="1"/>
        </a:p>
      </dgm:t>
    </dgm:pt>
    <dgm:pt modelId="{4FA5A808-439C-4157-BD97-3BF35B271849}" type="sibTrans" cxnId="{A0B32408-B880-411B-BBC3-283DCF7E97A2}">
      <dgm:prSet/>
      <dgm:spPr/>
      <dgm:t>
        <a:bodyPr/>
        <a:lstStyle/>
        <a:p>
          <a:pPr algn="l"/>
          <a:endParaRPr lang="en-US" sz="1800" b="1"/>
        </a:p>
      </dgm:t>
    </dgm:pt>
    <dgm:pt modelId="{64463AC0-C576-418F-B7D3-BCBD6CA25B0C}">
      <dgm:prSet custT="1"/>
      <dgm:spPr>
        <a:solidFill>
          <a:srgbClr val="FFC000"/>
        </a:solidFill>
      </dgm:spPr>
      <dgm:t>
        <a:bodyPr/>
        <a:lstStyle/>
        <a:p>
          <a:pPr algn="l"/>
          <a:r>
            <a:rPr lang="en-US" sz="2800" b="1" dirty="0"/>
            <a:t>Future Recommendations</a:t>
          </a:r>
        </a:p>
      </dgm:t>
    </dgm:pt>
    <dgm:pt modelId="{5FFC2644-6623-459D-803A-9D81C0B878CD}" type="parTrans" cxnId="{C1145CC7-76C8-4CFF-9978-B322D2FBDEF0}">
      <dgm:prSet/>
      <dgm:spPr/>
      <dgm:t>
        <a:bodyPr/>
        <a:lstStyle/>
        <a:p>
          <a:pPr algn="l"/>
          <a:endParaRPr lang="en-US" sz="1800" b="1"/>
        </a:p>
      </dgm:t>
    </dgm:pt>
    <dgm:pt modelId="{031021F6-6708-4299-B046-95E257ACB358}" type="sibTrans" cxnId="{C1145CC7-76C8-4CFF-9978-B322D2FBDEF0}">
      <dgm:prSet/>
      <dgm:spPr/>
      <dgm:t>
        <a:bodyPr/>
        <a:lstStyle/>
        <a:p>
          <a:pPr algn="l"/>
          <a:endParaRPr lang="en-US" sz="1800" b="1"/>
        </a:p>
      </dgm:t>
    </dgm:pt>
    <dgm:pt modelId="{04D0AD0E-D81A-40E1-9C0C-D351B151BC47}">
      <dgm:prSet custT="1"/>
      <dgm:spPr>
        <a:solidFill>
          <a:srgbClr val="FFC000"/>
        </a:solidFill>
      </dgm:spPr>
      <dgm:t>
        <a:bodyPr/>
        <a:lstStyle/>
        <a:p>
          <a:r>
            <a:rPr lang="en-US" sz="2800" b="1" dirty="0"/>
            <a:t>Success events</a:t>
          </a:r>
        </a:p>
      </dgm:t>
    </dgm:pt>
    <dgm:pt modelId="{28D7E0D6-3C05-4458-B3C2-9119C83E2CDC}" type="parTrans" cxnId="{5616D9AF-C9A8-4F34-987E-6043C187D1A0}">
      <dgm:prSet/>
      <dgm:spPr/>
      <dgm:t>
        <a:bodyPr/>
        <a:lstStyle/>
        <a:p>
          <a:endParaRPr lang="en-US"/>
        </a:p>
      </dgm:t>
    </dgm:pt>
    <dgm:pt modelId="{AECC43D5-3C88-4C40-95F6-39E2A424DCC8}" type="sibTrans" cxnId="{5616D9AF-C9A8-4F34-987E-6043C187D1A0}">
      <dgm:prSet/>
      <dgm:spPr/>
      <dgm:t>
        <a:bodyPr/>
        <a:lstStyle/>
        <a:p>
          <a:endParaRPr lang="en-US"/>
        </a:p>
      </dgm:t>
    </dgm:pt>
    <dgm:pt modelId="{091DAA01-229C-4FA2-90D5-51A45FFDD5D8}" type="pres">
      <dgm:prSet presAssocID="{439BD20E-AF27-46E0-83E4-47FF255735B5}" presName="Name0" presStyleCnt="0">
        <dgm:presLayoutVars>
          <dgm:chMax val="7"/>
          <dgm:chPref val="7"/>
          <dgm:dir/>
        </dgm:presLayoutVars>
      </dgm:prSet>
      <dgm:spPr/>
    </dgm:pt>
    <dgm:pt modelId="{11971ACE-B3CB-49A1-8CA8-22C0F361D977}" type="pres">
      <dgm:prSet presAssocID="{439BD20E-AF27-46E0-83E4-47FF255735B5}" presName="Name1" presStyleCnt="0"/>
      <dgm:spPr/>
    </dgm:pt>
    <dgm:pt modelId="{33D6419B-81F8-4E89-9EDE-532FA4D984DC}" type="pres">
      <dgm:prSet presAssocID="{439BD20E-AF27-46E0-83E4-47FF255735B5}" presName="cycle" presStyleCnt="0"/>
      <dgm:spPr/>
    </dgm:pt>
    <dgm:pt modelId="{BAA42634-9933-497E-9D37-4A53F52B95F6}" type="pres">
      <dgm:prSet presAssocID="{439BD20E-AF27-46E0-83E4-47FF255735B5}" presName="srcNode" presStyleLbl="node1" presStyleIdx="0" presStyleCnt="5"/>
      <dgm:spPr/>
    </dgm:pt>
    <dgm:pt modelId="{594A5130-179C-437D-8F54-180D57E77826}" type="pres">
      <dgm:prSet presAssocID="{439BD20E-AF27-46E0-83E4-47FF255735B5}" presName="conn" presStyleLbl="parChTrans1D2" presStyleIdx="0" presStyleCnt="1"/>
      <dgm:spPr/>
    </dgm:pt>
    <dgm:pt modelId="{559AA0B2-8C3A-4494-88C7-A6FD792C281B}" type="pres">
      <dgm:prSet presAssocID="{439BD20E-AF27-46E0-83E4-47FF255735B5}" presName="extraNode" presStyleLbl="node1" presStyleIdx="0" presStyleCnt="5"/>
      <dgm:spPr/>
    </dgm:pt>
    <dgm:pt modelId="{BBBCC9B0-08F4-424C-959F-F84736186105}" type="pres">
      <dgm:prSet presAssocID="{439BD20E-AF27-46E0-83E4-47FF255735B5}" presName="dstNode" presStyleLbl="node1" presStyleIdx="0" presStyleCnt="5"/>
      <dgm:spPr/>
    </dgm:pt>
    <dgm:pt modelId="{9638A4B3-35F6-4A3B-9526-54533F308C62}" type="pres">
      <dgm:prSet presAssocID="{50056FF9-6841-48CE-957F-73FBD76B18B0}" presName="text_1" presStyleLbl="node1" presStyleIdx="0" presStyleCnt="5">
        <dgm:presLayoutVars>
          <dgm:bulletEnabled val="1"/>
        </dgm:presLayoutVars>
      </dgm:prSet>
      <dgm:spPr/>
    </dgm:pt>
    <dgm:pt modelId="{637D782C-1C0E-4AB7-B22A-EC45EFB90253}" type="pres">
      <dgm:prSet presAssocID="{50056FF9-6841-48CE-957F-73FBD76B18B0}" presName="accent_1" presStyleCnt="0"/>
      <dgm:spPr/>
    </dgm:pt>
    <dgm:pt modelId="{3C04E9EF-7AEC-47C2-B381-A269456E47C8}" type="pres">
      <dgm:prSet presAssocID="{50056FF9-6841-48CE-957F-73FBD76B18B0}" presName="accentRepeatNode" presStyleLbl="solidFgAcc1" presStyleIdx="0" presStyleCnt="5"/>
      <dgm:spPr/>
    </dgm:pt>
    <dgm:pt modelId="{0FF2C6DC-D7BA-403F-AAFF-65EE5F0D48A9}" type="pres">
      <dgm:prSet presAssocID="{04D0AD0E-D81A-40E1-9C0C-D351B151BC47}" presName="text_2" presStyleLbl="node1" presStyleIdx="1" presStyleCnt="5">
        <dgm:presLayoutVars>
          <dgm:bulletEnabled val="1"/>
        </dgm:presLayoutVars>
      </dgm:prSet>
      <dgm:spPr/>
    </dgm:pt>
    <dgm:pt modelId="{8B581FE9-DA33-4A61-8D78-24A1452F98A3}" type="pres">
      <dgm:prSet presAssocID="{04D0AD0E-D81A-40E1-9C0C-D351B151BC47}" presName="accent_2" presStyleCnt="0"/>
      <dgm:spPr/>
    </dgm:pt>
    <dgm:pt modelId="{FC1243DB-D7FF-446D-9038-16AC70038CC5}" type="pres">
      <dgm:prSet presAssocID="{04D0AD0E-D81A-40E1-9C0C-D351B151BC47}" presName="accentRepeatNode" presStyleLbl="solidFgAcc1" presStyleIdx="1" presStyleCnt="5"/>
      <dgm:spPr/>
    </dgm:pt>
    <dgm:pt modelId="{722B49E6-C344-4C94-B406-113CB1A3BF32}" type="pres">
      <dgm:prSet presAssocID="{68341945-9B14-4EAB-9B1E-DCFCF3F14CA3}" presName="text_3" presStyleLbl="node1" presStyleIdx="2" presStyleCnt="5">
        <dgm:presLayoutVars>
          <dgm:bulletEnabled val="1"/>
        </dgm:presLayoutVars>
      </dgm:prSet>
      <dgm:spPr/>
    </dgm:pt>
    <dgm:pt modelId="{3B8001EC-0804-4424-852F-D70C7CC462FD}" type="pres">
      <dgm:prSet presAssocID="{68341945-9B14-4EAB-9B1E-DCFCF3F14CA3}" presName="accent_3" presStyleCnt="0"/>
      <dgm:spPr/>
    </dgm:pt>
    <dgm:pt modelId="{DB4055F7-6FBE-4770-8D68-8C6B6293AB16}" type="pres">
      <dgm:prSet presAssocID="{68341945-9B14-4EAB-9B1E-DCFCF3F14CA3}" presName="accentRepeatNode" presStyleLbl="solidFgAcc1" presStyleIdx="2" presStyleCnt="5"/>
      <dgm:spPr/>
    </dgm:pt>
    <dgm:pt modelId="{DD1082A9-39E6-485F-819F-74D61F50F0FD}" type="pres">
      <dgm:prSet presAssocID="{E19DC6D4-C2F1-401E-805A-ADB97911B0C8}" presName="text_4" presStyleLbl="node1" presStyleIdx="3" presStyleCnt="5">
        <dgm:presLayoutVars>
          <dgm:bulletEnabled val="1"/>
        </dgm:presLayoutVars>
      </dgm:prSet>
      <dgm:spPr/>
    </dgm:pt>
    <dgm:pt modelId="{C73B3762-2DD8-4D38-9CDE-E5659FBAD23B}" type="pres">
      <dgm:prSet presAssocID="{E19DC6D4-C2F1-401E-805A-ADB97911B0C8}" presName="accent_4" presStyleCnt="0"/>
      <dgm:spPr/>
    </dgm:pt>
    <dgm:pt modelId="{6A5FB873-4FC5-4EEB-AE8C-6915D72DD575}" type="pres">
      <dgm:prSet presAssocID="{E19DC6D4-C2F1-401E-805A-ADB97911B0C8}" presName="accentRepeatNode" presStyleLbl="solidFgAcc1" presStyleIdx="3" presStyleCnt="5"/>
      <dgm:spPr/>
    </dgm:pt>
    <dgm:pt modelId="{E89D5459-AF64-49F0-9B0A-DEECC3E61F10}" type="pres">
      <dgm:prSet presAssocID="{64463AC0-C576-418F-B7D3-BCBD6CA25B0C}" presName="text_5" presStyleLbl="node1" presStyleIdx="4" presStyleCnt="5">
        <dgm:presLayoutVars>
          <dgm:bulletEnabled val="1"/>
        </dgm:presLayoutVars>
      </dgm:prSet>
      <dgm:spPr/>
    </dgm:pt>
    <dgm:pt modelId="{D3719DAB-FAA9-4A5C-95C2-A874F3A51C62}" type="pres">
      <dgm:prSet presAssocID="{64463AC0-C576-418F-B7D3-BCBD6CA25B0C}" presName="accent_5" presStyleCnt="0"/>
      <dgm:spPr/>
    </dgm:pt>
    <dgm:pt modelId="{F93117AC-FA42-4862-943B-B64853CC003E}" type="pres">
      <dgm:prSet presAssocID="{64463AC0-C576-418F-B7D3-BCBD6CA25B0C}" presName="accentRepeatNode" presStyleLbl="solidFgAcc1" presStyleIdx="4" presStyleCnt="5"/>
      <dgm:spPr/>
    </dgm:pt>
  </dgm:ptLst>
  <dgm:cxnLst>
    <dgm:cxn modelId="{A0B32408-B880-411B-BBC3-283DCF7E97A2}" srcId="{439BD20E-AF27-46E0-83E4-47FF255735B5}" destId="{E19DC6D4-C2F1-401E-805A-ADB97911B0C8}" srcOrd="3" destOrd="0" parTransId="{73F5FE31-81C5-41CF-BCB7-75E64542DEA1}" sibTransId="{4FA5A808-439C-4157-BD97-3BF35B271849}"/>
    <dgm:cxn modelId="{CE7BFF1B-6919-4718-9BCB-C96D6F92122E}" type="presOf" srcId="{68341945-9B14-4EAB-9B1E-DCFCF3F14CA3}" destId="{722B49E6-C344-4C94-B406-113CB1A3BF32}" srcOrd="0" destOrd="0" presId="urn:microsoft.com/office/officeart/2008/layout/VerticalCurvedList"/>
    <dgm:cxn modelId="{D4D4D025-0B71-4F73-B7A2-1C4F4AD2D5AB}" type="presOf" srcId="{981195EC-267A-48BF-AA51-075C96A9602B}" destId="{594A5130-179C-437D-8F54-180D57E77826}" srcOrd="0" destOrd="0" presId="urn:microsoft.com/office/officeart/2008/layout/VerticalCurvedList"/>
    <dgm:cxn modelId="{DB856926-1D2F-4F9A-9CE3-2AB09511C5EB}" srcId="{439BD20E-AF27-46E0-83E4-47FF255735B5}" destId="{50056FF9-6841-48CE-957F-73FBD76B18B0}" srcOrd="0" destOrd="0" parTransId="{EC085D61-E267-4EE4-9ACE-F287FAC62213}" sibTransId="{981195EC-267A-48BF-AA51-075C96A9602B}"/>
    <dgm:cxn modelId="{C4F5393E-4410-4BBA-BCE6-B0395214495F}" type="presOf" srcId="{E19DC6D4-C2F1-401E-805A-ADB97911B0C8}" destId="{DD1082A9-39E6-485F-819F-74D61F50F0FD}" srcOrd="0" destOrd="0" presId="urn:microsoft.com/office/officeart/2008/layout/VerticalCurvedList"/>
    <dgm:cxn modelId="{93CEF578-ADA8-4329-9D4F-09B31E808AB2}" type="presOf" srcId="{04D0AD0E-D81A-40E1-9C0C-D351B151BC47}" destId="{0FF2C6DC-D7BA-403F-AAFF-65EE5F0D48A9}" srcOrd="0" destOrd="0" presId="urn:microsoft.com/office/officeart/2008/layout/VerticalCurvedList"/>
    <dgm:cxn modelId="{EA261BA6-AC11-4CB9-A727-C6CCB0E76D1E}" type="presOf" srcId="{50056FF9-6841-48CE-957F-73FBD76B18B0}" destId="{9638A4B3-35F6-4A3B-9526-54533F308C62}" srcOrd="0" destOrd="0" presId="urn:microsoft.com/office/officeart/2008/layout/VerticalCurvedList"/>
    <dgm:cxn modelId="{5616D9AF-C9A8-4F34-987E-6043C187D1A0}" srcId="{439BD20E-AF27-46E0-83E4-47FF255735B5}" destId="{04D0AD0E-D81A-40E1-9C0C-D351B151BC47}" srcOrd="1" destOrd="0" parTransId="{28D7E0D6-3C05-4458-B3C2-9119C83E2CDC}" sibTransId="{AECC43D5-3C88-4C40-95F6-39E2A424DCC8}"/>
    <dgm:cxn modelId="{C1145CC7-76C8-4CFF-9978-B322D2FBDEF0}" srcId="{439BD20E-AF27-46E0-83E4-47FF255735B5}" destId="{64463AC0-C576-418F-B7D3-BCBD6CA25B0C}" srcOrd="4" destOrd="0" parTransId="{5FFC2644-6623-459D-803A-9D81C0B878CD}" sibTransId="{031021F6-6708-4299-B046-95E257ACB358}"/>
    <dgm:cxn modelId="{24EA1AD2-7EE5-4378-8BE2-B89407331967}" type="presOf" srcId="{439BD20E-AF27-46E0-83E4-47FF255735B5}" destId="{091DAA01-229C-4FA2-90D5-51A45FFDD5D8}" srcOrd="0" destOrd="0" presId="urn:microsoft.com/office/officeart/2008/layout/VerticalCurvedList"/>
    <dgm:cxn modelId="{2C007CE4-8FA5-496A-9DD2-575A4C56D384}" srcId="{439BD20E-AF27-46E0-83E4-47FF255735B5}" destId="{68341945-9B14-4EAB-9B1E-DCFCF3F14CA3}" srcOrd="2" destOrd="0" parTransId="{69BF9DDF-6601-465A-95A4-2990F6615929}" sibTransId="{726B2FE0-0275-427B-B57E-10CEBB8AAD5E}"/>
    <dgm:cxn modelId="{CD8CA3E7-FE45-41BA-873C-839BDE4C96C8}" type="presOf" srcId="{64463AC0-C576-418F-B7D3-BCBD6CA25B0C}" destId="{E89D5459-AF64-49F0-9B0A-DEECC3E61F10}" srcOrd="0" destOrd="0" presId="urn:microsoft.com/office/officeart/2008/layout/VerticalCurvedList"/>
    <dgm:cxn modelId="{F5E458E9-DF78-4996-8B0E-3E75E84F3737}" type="presParOf" srcId="{091DAA01-229C-4FA2-90D5-51A45FFDD5D8}" destId="{11971ACE-B3CB-49A1-8CA8-22C0F361D977}" srcOrd="0" destOrd="0" presId="urn:microsoft.com/office/officeart/2008/layout/VerticalCurvedList"/>
    <dgm:cxn modelId="{D79AA4F2-5FD9-435A-AAED-E1E1ECBF03A6}" type="presParOf" srcId="{11971ACE-B3CB-49A1-8CA8-22C0F361D977}" destId="{33D6419B-81F8-4E89-9EDE-532FA4D984DC}" srcOrd="0" destOrd="0" presId="urn:microsoft.com/office/officeart/2008/layout/VerticalCurvedList"/>
    <dgm:cxn modelId="{60DEFF86-17D9-4864-8204-7808556C01CA}" type="presParOf" srcId="{33D6419B-81F8-4E89-9EDE-532FA4D984DC}" destId="{BAA42634-9933-497E-9D37-4A53F52B95F6}" srcOrd="0" destOrd="0" presId="urn:microsoft.com/office/officeart/2008/layout/VerticalCurvedList"/>
    <dgm:cxn modelId="{5F944F03-4323-42ED-AEF3-880F8ABF75A8}" type="presParOf" srcId="{33D6419B-81F8-4E89-9EDE-532FA4D984DC}" destId="{594A5130-179C-437D-8F54-180D57E77826}" srcOrd="1" destOrd="0" presId="urn:microsoft.com/office/officeart/2008/layout/VerticalCurvedList"/>
    <dgm:cxn modelId="{70D57C5D-F96B-47C5-9CFB-B440BD902F49}" type="presParOf" srcId="{33D6419B-81F8-4E89-9EDE-532FA4D984DC}" destId="{559AA0B2-8C3A-4494-88C7-A6FD792C281B}" srcOrd="2" destOrd="0" presId="urn:microsoft.com/office/officeart/2008/layout/VerticalCurvedList"/>
    <dgm:cxn modelId="{0DF4527D-DEF8-42DE-AAFC-8B6963253A3E}" type="presParOf" srcId="{33D6419B-81F8-4E89-9EDE-532FA4D984DC}" destId="{BBBCC9B0-08F4-424C-959F-F84736186105}" srcOrd="3" destOrd="0" presId="urn:microsoft.com/office/officeart/2008/layout/VerticalCurvedList"/>
    <dgm:cxn modelId="{A1B37B30-B728-4C48-BD44-060DF9BEEF98}" type="presParOf" srcId="{11971ACE-B3CB-49A1-8CA8-22C0F361D977}" destId="{9638A4B3-35F6-4A3B-9526-54533F308C62}" srcOrd="1" destOrd="0" presId="urn:microsoft.com/office/officeart/2008/layout/VerticalCurvedList"/>
    <dgm:cxn modelId="{EAF07795-DE60-4A20-A76F-A447B98CA223}" type="presParOf" srcId="{11971ACE-B3CB-49A1-8CA8-22C0F361D977}" destId="{637D782C-1C0E-4AB7-B22A-EC45EFB90253}" srcOrd="2" destOrd="0" presId="urn:microsoft.com/office/officeart/2008/layout/VerticalCurvedList"/>
    <dgm:cxn modelId="{A56701C8-5634-47AC-8F5F-9E552B4F9792}" type="presParOf" srcId="{637D782C-1C0E-4AB7-B22A-EC45EFB90253}" destId="{3C04E9EF-7AEC-47C2-B381-A269456E47C8}" srcOrd="0" destOrd="0" presId="urn:microsoft.com/office/officeart/2008/layout/VerticalCurvedList"/>
    <dgm:cxn modelId="{F62584FE-5E4F-455D-BF04-436DD550890B}" type="presParOf" srcId="{11971ACE-B3CB-49A1-8CA8-22C0F361D977}" destId="{0FF2C6DC-D7BA-403F-AAFF-65EE5F0D48A9}" srcOrd="3" destOrd="0" presId="urn:microsoft.com/office/officeart/2008/layout/VerticalCurvedList"/>
    <dgm:cxn modelId="{09D95DAB-7030-40A1-9FAC-BF1A6CB5C014}" type="presParOf" srcId="{11971ACE-B3CB-49A1-8CA8-22C0F361D977}" destId="{8B581FE9-DA33-4A61-8D78-24A1452F98A3}" srcOrd="4" destOrd="0" presId="urn:microsoft.com/office/officeart/2008/layout/VerticalCurvedList"/>
    <dgm:cxn modelId="{F1586AF8-A96E-40FF-8079-B883515E5E69}" type="presParOf" srcId="{8B581FE9-DA33-4A61-8D78-24A1452F98A3}" destId="{FC1243DB-D7FF-446D-9038-16AC70038CC5}" srcOrd="0" destOrd="0" presId="urn:microsoft.com/office/officeart/2008/layout/VerticalCurvedList"/>
    <dgm:cxn modelId="{83387DEE-7872-414D-8E4E-9F58652D3D3D}" type="presParOf" srcId="{11971ACE-B3CB-49A1-8CA8-22C0F361D977}" destId="{722B49E6-C344-4C94-B406-113CB1A3BF32}" srcOrd="5" destOrd="0" presId="urn:microsoft.com/office/officeart/2008/layout/VerticalCurvedList"/>
    <dgm:cxn modelId="{8D61925F-1475-4F95-BC89-C07687CD6DD2}" type="presParOf" srcId="{11971ACE-B3CB-49A1-8CA8-22C0F361D977}" destId="{3B8001EC-0804-4424-852F-D70C7CC462FD}" srcOrd="6" destOrd="0" presId="urn:microsoft.com/office/officeart/2008/layout/VerticalCurvedList"/>
    <dgm:cxn modelId="{AD23AA02-88DA-4733-AD94-E052A2D7328C}" type="presParOf" srcId="{3B8001EC-0804-4424-852F-D70C7CC462FD}" destId="{DB4055F7-6FBE-4770-8D68-8C6B6293AB16}" srcOrd="0" destOrd="0" presId="urn:microsoft.com/office/officeart/2008/layout/VerticalCurvedList"/>
    <dgm:cxn modelId="{DDF10B23-E202-4CDF-B092-32CB92AEF6EF}" type="presParOf" srcId="{11971ACE-B3CB-49A1-8CA8-22C0F361D977}" destId="{DD1082A9-39E6-485F-819F-74D61F50F0FD}" srcOrd="7" destOrd="0" presId="urn:microsoft.com/office/officeart/2008/layout/VerticalCurvedList"/>
    <dgm:cxn modelId="{B52361EC-A6DA-47A2-BD5E-620DCDCDAC94}" type="presParOf" srcId="{11971ACE-B3CB-49A1-8CA8-22C0F361D977}" destId="{C73B3762-2DD8-4D38-9CDE-E5659FBAD23B}" srcOrd="8" destOrd="0" presId="urn:microsoft.com/office/officeart/2008/layout/VerticalCurvedList"/>
    <dgm:cxn modelId="{A5AA23D8-957E-432B-BB9E-46928C62CE5F}" type="presParOf" srcId="{C73B3762-2DD8-4D38-9CDE-E5659FBAD23B}" destId="{6A5FB873-4FC5-4EEB-AE8C-6915D72DD575}" srcOrd="0" destOrd="0" presId="urn:microsoft.com/office/officeart/2008/layout/VerticalCurvedList"/>
    <dgm:cxn modelId="{9D12BF5E-FDE8-4FEF-AA28-9C76C42CF3A0}" type="presParOf" srcId="{11971ACE-B3CB-49A1-8CA8-22C0F361D977}" destId="{E89D5459-AF64-49F0-9B0A-DEECC3E61F10}" srcOrd="9" destOrd="0" presId="urn:microsoft.com/office/officeart/2008/layout/VerticalCurvedList"/>
    <dgm:cxn modelId="{39572501-8622-4466-A504-801FF75045A2}" type="presParOf" srcId="{11971ACE-B3CB-49A1-8CA8-22C0F361D977}" destId="{D3719DAB-FAA9-4A5C-95C2-A874F3A51C62}" srcOrd="10" destOrd="0" presId="urn:microsoft.com/office/officeart/2008/layout/VerticalCurvedList"/>
    <dgm:cxn modelId="{34F3742D-9096-4048-BC07-78246B58A20F}" type="presParOf" srcId="{D3719DAB-FAA9-4A5C-95C2-A874F3A51C62}" destId="{F93117AC-FA42-4862-943B-B64853CC003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4A5130-179C-437D-8F54-180D57E77826}">
      <dsp:nvSpPr>
        <dsp:cNvPr id="0" name=""/>
        <dsp:cNvSpPr/>
      </dsp:nvSpPr>
      <dsp:spPr>
        <a:xfrm>
          <a:off x="-5255288" y="-804890"/>
          <a:ext cx="6257980" cy="6257980"/>
        </a:xfrm>
        <a:prstGeom prst="blockArc">
          <a:avLst>
            <a:gd name="adj1" fmla="val 18900000"/>
            <a:gd name="adj2" fmla="val 2700000"/>
            <a:gd name="adj3" fmla="val 345"/>
          </a:avLst>
        </a:prstGeom>
        <a:noFill/>
        <a:ln w="1587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38A4B3-35F6-4A3B-9526-54533F308C62}">
      <dsp:nvSpPr>
        <dsp:cNvPr id="0" name=""/>
        <dsp:cNvSpPr/>
      </dsp:nvSpPr>
      <dsp:spPr>
        <a:xfrm>
          <a:off x="438521" y="290419"/>
          <a:ext cx="6964664" cy="581210"/>
        </a:xfrm>
        <a:prstGeom prst="rect">
          <a:avLst/>
        </a:prstGeom>
        <a:solidFill>
          <a:srgbClr val="FFC000"/>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61336" tIns="71120" rIns="71120" bIns="71120" numCol="1" spcCol="1270" anchor="ctr" anchorCtr="0">
          <a:noAutofit/>
        </a:bodyPr>
        <a:lstStyle/>
        <a:p>
          <a:pPr marL="0" lvl="0" indent="0" algn="l" defTabSz="1244600">
            <a:lnSpc>
              <a:spcPct val="90000"/>
            </a:lnSpc>
            <a:spcBef>
              <a:spcPct val="0"/>
            </a:spcBef>
            <a:spcAft>
              <a:spcPct val="35000"/>
            </a:spcAft>
            <a:buNone/>
          </a:pPr>
          <a:r>
            <a:rPr lang="en-US" sz="2800" b="1" kern="1200" dirty="0"/>
            <a:t>Goals/ Key Business Requirements</a:t>
          </a:r>
        </a:p>
      </dsp:txBody>
      <dsp:txXfrm>
        <a:off x="438521" y="290419"/>
        <a:ext cx="6964664" cy="581210"/>
      </dsp:txXfrm>
    </dsp:sp>
    <dsp:sp modelId="{3C04E9EF-7AEC-47C2-B381-A269456E47C8}">
      <dsp:nvSpPr>
        <dsp:cNvPr id="0" name=""/>
        <dsp:cNvSpPr/>
      </dsp:nvSpPr>
      <dsp:spPr>
        <a:xfrm>
          <a:off x="75265" y="217768"/>
          <a:ext cx="726513" cy="726513"/>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sp>
    <dsp:sp modelId="{0FF2C6DC-D7BA-403F-AAFF-65EE5F0D48A9}">
      <dsp:nvSpPr>
        <dsp:cNvPr id="0" name=""/>
        <dsp:cNvSpPr/>
      </dsp:nvSpPr>
      <dsp:spPr>
        <a:xfrm>
          <a:off x="855000" y="1161957"/>
          <a:ext cx="6548186" cy="581210"/>
        </a:xfrm>
        <a:prstGeom prst="rect">
          <a:avLst/>
        </a:prstGeom>
        <a:solidFill>
          <a:srgbClr val="FFC000"/>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61336" tIns="71120" rIns="71120" bIns="71120" numCol="1" spcCol="1270" anchor="ctr" anchorCtr="0">
          <a:noAutofit/>
        </a:bodyPr>
        <a:lstStyle/>
        <a:p>
          <a:pPr marL="0" lvl="0" indent="0" algn="l" defTabSz="1244600">
            <a:lnSpc>
              <a:spcPct val="90000"/>
            </a:lnSpc>
            <a:spcBef>
              <a:spcPct val="0"/>
            </a:spcBef>
            <a:spcAft>
              <a:spcPct val="35000"/>
            </a:spcAft>
            <a:buNone/>
          </a:pPr>
          <a:r>
            <a:rPr lang="en-US" sz="2800" b="1" kern="1200" dirty="0"/>
            <a:t>Success events</a:t>
          </a:r>
        </a:p>
      </dsp:txBody>
      <dsp:txXfrm>
        <a:off x="855000" y="1161957"/>
        <a:ext cx="6548186" cy="581210"/>
      </dsp:txXfrm>
    </dsp:sp>
    <dsp:sp modelId="{FC1243DB-D7FF-446D-9038-16AC70038CC5}">
      <dsp:nvSpPr>
        <dsp:cNvPr id="0" name=""/>
        <dsp:cNvSpPr/>
      </dsp:nvSpPr>
      <dsp:spPr>
        <a:xfrm>
          <a:off x="491743" y="1089305"/>
          <a:ext cx="726513" cy="726513"/>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sp>
    <dsp:sp modelId="{722B49E6-C344-4C94-B406-113CB1A3BF32}">
      <dsp:nvSpPr>
        <dsp:cNvPr id="0" name=""/>
        <dsp:cNvSpPr/>
      </dsp:nvSpPr>
      <dsp:spPr>
        <a:xfrm>
          <a:off x="982826" y="2033494"/>
          <a:ext cx="6420360" cy="581210"/>
        </a:xfrm>
        <a:prstGeom prst="rect">
          <a:avLst/>
        </a:prstGeom>
        <a:solidFill>
          <a:srgbClr val="FFC000"/>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61336" tIns="71120" rIns="71120" bIns="71120" numCol="1" spcCol="1270" anchor="ctr" anchorCtr="0">
          <a:noAutofit/>
        </a:bodyPr>
        <a:lstStyle/>
        <a:p>
          <a:pPr marL="0" lvl="0" indent="0" algn="l" defTabSz="1244600">
            <a:lnSpc>
              <a:spcPct val="90000"/>
            </a:lnSpc>
            <a:spcBef>
              <a:spcPct val="0"/>
            </a:spcBef>
            <a:spcAft>
              <a:spcPct val="35000"/>
            </a:spcAft>
            <a:buNone/>
          </a:pPr>
          <a:r>
            <a:rPr lang="en-US" sz="2800" b="1" kern="1200" dirty="0"/>
            <a:t>Key Performance Indicators</a:t>
          </a:r>
        </a:p>
      </dsp:txBody>
      <dsp:txXfrm>
        <a:off x="982826" y="2033494"/>
        <a:ext cx="6420360" cy="581210"/>
      </dsp:txXfrm>
    </dsp:sp>
    <dsp:sp modelId="{DB4055F7-6FBE-4770-8D68-8C6B6293AB16}">
      <dsp:nvSpPr>
        <dsp:cNvPr id="0" name=""/>
        <dsp:cNvSpPr/>
      </dsp:nvSpPr>
      <dsp:spPr>
        <a:xfrm>
          <a:off x="619569" y="1960843"/>
          <a:ext cx="726513" cy="726513"/>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sp>
    <dsp:sp modelId="{DD1082A9-39E6-485F-819F-74D61F50F0FD}">
      <dsp:nvSpPr>
        <dsp:cNvPr id="0" name=""/>
        <dsp:cNvSpPr/>
      </dsp:nvSpPr>
      <dsp:spPr>
        <a:xfrm>
          <a:off x="855000" y="2905032"/>
          <a:ext cx="6548186" cy="581210"/>
        </a:xfrm>
        <a:prstGeom prst="rect">
          <a:avLst/>
        </a:prstGeom>
        <a:solidFill>
          <a:srgbClr val="FFC000"/>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61336" tIns="71120" rIns="71120" bIns="71120" numCol="1" spcCol="1270" anchor="ctr" anchorCtr="0">
          <a:noAutofit/>
        </a:bodyPr>
        <a:lstStyle/>
        <a:p>
          <a:pPr marL="0" lvl="0" indent="0" algn="l" defTabSz="1244600">
            <a:lnSpc>
              <a:spcPct val="90000"/>
            </a:lnSpc>
            <a:spcBef>
              <a:spcPct val="0"/>
            </a:spcBef>
            <a:spcAft>
              <a:spcPct val="35000"/>
            </a:spcAft>
            <a:buNone/>
          </a:pPr>
          <a:r>
            <a:rPr lang="en-US" sz="2800" b="1" kern="1200" dirty="0"/>
            <a:t>Analysis and Insights</a:t>
          </a:r>
        </a:p>
      </dsp:txBody>
      <dsp:txXfrm>
        <a:off x="855000" y="2905032"/>
        <a:ext cx="6548186" cy="581210"/>
      </dsp:txXfrm>
    </dsp:sp>
    <dsp:sp modelId="{6A5FB873-4FC5-4EEB-AE8C-6915D72DD575}">
      <dsp:nvSpPr>
        <dsp:cNvPr id="0" name=""/>
        <dsp:cNvSpPr/>
      </dsp:nvSpPr>
      <dsp:spPr>
        <a:xfrm>
          <a:off x="491743" y="2832380"/>
          <a:ext cx="726513" cy="726513"/>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sp>
    <dsp:sp modelId="{E89D5459-AF64-49F0-9B0A-DEECC3E61F10}">
      <dsp:nvSpPr>
        <dsp:cNvPr id="0" name=""/>
        <dsp:cNvSpPr/>
      </dsp:nvSpPr>
      <dsp:spPr>
        <a:xfrm>
          <a:off x="438521" y="3776569"/>
          <a:ext cx="6964664" cy="581210"/>
        </a:xfrm>
        <a:prstGeom prst="rect">
          <a:avLst/>
        </a:prstGeom>
        <a:solidFill>
          <a:srgbClr val="FFC000"/>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61336" tIns="71120" rIns="71120" bIns="71120" numCol="1" spcCol="1270" anchor="ctr" anchorCtr="0">
          <a:noAutofit/>
        </a:bodyPr>
        <a:lstStyle/>
        <a:p>
          <a:pPr marL="0" lvl="0" indent="0" algn="l" defTabSz="1244600">
            <a:lnSpc>
              <a:spcPct val="90000"/>
            </a:lnSpc>
            <a:spcBef>
              <a:spcPct val="0"/>
            </a:spcBef>
            <a:spcAft>
              <a:spcPct val="35000"/>
            </a:spcAft>
            <a:buNone/>
          </a:pPr>
          <a:r>
            <a:rPr lang="en-US" sz="2800" b="1" kern="1200" dirty="0"/>
            <a:t>Future Recommendations</a:t>
          </a:r>
        </a:p>
      </dsp:txBody>
      <dsp:txXfrm>
        <a:off x="438521" y="3776569"/>
        <a:ext cx="6964664" cy="581210"/>
      </dsp:txXfrm>
    </dsp:sp>
    <dsp:sp modelId="{F93117AC-FA42-4862-943B-B64853CC003E}">
      <dsp:nvSpPr>
        <dsp:cNvPr id="0" name=""/>
        <dsp:cNvSpPr/>
      </dsp:nvSpPr>
      <dsp:spPr>
        <a:xfrm>
          <a:off x="75265" y="3703918"/>
          <a:ext cx="726513" cy="726513"/>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113A57-328D-44AF-8A9A-2F1DBC13E85C}" type="datetimeFigureOut">
              <a:rPr lang="en-IN" smtClean="0"/>
              <a:pPr/>
              <a:t>19-10-2017</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561C80-34DF-4207-82DC-A603C7237CF4}" type="slidenum">
              <a:rPr lang="en-IN" smtClean="0"/>
              <a:pPr/>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61C80-34DF-4207-82DC-A603C7237CF4}" type="slidenum">
              <a:rPr lang="en-IN" smtClean="0"/>
              <a:pPr/>
              <a:t>5</a:t>
            </a:fld>
            <a:endParaRPr lang="en-IN" dirty="0"/>
          </a:p>
        </p:txBody>
      </p:sp>
    </p:spTree>
    <p:extLst>
      <p:ext uri="{BB962C8B-B14F-4D97-AF65-F5344CB8AC3E}">
        <p14:creationId xmlns:p14="http://schemas.microsoft.com/office/powerpoint/2010/main" val="125900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A561C80-34DF-4207-82DC-A603C7237CF4}" type="slidenum">
              <a:rPr lang="en-IN" smtClean="0"/>
              <a:pPr/>
              <a:t>22</a:t>
            </a:fld>
            <a:endParaRPr lang="en-I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From the</a:t>
            </a:r>
            <a:r>
              <a:rPr lang="en-US" baseline="0" dirty="0"/>
              <a:t> above</a:t>
            </a:r>
            <a:r>
              <a:rPr lang="en-US" dirty="0"/>
              <a:t> chart,</a:t>
            </a:r>
            <a:r>
              <a:rPr lang="en-US" baseline="0" dirty="0"/>
              <a:t> </a:t>
            </a:r>
            <a:r>
              <a:rPr lang="en-US" dirty="0"/>
              <a:t>irrespective of customers Loyalty,</a:t>
            </a:r>
            <a:r>
              <a:rPr lang="en-US" baseline="0" dirty="0"/>
              <a:t> </a:t>
            </a:r>
            <a:r>
              <a:rPr lang="en-US" dirty="0"/>
              <a:t>the rooms are being cancelled. MGM has to look into this and should check whether there are bad rating for MGM rooms. </a:t>
            </a:r>
            <a:endParaRPr lang="en-IN" dirty="0"/>
          </a:p>
        </p:txBody>
      </p:sp>
      <p:sp>
        <p:nvSpPr>
          <p:cNvPr id="4" name="Slide Number Placeholder 3"/>
          <p:cNvSpPr>
            <a:spLocks noGrp="1"/>
          </p:cNvSpPr>
          <p:nvPr>
            <p:ph type="sldNum" sz="quarter" idx="10"/>
          </p:nvPr>
        </p:nvSpPr>
        <p:spPr/>
        <p:txBody>
          <a:bodyPr/>
          <a:lstStyle/>
          <a:p>
            <a:fld id="{3A561C80-34DF-4207-82DC-A603C7237CF4}" type="slidenum">
              <a:rPr lang="en-IN" smtClean="0"/>
              <a:pPr/>
              <a:t>23</a:t>
            </a:fld>
            <a:endParaRPr lang="en-I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shows that many customers are in dilemma and probably,</a:t>
            </a:r>
            <a:r>
              <a:rPr lang="en-US" baseline="0" dirty="0"/>
              <a:t> are </a:t>
            </a:r>
            <a:r>
              <a:rPr lang="en-US" dirty="0"/>
              <a:t>exiting from reservation. Also, we created a flow analysis to see customers activity. This has given a similar outcome.</a:t>
            </a:r>
            <a:endParaRPr lang="en-IN" dirty="0"/>
          </a:p>
        </p:txBody>
      </p:sp>
      <p:sp>
        <p:nvSpPr>
          <p:cNvPr id="4" name="Slide Number Placeholder 3"/>
          <p:cNvSpPr>
            <a:spLocks noGrp="1"/>
          </p:cNvSpPr>
          <p:nvPr>
            <p:ph type="sldNum" sz="quarter" idx="10"/>
          </p:nvPr>
        </p:nvSpPr>
        <p:spPr/>
        <p:txBody>
          <a:bodyPr/>
          <a:lstStyle/>
          <a:p>
            <a:fld id="{3A561C80-34DF-4207-82DC-A603C7237CF4}" type="slidenum">
              <a:rPr lang="en-IN" smtClean="0"/>
              <a:pPr/>
              <a:t>24</a:t>
            </a:fld>
            <a:endParaRPr lang="en-I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A561C80-34DF-4207-82DC-A603C7237CF4}" type="slidenum">
              <a:rPr lang="en-IN" smtClean="0"/>
              <a:pPr/>
              <a:t>25</a:t>
            </a:fld>
            <a:endParaRPr lang="en-I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IN" dirty="0"/>
              <a:t>Visitors either logged in / not logged in have multiple behaviours. They tend to deviate a lot from a designated flow. </a:t>
            </a:r>
          </a:p>
          <a:p>
            <a:r>
              <a:rPr lang="en-IN" dirty="0"/>
              <a:t>For example, in the room</a:t>
            </a:r>
            <a:r>
              <a:rPr lang="en-IN" baseline="0" dirty="0"/>
              <a:t> booking scenario, they go back and forth multiple times between “select dates” and “select room choices” to either select for a needed date or get a best deal on their chosen dates.</a:t>
            </a:r>
          </a:p>
          <a:p>
            <a:endParaRPr lang="en-IN" baseline="0" dirty="0"/>
          </a:p>
          <a:p>
            <a:pPr>
              <a:buFont typeface="Arial" pitchFamily="34" charset="0"/>
              <a:buChar char="•"/>
            </a:pPr>
            <a:r>
              <a:rPr lang="en-IN" baseline="0" dirty="0"/>
              <a:t>While making choices, the session might time out. Include a new feature to save their searches.</a:t>
            </a:r>
            <a:endParaRPr lang="en-IN" dirty="0"/>
          </a:p>
          <a:p>
            <a:endParaRPr lang="en-IN" dirty="0"/>
          </a:p>
        </p:txBody>
      </p:sp>
      <p:sp>
        <p:nvSpPr>
          <p:cNvPr id="4" name="Slide Number Placeholder 3"/>
          <p:cNvSpPr>
            <a:spLocks noGrp="1"/>
          </p:cNvSpPr>
          <p:nvPr>
            <p:ph type="sldNum" sz="quarter" idx="10"/>
          </p:nvPr>
        </p:nvSpPr>
        <p:spPr/>
        <p:txBody>
          <a:bodyPr/>
          <a:lstStyle/>
          <a:p>
            <a:fld id="{3A561C80-34DF-4207-82DC-A603C7237CF4}" type="slidenum">
              <a:rPr lang="en-IN" smtClean="0"/>
              <a:pPr/>
              <a:t>26</a:t>
            </a:fld>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By improving “time-spent” by visitor on</a:t>
            </a:r>
            <a:r>
              <a:rPr lang="en-IN" baseline="0" dirty="0"/>
              <a:t> MGM’s site, the engagement factor could improve.</a:t>
            </a:r>
          </a:p>
          <a:p>
            <a:r>
              <a:rPr lang="en-IN" baseline="0" dirty="0"/>
              <a:t>Similarly, collecting email ID’s and information of visitors </a:t>
            </a:r>
            <a:r>
              <a:rPr lang="en-IN" sz="1200" b="0" i="0" kern="1200" dirty="0">
                <a:solidFill>
                  <a:schemeClr val="tx1"/>
                </a:solidFill>
                <a:latin typeface="+mn-lt"/>
                <a:ea typeface="+mn-ea"/>
                <a:cs typeface="+mn-cs"/>
              </a:rPr>
              <a:t>is a great way of driving visitors back to your website and increasing engagement whenever you have something new to say.</a:t>
            </a:r>
            <a:endParaRPr lang="en-IN" dirty="0"/>
          </a:p>
        </p:txBody>
      </p:sp>
      <p:sp>
        <p:nvSpPr>
          <p:cNvPr id="4" name="Slide Number Placeholder 3"/>
          <p:cNvSpPr>
            <a:spLocks noGrp="1"/>
          </p:cNvSpPr>
          <p:nvPr>
            <p:ph type="sldNum" sz="quarter" idx="10"/>
          </p:nvPr>
        </p:nvSpPr>
        <p:spPr/>
        <p:txBody>
          <a:bodyPr/>
          <a:lstStyle/>
          <a:p>
            <a:fld id="{3A561C80-34DF-4207-82DC-A603C7237CF4}" type="slidenum">
              <a:rPr lang="en-IN" smtClean="0"/>
              <a:pPr/>
              <a:t>7</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IN" dirty="0"/>
              <a:t> To generalize, considering three properties – “ MGM Grand, Bellagio, Aria”, over the last six months, we could see that visitors and reservations are more or less fluctuating,</a:t>
            </a:r>
            <a:r>
              <a:rPr lang="en-IN" baseline="0" dirty="0"/>
              <a:t> </a:t>
            </a:r>
            <a:r>
              <a:rPr lang="en-IN" dirty="0"/>
              <a:t>similarly. Traffic</a:t>
            </a:r>
            <a:r>
              <a:rPr lang="en-IN" baseline="0" dirty="0"/>
              <a:t> from paid search channel has been low compared to other sources. Therefore, bidding strategies  need to be reconsidered in order to drive traffic through the same.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IN" dirty="0"/>
              <a:t>For each of the properties that MGM resorts has, people</a:t>
            </a:r>
            <a:r>
              <a:rPr lang="en-IN" baseline="0" dirty="0"/>
              <a:t> from Las Vegas </a:t>
            </a:r>
            <a:r>
              <a:rPr lang="en-IN" dirty="0"/>
              <a:t>use mobile devices to access them as opposed</a:t>
            </a:r>
            <a:r>
              <a:rPr lang="en-IN" baseline="0" dirty="0"/>
              <a:t> to people from other DMA’s, who use other devices</a:t>
            </a:r>
            <a:r>
              <a:rPr lang="en-IN" dirty="0"/>
              <a:t>. </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IN" dirty="0"/>
              <a:t>On</a:t>
            </a:r>
            <a:r>
              <a:rPr lang="en-IN" baseline="0" dirty="0"/>
              <a:t> the other hand</a:t>
            </a:r>
            <a:r>
              <a:rPr lang="en-IN" dirty="0"/>
              <a:t>, “social networks” – referrer, accounts to</a:t>
            </a:r>
            <a:r>
              <a:rPr lang="en-IN" baseline="0" dirty="0"/>
              <a:t> v</a:t>
            </a:r>
            <a:r>
              <a:rPr lang="en-IN" dirty="0"/>
              <a:t>ery less(0.2%) or zero % of entertainment compared to other referrer types. Hence, focusing on</a:t>
            </a:r>
            <a:r>
              <a:rPr lang="en-IN" baseline="0" dirty="0"/>
              <a:t> sites like </a:t>
            </a:r>
            <a:r>
              <a:rPr lang="en-IN" baseline="0" dirty="0" err="1"/>
              <a:t>FaceBook</a:t>
            </a:r>
            <a:r>
              <a:rPr lang="en-IN" baseline="0" dirty="0"/>
              <a:t> and </a:t>
            </a:r>
            <a:r>
              <a:rPr lang="en-IN" baseline="0" dirty="0" err="1"/>
              <a:t>Instagram</a:t>
            </a:r>
            <a:r>
              <a:rPr lang="en-IN" baseline="0" dirty="0"/>
              <a:t> could be fetching.</a:t>
            </a:r>
            <a:endParaRPr lang="en-IN" dirty="0"/>
          </a:p>
          <a:p>
            <a:endParaRPr lang="en-IN" dirty="0"/>
          </a:p>
        </p:txBody>
      </p:sp>
      <p:sp>
        <p:nvSpPr>
          <p:cNvPr id="4" name="Slide Number Placeholder 3"/>
          <p:cNvSpPr>
            <a:spLocks noGrp="1"/>
          </p:cNvSpPr>
          <p:nvPr>
            <p:ph type="sldNum" sz="quarter" idx="10"/>
          </p:nvPr>
        </p:nvSpPr>
        <p:spPr/>
        <p:txBody>
          <a:bodyPr/>
          <a:lstStyle/>
          <a:p>
            <a:fld id="{3A561C80-34DF-4207-82DC-A603C7237CF4}" type="slidenum">
              <a:rPr lang="en-IN" smtClean="0"/>
              <a:pPr/>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a:t>Room and dining reservations increases with increase in entertainment reservations. </a:t>
            </a:r>
          </a:p>
          <a:p>
            <a:pPr>
              <a:buFont typeface="Arial" pitchFamily="34" charset="0"/>
              <a:buChar char="•"/>
            </a:pPr>
            <a:r>
              <a:rPr lang="en-US" dirty="0"/>
              <a:t>On an average, 4.5% of people who come for entertainment also reserve rooms. </a:t>
            </a:r>
          </a:p>
          <a:p>
            <a:endParaRPr lang="en-IN" dirty="0"/>
          </a:p>
        </p:txBody>
      </p:sp>
      <p:sp>
        <p:nvSpPr>
          <p:cNvPr id="4" name="Slide Number Placeholder 3"/>
          <p:cNvSpPr>
            <a:spLocks noGrp="1"/>
          </p:cNvSpPr>
          <p:nvPr>
            <p:ph type="sldNum" sz="quarter" idx="10"/>
          </p:nvPr>
        </p:nvSpPr>
        <p:spPr/>
        <p:txBody>
          <a:bodyPr/>
          <a:lstStyle/>
          <a:p>
            <a:fld id="{3A561C80-34DF-4207-82DC-A603C7237CF4}" type="slidenum">
              <a:rPr lang="en-IN" smtClean="0"/>
              <a:pPr/>
              <a:t>11</a:t>
            </a:fld>
            <a:endParaRPr lang="en-I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Around 1.4% of people reserving entertainment are likely to dine. </a:t>
            </a:r>
          </a:p>
          <a:p>
            <a:pPr>
              <a:buFont typeface="Arial" pitchFamily="34" charset="0"/>
              <a:buNone/>
            </a:pPr>
            <a:endParaRPr lang="en-IN" dirty="0"/>
          </a:p>
        </p:txBody>
      </p:sp>
      <p:sp>
        <p:nvSpPr>
          <p:cNvPr id="4" name="Slide Number Placeholder 3"/>
          <p:cNvSpPr>
            <a:spLocks noGrp="1"/>
          </p:cNvSpPr>
          <p:nvPr>
            <p:ph type="sldNum" sz="quarter" idx="10"/>
          </p:nvPr>
        </p:nvSpPr>
        <p:spPr/>
        <p:txBody>
          <a:bodyPr/>
          <a:lstStyle/>
          <a:p>
            <a:fld id="{3A561C80-34DF-4207-82DC-A603C7237CF4}" type="slidenum">
              <a:rPr lang="en-IN" smtClean="0"/>
              <a:pPr/>
              <a:t>12</a:t>
            </a:fld>
            <a:endParaRPr lang="en-I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a:t>
            </a:r>
            <a:r>
              <a:rPr lang="en-US" baseline="0" dirty="0"/>
              <a:t> </a:t>
            </a:r>
            <a:r>
              <a:rPr lang="en-US" dirty="0"/>
              <a:t>October 7</a:t>
            </a:r>
            <a:r>
              <a:rPr lang="en-US" baseline="30000" dirty="0"/>
              <a:t>th</a:t>
            </a:r>
            <a:r>
              <a:rPr lang="en-US" baseline="0" dirty="0"/>
              <a:t>, </a:t>
            </a:r>
            <a:r>
              <a:rPr lang="en-US" dirty="0"/>
              <a:t>customers booked entertainment, room and dinning. 16 customers booked both room and entertainment.</a:t>
            </a:r>
          </a:p>
          <a:p>
            <a:r>
              <a:rPr lang="en-US" dirty="0"/>
              <a:t>And, only 8 customers booked dinning and entertainment. </a:t>
            </a:r>
          </a:p>
          <a:p>
            <a:r>
              <a:rPr lang="en-US" dirty="0"/>
              <a:t>For instance,</a:t>
            </a:r>
            <a:r>
              <a:rPr lang="en-US" baseline="0" dirty="0"/>
              <a:t> </a:t>
            </a:r>
            <a:r>
              <a:rPr lang="en-US" dirty="0"/>
              <a:t>there are customers who come from states like Texas, Florida, Colorado, California etc.,</a:t>
            </a:r>
            <a:r>
              <a:rPr lang="en-US" baseline="0" dirty="0"/>
              <a:t> </a:t>
            </a:r>
            <a:r>
              <a:rPr lang="en-US" dirty="0"/>
              <a:t>to see Cirque du Soleil Shows. </a:t>
            </a:r>
          </a:p>
          <a:p>
            <a:r>
              <a:rPr lang="en-US" dirty="0"/>
              <a:t>These customers would have travelled,</a:t>
            </a:r>
            <a:r>
              <a:rPr lang="en-US" baseline="0" dirty="0"/>
              <a:t> </a:t>
            </a:r>
            <a:r>
              <a:rPr lang="en-US" dirty="0"/>
              <a:t>a long distance,</a:t>
            </a:r>
            <a:r>
              <a:rPr lang="en-US" baseline="0" dirty="0"/>
              <a:t> </a:t>
            </a:r>
            <a:r>
              <a:rPr lang="en-US" dirty="0"/>
              <a:t>from their state to see these shows and they would have stayed in different hotels. </a:t>
            </a:r>
          </a:p>
          <a:p>
            <a:r>
              <a:rPr lang="en-US" dirty="0"/>
              <a:t>If we target these customers by giving promotions for rooms and offers for dinning,</a:t>
            </a:r>
            <a:r>
              <a:rPr lang="en-US" baseline="0" dirty="0"/>
              <a:t> </a:t>
            </a:r>
            <a:r>
              <a:rPr lang="en-US" dirty="0"/>
              <a:t>when they book show tickets, we will get more revenue to the company.</a:t>
            </a:r>
          </a:p>
        </p:txBody>
      </p:sp>
      <p:sp>
        <p:nvSpPr>
          <p:cNvPr id="4" name="Slide Number Placeholder 3"/>
          <p:cNvSpPr>
            <a:spLocks noGrp="1"/>
          </p:cNvSpPr>
          <p:nvPr>
            <p:ph type="sldNum" sz="quarter" idx="10"/>
          </p:nvPr>
        </p:nvSpPr>
        <p:spPr/>
        <p:txBody>
          <a:bodyPr/>
          <a:lstStyle/>
          <a:p>
            <a:fld id="{3A561C80-34DF-4207-82DC-A603C7237CF4}" type="slidenum">
              <a:rPr lang="en-IN" smtClean="0"/>
              <a:pPr/>
              <a:t>15</a:t>
            </a:fld>
            <a:endParaRPr lang="en-IN" dirty="0"/>
          </a:p>
        </p:txBody>
      </p:sp>
    </p:spTree>
    <p:extLst>
      <p:ext uri="{BB962C8B-B14F-4D97-AF65-F5344CB8AC3E}">
        <p14:creationId xmlns:p14="http://schemas.microsoft.com/office/powerpoint/2010/main" val="2984601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A561C80-34DF-4207-82DC-A603C7237CF4}" type="slidenum">
              <a:rPr lang="en-IN" smtClean="0"/>
              <a:pPr/>
              <a:t>16</a:t>
            </a:fld>
            <a:endParaRPr lang="en-I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Chosen OTA’s – Expedia, Trip advisor</a:t>
            </a:r>
          </a:p>
        </p:txBody>
      </p:sp>
      <p:sp>
        <p:nvSpPr>
          <p:cNvPr id="4" name="Slide Number Placeholder 3"/>
          <p:cNvSpPr>
            <a:spLocks noGrp="1"/>
          </p:cNvSpPr>
          <p:nvPr>
            <p:ph type="sldNum" sz="quarter" idx="10"/>
          </p:nvPr>
        </p:nvSpPr>
        <p:spPr/>
        <p:txBody>
          <a:bodyPr/>
          <a:lstStyle/>
          <a:p>
            <a:fld id="{3A561C80-34DF-4207-82DC-A603C7237CF4}" type="slidenum">
              <a:rPr lang="en-IN" smtClean="0"/>
              <a:pPr/>
              <a:t>19</a:t>
            </a:fld>
            <a:endParaRPr lang="en-I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Marketing channels for – MGM Resorts and Bellagio</a:t>
            </a:r>
          </a:p>
        </p:txBody>
      </p:sp>
      <p:sp>
        <p:nvSpPr>
          <p:cNvPr id="4" name="Slide Number Placeholder 3"/>
          <p:cNvSpPr>
            <a:spLocks noGrp="1"/>
          </p:cNvSpPr>
          <p:nvPr>
            <p:ph type="sldNum" sz="quarter" idx="10"/>
          </p:nvPr>
        </p:nvSpPr>
        <p:spPr/>
        <p:txBody>
          <a:bodyPr/>
          <a:lstStyle/>
          <a:p>
            <a:fld id="{3A561C80-34DF-4207-82DC-A603C7237CF4}" type="slidenum">
              <a:rPr lang="en-IN" smtClean="0"/>
              <a:pPr/>
              <a:t>20</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563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551657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3429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39689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8960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918772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619169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24186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pPr/>
              <a:t>10/19/2017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331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D8BD707-D9CF-40AE-B4C6-C98DA3205C09}" type="datetimeFigureOut">
              <a:rPr lang="en-US" smtClean="0"/>
              <a:pPr/>
              <a:t>10/19/2017</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275490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85170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D8BD707-D9CF-40AE-B4C6-C98DA3205C09}" type="datetimeFigureOut">
              <a:rPr lang="en-US" smtClean="0"/>
              <a:pPr/>
              <a:t>10/19/2017</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6F15528-21DE-4FAA-801E-634DDDAF4B2B}"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155388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3.jpeg"/><Relationship Id="rId4" Type="http://schemas.openxmlformats.org/officeDocument/2006/relationships/image" Target="../media/image22.jpeg"/></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7.jpeg"/><Relationship Id="rId4" Type="http://schemas.openxmlformats.org/officeDocument/2006/relationships/image" Target="../media/image26.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00"/>
            <a:ext cx="7772400" cy="1470025"/>
          </a:xfrm>
        </p:spPr>
        <p:txBody>
          <a:bodyPr>
            <a:noAutofit/>
          </a:bodyPr>
          <a:lstStyle/>
          <a:p>
            <a:r>
              <a:rPr lang="en-IN" sz="6000" dirty="0"/>
              <a:t>Adobe Analytics Challenge</a:t>
            </a:r>
          </a:p>
        </p:txBody>
      </p:sp>
      <p:sp>
        <p:nvSpPr>
          <p:cNvPr id="3" name="Subtitle 2"/>
          <p:cNvSpPr>
            <a:spLocks noGrp="1"/>
          </p:cNvSpPr>
          <p:nvPr>
            <p:ph type="subTitle" idx="1"/>
          </p:nvPr>
        </p:nvSpPr>
        <p:spPr>
          <a:xfrm>
            <a:off x="3657600" y="2286000"/>
            <a:ext cx="5181600" cy="762000"/>
          </a:xfrm>
        </p:spPr>
        <p:txBody>
          <a:bodyPr/>
          <a:lstStyle/>
          <a:p>
            <a:r>
              <a:rPr lang="en-IN" b="1" dirty="0">
                <a:solidFill>
                  <a:srgbClr val="FFC000"/>
                </a:solidFill>
              </a:rPr>
              <a:t>MGM Resorts </a:t>
            </a:r>
          </a:p>
        </p:txBody>
      </p:sp>
      <p:sp>
        <p:nvSpPr>
          <p:cNvPr id="4" name="TextBox 3"/>
          <p:cNvSpPr txBox="1"/>
          <p:nvPr/>
        </p:nvSpPr>
        <p:spPr>
          <a:xfrm>
            <a:off x="3886200" y="4572000"/>
            <a:ext cx="4724400" cy="1200329"/>
          </a:xfrm>
          <a:prstGeom prst="rect">
            <a:avLst/>
          </a:prstGeom>
          <a:noFill/>
        </p:spPr>
        <p:txBody>
          <a:bodyPr wrap="square" rtlCol="0">
            <a:spAutoFit/>
          </a:bodyPr>
          <a:lstStyle/>
          <a:p>
            <a:r>
              <a:rPr lang="en-IN" sz="2400" b="1" dirty="0" err="1"/>
              <a:t>Sreeram</a:t>
            </a:r>
            <a:r>
              <a:rPr lang="en-IN" sz="2400" b="1" dirty="0"/>
              <a:t> Jayaram                  </a:t>
            </a:r>
          </a:p>
          <a:p>
            <a:r>
              <a:rPr lang="en-IN" sz="2400" b="1" dirty="0"/>
              <a:t>Narayanan Padmanabhan</a:t>
            </a:r>
          </a:p>
          <a:p>
            <a:r>
              <a:rPr lang="en-IN" sz="2400" b="1" dirty="0"/>
              <a:t>Venkata Naga Satya Sangeeta Eluri</a:t>
            </a:r>
          </a:p>
        </p:txBody>
      </p:sp>
      <p:sp>
        <p:nvSpPr>
          <p:cNvPr id="6" name="TextBox 5">
            <a:extLst>
              <a:ext uri="{FF2B5EF4-FFF2-40B4-BE49-F238E27FC236}">
                <a16:creationId xmlns:a16="http://schemas.microsoft.com/office/drawing/2014/main" id="{D5EAB846-E2DA-4869-AFF2-833D1E314FCD}"/>
              </a:ext>
            </a:extLst>
          </p:cNvPr>
          <p:cNvSpPr txBox="1"/>
          <p:nvPr/>
        </p:nvSpPr>
        <p:spPr>
          <a:xfrm>
            <a:off x="3657600" y="2778809"/>
            <a:ext cx="2057400" cy="1200329"/>
          </a:xfrm>
          <a:prstGeom prst="rect">
            <a:avLst/>
          </a:prstGeom>
          <a:noFill/>
        </p:spPr>
        <p:txBody>
          <a:bodyPr wrap="square" rtlCol="0">
            <a:spAutoFit/>
          </a:bodyPr>
          <a:lstStyle/>
          <a:p>
            <a:r>
              <a:rPr lang="en-IN" sz="3600" b="1" dirty="0"/>
              <a:t>Group 6</a:t>
            </a:r>
          </a:p>
          <a:p>
            <a:r>
              <a:rPr lang="en-IN" sz="3600" b="1" dirty="0" err="1"/>
              <a:t>Wizkers</a:t>
            </a:r>
            <a:endParaRPr lang="en-IN" sz="3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F4ABA-7062-43AD-9450-60C6BA9B477D}"/>
              </a:ext>
            </a:extLst>
          </p:cNvPr>
          <p:cNvSpPr>
            <a:spLocks noGrp="1"/>
          </p:cNvSpPr>
          <p:nvPr>
            <p:ph type="title" idx="4294967295"/>
          </p:nvPr>
        </p:nvSpPr>
        <p:spPr>
          <a:xfrm>
            <a:off x="304800" y="457200"/>
            <a:ext cx="5807075" cy="974725"/>
          </a:xfrm>
        </p:spPr>
        <p:txBody>
          <a:bodyPr>
            <a:normAutofit fontScale="90000"/>
          </a:bodyPr>
          <a:lstStyle/>
          <a:p>
            <a:r>
              <a:rPr lang="en-US" u="sng" dirty="0"/>
              <a:t>Impact of Entertainment:</a:t>
            </a:r>
          </a:p>
        </p:txBody>
      </p:sp>
      <p:sp>
        <p:nvSpPr>
          <p:cNvPr id="3" name="Content Placeholder 2">
            <a:extLst>
              <a:ext uri="{FF2B5EF4-FFF2-40B4-BE49-F238E27FC236}">
                <a16:creationId xmlns:a16="http://schemas.microsoft.com/office/drawing/2014/main" id="{D73BB2A3-DBDE-4B5E-BCB2-6A64FCB81E16}"/>
              </a:ext>
            </a:extLst>
          </p:cNvPr>
          <p:cNvSpPr>
            <a:spLocks noGrp="1"/>
          </p:cNvSpPr>
          <p:nvPr>
            <p:ph idx="4294967295"/>
          </p:nvPr>
        </p:nvSpPr>
        <p:spPr>
          <a:xfrm>
            <a:off x="685800" y="1600200"/>
            <a:ext cx="7543800" cy="4022725"/>
          </a:xfrm>
        </p:spPr>
        <p:txBody>
          <a:bodyPr/>
          <a:lstStyle/>
          <a:p>
            <a:pPr marL="273050" indent="-273050">
              <a:buFont typeface="Wingdings" panose="05000000000000000000" pitchFamily="2" charset="2"/>
              <a:buChar char="Ø"/>
            </a:pPr>
            <a:r>
              <a:rPr lang="en-US" dirty="0"/>
              <a:t>Room and dining reservations increases with increase in entertainment reservations. </a:t>
            </a:r>
          </a:p>
          <a:p>
            <a:pPr marL="273050" indent="-273050">
              <a:buFont typeface="Wingdings" panose="05000000000000000000" pitchFamily="2" charset="2"/>
              <a:buChar char="Ø"/>
            </a:pPr>
            <a:r>
              <a:rPr lang="en-US" dirty="0"/>
              <a:t>On an average, 4.5% of people who come for entertainment also reserve rooms. </a:t>
            </a:r>
          </a:p>
          <a:p>
            <a:pPr marL="273050" indent="-273050">
              <a:buFont typeface="Wingdings" panose="05000000000000000000" pitchFamily="2" charset="2"/>
              <a:buChar char="Ø"/>
            </a:pPr>
            <a:r>
              <a:rPr lang="en-US" dirty="0"/>
              <a:t>Around 1.4% of people reserving entertainment are likely to dine. </a:t>
            </a:r>
          </a:p>
          <a:p>
            <a:endParaRPr lang="en-US" dirty="0"/>
          </a:p>
          <a:p>
            <a:endParaRPr lang="en-US" dirty="0"/>
          </a:p>
        </p:txBody>
      </p:sp>
    </p:spTree>
    <p:extLst>
      <p:ext uri="{BB962C8B-B14F-4D97-AF65-F5344CB8AC3E}">
        <p14:creationId xmlns:p14="http://schemas.microsoft.com/office/powerpoint/2010/main" val="3757376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E2820-8BE6-43D2-B62C-40BA87FC17E3}"/>
              </a:ext>
            </a:extLst>
          </p:cNvPr>
          <p:cNvSpPr>
            <a:spLocks noGrp="1"/>
          </p:cNvSpPr>
          <p:nvPr>
            <p:ph type="title"/>
          </p:nvPr>
        </p:nvSpPr>
        <p:spPr>
          <a:xfrm>
            <a:off x="304800" y="228600"/>
            <a:ext cx="7543800" cy="1117170"/>
          </a:xfrm>
        </p:spPr>
        <p:txBody>
          <a:bodyPr>
            <a:normAutofit fontScale="90000"/>
          </a:bodyPr>
          <a:lstStyle/>
          <a:p>
            <a:r>
              <a:rPr lang="en-US" u="sng" dirty="0"/>
              <a:t>Impact Of Entertainment On Room Reservations</a:t>
            </a:r>
          </a:p>
        </p:txBody>
      </p:sp>
      <p:sp>
        <p:nvSpPr>
          <p:cNvPr id="3" name="Content Placeholder 2">
            <a:extLst>
              <a:ext uri="{FF2B5EF4-FFF2-40B4-BE49-F238E27FC236}">
                <a16:creationId xmlns:a16="http://schemas.microsoft.com/office/drawing/2014/main" id="{32BB79C7-7717-47B3-B66D-0119D1B74009}"/>
              </a:ext>
            </a:extLst>
          </p:cNvPr>
          <p:cNvSpPr>
            <a:spLocks noGrp="1"/>
          </p:cNvSpPr>
          <p:nvPr>
            <p:ph idx="1"/>
          </p:nvPr>
        </p:nvSpPr>
        <p:spPr/>
        <p:txBody>
          <a:bodyPr/>
          <a:lstStyle/>
          <a:p>
            <a:endParaRPr lang="en-US" dirty="0"/>
          </a:p>
        </p:txBody>
      </p:sp>
      <p:graphicFrame>
        <p:nvGraphicFramePr>
          <p:cNvPr id="4" name="Content Placeholder 6">
            <a:extLst>
              <a:ext uri="{FF2B5EF4-FFF2-40B4-BE49-F238E27FC236}">
                <a16:creationId xmlns:a16="http://schemas.microsoft.com/office/drawing/2014/main" id="{8B608FC3-DF46-47CD-BAC7-DE3A8A9731A9}"/>
              </a:ext>
            </a:extLst>
          </p:cNvPr>
          <p:cNvGraphicFramePr>
            <a:graphicFrameLocks/>
          </p:cNvGraphicFramePr>
          <p:nvPr>
            <p:extLst>
              <p:ext uri="{D42A27DB-BD31-4B8C-83A1-F6EECF244321}">
                <p14:modId xmlns:p14="http://schemas.microsoft.com/office/powerpoint/2010/main" val="3996984760"/>
              </p:ext>
            </p:extLst>
          </p:nvPr>
        </p:nvGraphicFramePr>
        <p:xfrm>
          <a:off x="457200" y="1600200"/>
          <a:ext cx="8229600" cy="446532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1632607722"/>
                    </a:ext>
                  </a:extLst>
                </a:gridCol>
                <a:gridCol w="2819400">
                  <a:extLst>
                    <a:ext uri="{9D8B030D-6E8A-4147-A177-3AD203B41FA5}">
                      <a16:colId xmlns:a16="http://schemas.microsoft.com/office/drawing/2014/main" val="542026937"/>
                    </a:ext>
                  </a:extLst>
                </a:gridCol>
                <a:gridCol w="4038600">
                  <a:extLst>
                    <a:ext uri="{9D8B030D-6E8A-4147-A177-3AD203B41FA5}">
                      <a16:colId xmlns:a16="http://schemas.microsoft.com/office/drawing/2014/main" val="3808382772"/>
                    </a:ext>
                  </a:extLst>
                </a:gridCol>
              </a:tblGrid>
              <a:tr h="370840">
                <a:tc>
                  <a:txBody>
                    <a:bodyPr/>
                    <a:lstStyle/>
                    <a:p>
                      <a:pPr algn="ctr"/>
                      <a:br>
                        <a:rPr lang="en-US" dirty="0"/>
                      </a:br>
                      <a:r>
                        <a:rPr lang="en-US" dirty="0"/>
                        <a:t>Time</a:t>
                      </a:r>
                    </a:p>
                  </a:txBody>
                  <a:tcPr/>
                </a:tc>
                <a:tc>
                  <a:txBody>
                    <a:bodyPr/>
                    <a:lstStyle/>
                    <a:p>
                      <a:pPr algn="ctr"/>
                      <a:r>
                        <a:rPr lang="en-US" dirty="0"/>
                        <a:t>Percentage of visitors reserving for entertainment and dining to visitors reserving for dining</a:t>
                      </a:r>
                    </a:p>
                  </a:txBody>
                  <a:tcPr/>
                </a:tc>
                <a:tc>
                  <a:txBody>
                    <a:bodyPr/>
                    <a:lstStyle/>
                    <a:p>
                      <a:pPr algn="ctr"/>
                      <a:br>
                        <a:rPr lang="en-US" dirty="0"/>
                      </a:br>
                      <a:r>
                        <a:rPr lang="en-US" dirty="0"/>
                        <a:t>Dashboard</a:t>
                      </a:r>
                    </a:p>
                  </a:txBody>
                  <a:tcPr/>
                </a:tc>
                <a:extLst>
                  <a:ext uri="{0D108BD9-81ED-4DB2-BD59-A6C34878D82A}">
                    <a16:rowId xmlns:a16="http://schemas.microsoft.com/office/drawing/2014/main" val="2340788102"/>
                  </a:ext>
                </a:extLst>
              </a:tr>
              <a:tr h="1153160">
                <a:tc>
                  <a:txBody>
                    <a:bodyPr/>
                    <a:lstStyle/>
                    <a:p>
                      <a:pPr algn="ctr"/>
                      <a:br>
                        <a:rPr lang="en-US" sz="1600" dirty="0"/>
                      </a:br>
                      <a:r>
                        <a:rPr lang="en-US" sz="1600" dirty="0"/>
                        <a:t>Sep 2017</a:t>
                      </a:r>
                    </a:p>
                  </a:txBody>
                  <a:tcPr/>
                </a:tc>
                <a:tc>
                  <a:txBody>
                    <a:bodyPr/>
                    <a:lstStyle/>
                    <a:p>
                      <a:br>
                        <a:rPr lang="en-US" sz="1600" dirty="0"/>
                      </a:br>
                      <a:r>
                        <a:rPr lang="en-US" sz="1600" dirty="0"/>
                        <a:t>(1,219/28,986)*100 = 4.205%</a:t>
                      </a:r>
                    </a:p>
                  </a:txBody>
                  <a:tcPr/>
                </a:tc>
                <a:tc>
                  <a:txBody>
                    <a:bodyPr/>
                    <a:lstStyle/>
                    <a:p>
                      <a:endParaRPr lang="en-US" dirty="0"/>
                    </a:p>
                  </a:txBody>
                  <a:tcPr/>
                </a:tc>
                <a:extLst>
                  <a:ext uri="{0D108BD9-81ED-4DB2-BD59-A6C34878D82A}">
                    <a16:rowId xmlns:a16="http://schemas.microsoft.com/office/drawing/2014/main" val="1534784266"/>
                  </a:ext>
                </a:extLst>
              </a:tr>
              <a:tr h="1056640">
                <a:tc>
                  <a:txBody>
                    <a:bodyPr/>
                    <a:lstStyle/>
                    <a:p>
                      <a:pPr algn="ctr"/>
                      <a:br>
                        <a:rPr lang="en-US" sz="1600" dirty="0"/>
                      </a:br>
                      <a:r>
                        <a:rPr lang="en-US" sz="1600" dirty="0"/>
                        <a:t>Aug 2017</a:t>
                      </a:r>
                    </a:p>
                  </a:txBody>
                  <a:tcPr/>
                </a:tc>
                <a:tc>
                  <a:txBody>
                    <a:bodyPr/>
                    <a:lstStyle/>
                    <a:p>
                      <a:br>
                        <a:rPr lang="en-US" sz="1600" dirty="0"/>
                      </a:br>
                      <a:r>
                        <a:rPr lang="en-US" sz="1600" dirty="0"/>
                        <a:t>(607/11,637)*100 = 5.216%</a:t>
                      </a:r>
                    </a:p>
                  </a:txBody>
                  <a:tcPr/>
                </a:tc>
                <a:tc>
                  <a:txBody>
                    <a:bodyPr/>
                    <a:lstStyle/>
                    <a:p>
                      <a:endParaRPr lang="en-US" dirty="0"/>
                    </a:p>
                  </a:txBody>
                  <a:tcPr/>
                </a:tc>
                <a:extLst>
                  <a:ext uri="{0D108BD9-81ED-4DB2-BD59-A6C34878D82A}">
                    <a16:rowId xmlns:a16="http://schemas.microsoft.com/office/drawing/2014/main" val="3933144229"/>
                  </a:ext>
                </a:extLst>
              </a:tr>
              <a:tr h="1066800">
                <a:tc>
                  <a:txBody>
                    <a:bodyPr/>
                    <a:lstStyle/>
                    <a:p>
                      <a:pPr algn="ctr"/>
                      <a:br>
                        <a:rPr lang="en-US" sz="1600" dirty="0"/>
                      </a:br>
                      <a:r>
                        <a:rPr lang="en-US" sz="1600" dirty="0"/>
                        <a:t>Jul 2017</a:t>
                      </a:r>
                    </a:p>
                  </a:txBody>
                  <a:tcPr/>
                </a:tc>
                <a:tc>
                  <a:txBody>
                    <a:bodyPr/>
                    <a:lstStyle/>
                    <a:p>
                      <a:br>
                        <a:rPr lang="en-US" sz="1600" dirty="0"/>
                      </a:br>
                      <a:r>
                        <a:rPr lang="en-US" sz="1600" dirty="0"/>
                        <a:t>(1,319/27,629)*100 = 4.773%</a:t>
                      </a:r>
                    </a:p>
                  </a:txBody>
                  <a:tcPr/>
                </a:tc>
                <a:tc>
                  <a:txBody>
                    <a:bodyPr/>
                    <a:lstStyle/>
                    <a:p>
                      <a:endParaRPr lang="en-US" dirty="0"/>
                    </a:p>
                  </a:txBody>
                  <a:tcPr/>
                </a:tc>
                <a:extLst>
                  <a:ext uri="{0D108BD9-81ED-4DB2-BD59-A6C34878D82A}">
                    <a16:rowId xmlns:a16="http://schemas.microsoft.com/office/drawing/2014/main" val="3750980239"/>
                  </a:ext>
                </a:extLst>
              </a:tr>
            </a:tbl>
          </a:graphicData>
        </a:graphic>
      </p:graphicFrame>
      <p:pic>
        <p:nvPicPr>
          <p:cNvPr id="11" name="Picture 10">
            <a:extLst>
              <a:ext uri="{FF2B5EF4-FFF2-40B4-BE49-F238E27FC236}">
                <a16:creationId xmlns:a16="http://schemas.microsoft.com/office/drawing/2014/main" id="{28BC3FDA-D194-427C-BA3D-3F39F48EA6D5}"/>
              </a:ext>
            </a:extLst>
          </p:cNvPr>
          <p:cNvPicPr>
            <a:picLocks noChangeAspect="1"/>
          </p:cNvPicPr>
          <p:nvPr/>
        </p:nvPicPr>
        <p:blipFill>
          <a:blip r:embed="rId3" cstate="print"/>
          <a:stretch>
            <a:fillRect/>
          </a:stretch>
        </p:blipFill>
        <p:spPr>
          <a:xfrm>
            <a:off x="4648200" y="4953000"/>
            <a:ext cx="4038600" cy="1073434"/>
          </a:xfrm>
          <a:prstGeom prst="rect">
            <a:avLst/>
          </a:prstGeom>
        </p:spPr>
      </p:pic>
      <p:pic>
        <p:nvPicPr>
          <p:cNvPr id="12" name="Picture 11">
            <a:extLst>
              <a:ext uri="{FF2B5EF4-FFF2-40B4-BE49-F238E27FC236}">
                <a16:creationId xmlns:a16="http://schemas.microsoft.com/office/drawing/2014/main" id="{B8F398A9-D551-47A3-AB96-AB7DE968DCC0}"/>
              </a:ext>
            </a:extLst>
          </p:cNvPr>
          <p:cNvPicPr>
            <a:picLocks noChangeAspect="1"/>
          </p:cNvPicPr>
          <p:nvPr/>
        </p:nvPicPr>
        <p:blipFill>
          <a:blip r:embed="rId4" cstate="print"/>
          <a:stretch>
            <a:fillRect/>
          </a:stretch>
        </p:blipFill>
        <p:spPr>
          <a:xfrm>
            <a:off x="4648200" y="3886200"/>
            <a:ext cx="4044798" cy="1060166"/>
          </a:xfrm>
          <a:prstGeom prst="rect">
            <a:avLst/>
          </a:prstGeom>
        </p:spPr>
      </p:pic>
      <p:pic>
        <p:nvPicPr>
          <p:cNvPr id="13" name="Picture 12">
            <a:extLst>
              <a:ext uri="{FF2B5EF4-FFF2-40B4-BE49-F238E27FC236}">
                <a16:creationId xmlns:a16="http://schemas.microsoft.com/office/drawing/2014/main" id="{398AB269-95C6-4D97-BD0F-68DFE5A687ED}"/>
              </a:ext>
            </a:extLst>
          </p:cNvPr>
          <p:cNvPicPr>
            <a:picLocks noChangeAspect="1"/>
          </p:cNvPicPr>
          <p:nvPr/>
        </p:nvPicPr>
        <p:blipFill>
          <a:blip r:embed="rId5" cstate="print"/>
          <a:stretch>
            <a:fillRect/>
          </a:stretch>
        </p:blipFill>
        <p:spPr>
          <a:xfrm>
            <a:off x="4648199" y="2830621"/>
            <a:ext cx="4038601" cy="1055579"/>
          </a:xfrm>
          <a:prstGeom prst="rect">
            <a:avLst/>
          </a:prstGeom>
        </p:spPr>
      </p:pic>
    </p:spTree>
    <p:extLst>
      <p:ext uri="{BB962C8B-B14F-4D97-AF65-F5344CB8AC3E}">
        <p14:creationId xmlns:p14="http://schemas.microsoft.com/office/powerpoint/2010/main" val="544001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9F537-5D7F-4C72-A6DB-07F53FAC8D61}"/>
              </a:ext>
            </a:extLst>
          </p:cNvPr>
          <p:cNvSpPr>
            <a:spLocks noGrp="1"/>
          </p:cNvSpPr>
          <p:nvPr>
            <p:ph type="title" idx="4294967295"/>
          </p:nvPr>
        </p:nvSpPr>
        <p:spPr>
          <a:xfrm>
            <a:off x="533400" y="228600"/>
            <a:ext cx="7543800" cy="1160462"/>
          </a:xfrm>
        </p:spPr>
        <p:txBody>
          <a:bodyPr>
            <a:normAutofit fontScale="90000"/>
          </a:bodyPr>
          <a:lstStyle/>
          <a:p>
            <a:r>
              <a:rPr lang="en-US" u="sng" dirty="0"/>
              <a:t>Impact Of Entertainment on Dining Reservations</a:t>
            </a:r>
          </a:p>
        </p:txBody>
      </p:sp>
      <p:graphicFrame>
        <p:nvGraphicFramePr>
          <p:cNvPr id="7" name="Content Placeholder 6">
            <a:extLst>
              <a:ext uri="{FF2B5EF4-FFF2-40B4-BE49-F238E27FC236}">
                <a16:creationId xmlns:a16="http://schemas.microsoft.com/office/drawing/2014/main" id="{6985D7C2-CAAF-413E-9385-74CC0890A6F7}"/>
              </a:ext>
            </a:extLst>
          </p:cNvPr>
          <p:cNvGraphicFramePr>
            <a:graphicFrameLocks noGrp="1"/>
          </p:cNvGraphicFramePr>
          <p:nvPr>
            <p:ph idx="4294967295"/>
            <p:extLst>
              <p:ext uri="{D42A27DB-BD31-4B8C-83A1-F6EECF244321}">
                <p14:modId xmlns:p14="http://schemas.microsoft.com/office/powerpoint/2010/main" val="3588270634"/>
              </p:ext>
            </p:extLst>
          </p:nvPr>
        </p:nvGraphicFramePr>
        <p:xfrm>
          <a:off x="1066800" y="1676400"/>
          <a:ext cx="7102475" cy="4414951"/>
        </p:xfrm>
        <a:graphic>
          <a:graphicData uri="http://schemas.openxmlformats.org/drawingml/2006/table">
            <a:tbl>
              <a:tblPr firstRow="1" bandRow="1">
                <a:tableStyleId>{5C22544A-7EE6-4342-B048-85BDC9FD1C3A}</a:tableStyleId>
              </a:tblPr>
              <a:tblGrid>
                <a:gridCol w="1183746">
                  <a:extLst>
                    <a:ext uri="{9D8B030D-6E8A-4147-A177-3AD203B41FA5}">
                      <a16:colId xmlns:a16="http://schemas.microsoft.com/office/drawing/2014/main" val="1632607722"/>
                    </a:ext>
                  </a:extLst>
                </a:gridCol>
                <a:gridCol w="2433255">
                  <a:extLst>
                    <a:ext uri="{9D8B030D-6E8A-4147-A177-3AD203B41FA5}">
                      <a16:colId xmlns:a16="http://schemas.microsoft.com/office/drawing/2014/main" val="542026937"/>
                    </a:ext>
                  </a:extLst>
                </a:gridCol>
                <a:gridCol w="3485474">
                  <a:extLst>
                    <a:ext uri="{9D8B030D-6E8A-4147-A177-3AD203B41FA5}">
                      <a16:colId xmlns:a16="http://schemas.microsoft.com/office/drawing/2014/main" val="3808382772"/>
                    </a:ext>
                  </a:extLst>
                </a:gridCol>
              </a:tblGrid>
              <a:tr h="1419746">
                <a:tc>
                  <a:txBody>
                    <a:bodyPr/>
                    <a:lstStyle/>
                    <a:p>
                      <a:pPr algn="ctr"/>
                      <a:br>
                        <a:rPr lang="en-US" dirty="0"/>
                      </a:br>
                      <a:r>
                        <a:rPr lang="en-US" dirty="0"/>
                        <a:t>Month</a:t>
                      </a:r>
                    </a:p>
                  </a:txBody>
                  <a:tcPr marL="83820" marR="83820"/>
                </a:tc>
                <a:tc>
                  <a:txBody>
                    <a:bodyPr/>
                    <a:lstStyle/>
                    <a:p>
                      <a:pPr algn="ctr"/>
                      <a:r>
                        <a:rPr lang="en-US" dirty="0"/>
                        <a:t>Percentage of visitors reserving for entertainment and dining to visitors reserving for entertainment</a:t>
                      </a:r>
                    </a:p>
                  </a:txBody>
                  <a:tcPr marL="83820" marR="83820"/>
                </a:tc>
                <a:tc>
                  <a:txBody>
                    <a:bodyPr/>
                    <a:lstStyle/>
                    <a:p>
                      <a:pPr algn="ctr"/>
                      <a:br>
                        <a:rPr lang="en-US" dirty="0"/>
                      </a:br>
                      <a:r>
                        <a:rPr lang="en-US" dirty="0"/>
                        <a:t>Dashboard</a:t>
                      </a:r>
                    </a:p>
                  </a:txBody>
                  <a:tcPr marL="83820" marR="83820"/>
                </a:tc>
                <a:extLst>
                  <a:ext uri="{0D108BD9-81ED-4DB2-BD59-A6C34878D82A}">
                    <a16:rowId xmlns:a16="http://schemas.microsoft.com/office/drawing/2014/main" val="2340788102"/>
                  </a:ext>
                </a:extLst>
              </a:tr>
              <a:tr h="942346">
                <a:tc>
                  <a:txBody>
                    <a:bodyPr/>
                    <a:lstStyle/>
                    <a:p>
                      <a:pPr algn="ctr"/>
                      <a:br>
                        <a:rPr lang="en-US" sz="1600" dirty="0"/>
                      </a:br>
                      <a:r>
                        <a:rPr lang="en-US" sz="1600" dirty="0"/>
                        <a:t>Sep 2017</a:t>
                      </a:r>
                    </a:p>
                  </a:txBody>
                  <a:tcPr marL="83820" marR="83820"/>
                </a:tc>
                <a:tc>
                  <a:txBody>
                    <a:bodyPr/>
                    <a:lstStyle/>
                    <a:p>
                      <a:br>
                        <a:rPr lang="en-US" sz="1600" dirty="0"/>
                      </a:br>
                      <a:r>
                        <a:rPr lang="en-US" sz="1600" dirty="0"/>
                        <a:t>(407/28,986)*100 = 1.404</a:t>
                      </a:r>
                    </a:p>
                  </a:txBody>
                  <a:tcPr marL="83820" marR="83820"/>
                </a:tc>
                <a:tc>
                  <a:txBody>
                    <a:bodyPr/>
                    <a:lstStyle/>
                    <a:p>
                      <a:endParaRPr lang="en-US" dirty="0"/>
                    </a:p>
                  </a:txBody>
                  <a:tcPr marL="83820" marR="83820"/>
                </a:tc>
                <a:extLst>
                  <a:ext uri="{0D108BD9-81ED-4DB2-BD59-A6C34878D82A}">
                    <a16:rowId xmlns:a16="http://schemas.microsoft.com/office/drawing/2014/main" val="1534784266"/>
                  </a:ext>
                </a:extLst>
              </a:tr>
              <a:tr h="863471">
                <a:tc>
                  <a:txBody>
                    <a:bodyPr/>
                    <a:lstStyle/>
                    <a:p>
                      <a:pPr algn="ctr"/>
                      <a:br>
                        <a:rPr lang="en-US" sz="1600" dirty="0"/>
                      </a:br>
                      <a:r>
                        <a:rPr lang="en-US" sz="1600" dirty="0"/>
                        <a:t>Aug 2017</a:t>
                      </a:r>
                    </a:p>
                  </a:txBody>
                  <a:tcPr marL="83820" marR="83820"/>
                </a:tc>
                <a:tc>
                  <a:txBody>
                    <a:bodyPr/>
                    <a:lstStyle/>
                    <a:p>
                      <a:br>
                        <a:rPr lang="en-US" sz="1600" dirty="0"/>
                      </a:br>
                      <a:r>
                        <a:rPr lang="en-US" sz="1600" dirty="0"/>
                        <a:t>(171/11,637)*100 = 1.469</a:t>
                      </a:r>
                    </a:p>
                  </a:txBody>
                  <a:tcPr marL="83820" marR="83820"/>
                </a:tc>
                <a:tc>
                  <a:txBody>
                    <a:bodyPr/>
                    <a:lstStyle/>
                    <a:p>
                      <a:endParaRPr lang="en-US" dirty="0"/>
                    </a:p>
                  </a:txBody>
                  <a:tcPr marL="83820" marR="83820"/>
                </a:tc>
                <a:extLst>
                  <a:ext uri="{0D108BD9-81ED-4DB2-BD59-A6C34878D82A}">
                    <a16:rowId xmlns:a16="http://schemas.microsoft.com/office/drawing/2014/main" val="3933144229"/>
                  </a:ext>
                </a:extLst>
              </a:tr>
              <a:tr h="871774">
                <a:tc>
                  <a:txBody>
                    <a:bodyPr/>
                    <a:lstStyle/>
                    <a:p>
                      <a:pPr algn="ctr"/>
                      <a:br>
                        <a:rPr lang="en-US" sz="1600" dirty="0"/>
                      </a:br>
                      <a:r>
                        <a:rPr lang="en-US" sz="1600" dirty="0"/>
                        <a:t>Jul 2017</a:t>
                      </a:r>
                    </a:p>
                  </a:txBody>
                  <a:tcPr marL="83820" marR="83820"/>
                </a:tc>
                <a:tc>
                  <a:txBody>
                    <a:bodyPr/>
                    <a:lstStyle/>
                    <a:p>
                      <a:br>
                        <a:rPr lang="en-US" sz="1600" dirty="0"/>
                      </a:br>
                      <a:r>
                        <a:rPr lang="en-US" sz="1600" dirty="0"/>
                        <a:t>(403/27,629)*100 = 1.458</a:t>
                      </a:r>
                    </a:p>
                  </a:txBody>
                  <a:tcPr marL="83820" marR="83820"/>
                </a:tc>
                <a:tc>
                  <a:txBody>
                    <a:bodyPr/>
                    <a:lstStyle/>
                    <a:p>
                      <a:endParaRPr lang="en-US" dirty="0"/>
                    </a:p>
                  </a:txBody>
                  <a:tcPr marL="83820" marR="83820"/>
                </a:tc>
                <a:extLst>
                  <a:ext uri="{0D108BD9-81ED-4DB2-BD59-A6C34878D82A}">
                    <a16:rowId xmlns:a16="http://schemas.microsoft.com/office/drawing/2014/main" val="3750980239"/>
                  </a:ext>
                </a:extLst>
              </a:tr>
            </a:tbl>
          </a:graphicData>
        </a:graphic>
      </p:graphicFrame>
      <p:pic>
        <p:nvPicPr>
          <p:cNvPr id="8" name="Picture 7">
            <a:extLst>
              <a:ext uri="{FF2B5EF4-FFF2-40B4-BE49-F238E27FC236}">
                <a16:creationId xmlns:a16="http://schemas.microsoft.com/office/drawing/2014/main" id="{ACA6898A-0FDA-4AE1-B968-9AAF785FC457}"/>
              </a:ext>
            </a:extLst>
          </p:cNvPr>
          <p:cNvPicPr>
            <a:picLocks noChangeAspect="1"/>
          </p:cNvPicPr>
          <p:nvPr/>
        </p:nvPicPr>
        <p:blipFill>
          <a:blip r:embed="rId3" cstate="print"/>
          <a:stretch>
            <a:fillRect/>
          </a:stretch>
        </p:blipFill>
        <p:spPr>
          <a:xfrm>
            <a:off x="4800600" y="5214962"/>
            <a:ext cx="3276600" cy="806025"/>
          </a:xfrm>
          <a:prstGeom prst="rect">
            <a:avLst/>
          </a:prstGeom>
        </p:spPr>
      </p:pic>
      <p:pic>
        <p:nvPicPr>
          <p:cNvPr id="9" name="Picture 8">
            <a:extLst>
              <a:ext uri="{FF2B5EF4-FFF2-40B4-BE49-F238E27FC236}">
                <a16:creationId xmlns:a16="http://schemas.microsoft.com/office/drawing/2014/main" id="{BF48122F-CDE4-4FEA-86F3-F21373E8531C}"/>
              </a:ext>
            </a:extLst>
          </p:cNvPr>
          <p:cNvPicPr>
            <a:picLocks noChangeAspect="1"/>
          </p:cNvPicPr>
          <p:nvPr/>
        </p:nvPicPr>
        <p:blipFill>
          <a:blip r:embed="rId4" cstate="print"/>
          <a:stretch>
            <a:fillRect/>
          </a:stretch>
        </p:blipFill>
        <p:spPr>
          <a:xfrm>
            <a:off x="4800600" y="4356073"/>
            <a:ext cx="3276600" cy="788526"/>
          </a:xfrm>
          <a:prstGeom prst="rect">
            <a:avLst/>
          </a:prstGeom>
        </p:spPr>
      </p:pic>
      <p:pic>
        <p:nvPicPr>
          <p:cNvPr id="10" name="Picture 9">
            <a:extLst>
              <a:ext uri="{FF2B5EF4-FFF2-40B4-BE49-F238E27FC236}">
                <a16:creationId xmlns:a16="http://schemas.microsoft.com/office/drawing/2014/main" id="{3991A65A-028F-457F-AC47-5DFFAE2FB281}"/>
              </a:ext>
            </a:extLst>
          </p:cNvPr>
          <p:cNvPicPr>
            <a:picLocks noChangeAspect="1"/>
          </p:cNvPicPr>
          <p:nvPr/>
        </p:nvPicPr>
        <p:blipFill>
          <a:blip r:embed="rId5" cstate="print"/>
          <a:stretch>
            <a:fillRect/>
          </a:stretch>
        </p:blipFill>
        <p:spPr>
          <a:xfrm>
            <a:off x="4800600" y="3522662"/>
            <a:ext cx="3276600" cy="762000"/>
          </a:xfrm>
          <a:prstGeom prst="rect">
            <a:avLst/>
          </a:prstGeom>
        </p:spPr>
      </p:pic>
    </p:spTree>
    <p:extLst>
      <p:ext uri="{BB962C8B-B14F-4D97-AF65-F5344CB8AC3E}">
        <p14:creationId xmlns:p14="http://schemas.microsoft.com/office/powerpoint/2010/main" val="4245209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052B6-E6EA-4DB7-A568-AD91F83FC049}"/>
              </a:ext>
            </a:extLst>
          </p:cNvPr>
          <p:cNvSpPr>
            <a:spLocks noGrp="1"/>
          </p:cNvSpPr>
          <p:nvPr>
            <p:ph type="title"/>
          </p:nvPr>
        </p:nvSpPr>
        <p:spPr>
          <a:xfrm>
            <a:off x="822960" y="286605"/>
            <a:ext cx="7543800" cy="703996"/>
          </a:xfrm>
        </p:spPr>
        <p:txBody>
          <a:bodyPr>
            <a:normAutofit fontScale="90000"/>
          </a:bodyPr>
          <a:lstStyle/>
          <a:p>
            <a:r>
              <a:rPr lang="en-US" u="sng" dirty="0"/>
              <a:t>Entertainment </a:t>
            </a:r>
          </a:p>
        </p:txBody>
      </p:sp>
      <p:pic>
        <p:nvPicPr>
          <p:cNvPr id="5" name="Content Placeholder 4">
            <a:extLst>
              <a:ext uri="{FF2B5EF4-FFF2-40B4-BE49-F238E27FC236}">
                <a16:creationId xmlns:a16="http://schemas.microsoft.com/office/drawing/2014/main" id="{8F874EC6-F137-4849-95B4-E15C901D994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447800"/>
            <a:ext cx="8377361" cy="4447516"/>
          </a:xfrm>
          <a:ln w="6350">
            <a:solidFill>
              <a:schemeClr val="tx1"/>
            </a:solidFill>
          </a:ln>
        </p:spPr>
      </p:pic>
    </p:spTree>
    <p:extLst>
      <p:ext uri="{BB962C8B-B14F-4D97-AF65-F5344CB8AC3E}">
        <p14:creationId xmlns:p14="http://schemas.microsoft.com/office/powerpoint/2010/main" val="627952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tomer preferences.JPG"/>
          <p:cNvPicPr>
            <a:picLocks noChangeAspect="1"/>
          </p:cNvPicPr>
          <p:nvPr/>
        </p:nvPicPr>
        <p:blipFill>
          <a:blip r:embed="rId2" cstate="print"/>
          <a:stretch>
            <a:fillRect/>
          </a:stretch>
        </p:blipFill>
        <p:spPr>
          <a:xfrm>
            <a:off x="381000" y="1905000"/>
            <a:ext cx="8229600" cy="1638300"/>
          </a:xfrm>
          <a:prstGeom prst="rect">
            <a:avLst/>
          </a:prstGeom>
          <a:ln w="3175">
            <a:solidFill>
              <a:schemeClr val="tx1"/>
            </a:solidFill>
          </a:ln>
        </p:spPr>
      </p:pic>
      <p:pic>
        <p:nvPicPr>
          <p:cNvPr id="5" name="Picture 4" descr="pref1.JPG"/>
          <p:cNvPicPr>
            <a:picLocks noChangeAspect="1"/>
          </p:cNvPicPr>
          <p:nvPr/>
        </p:nvPicPr>
        <p:blipFill>
          <a:blip r:embed="rId3" cstate="print"/>
          <a:stretch>
            <a:fillRect/>
          </a:stretch>
        </p:blipFill>
        <p:spPr>
          <a:xfrm>
            <a:off x="381000" y="3886200"/>
            <a:ext cx="8229600" cy="1600200"/>
          </a:xfrm>
          <a:prstGeom prst="rect">
            <a:avLst/>
          </a:prstGeom>
          <a:ln w="3175">
            <a:solidFill>
              <a:schemeClr val="tx1"/>
            </a:solidFill>
          </a:ln>
        </p:spPr>
      </p:pic>
      <p:sp>
        <p:nvSpPr>
          <p:cNvPr id="7" name="TextBox 6"/>
          <p:cNvSpPr txBox="1"/>
          <p:nvPr/>
        </p:nvSpPr>
        <p:spPr>
          <a:xfrm>
            <a:off x="457200" y="838200"/>
            <a:ext cx="6019800" cy="369332"/>
          </a:xfrm>
          <a:prstGeom prst="rect">
            <a:avLst/>
          </a:prstGeom>
          <a:noFill/>
        </p:spPr>
        <p:txBody>
          <a:bodyPr wrap="square" rtlCol="0">
            <a:spAutoFit/>
          </a:bodyPr>
          <a:lstStyle/>
          <a:p>
            <a:endParaRPr lang="en-IN" dirty="0"/>
          </a:p>
        </p:txBody>
      </p:sp>
      <p:sp>
        <p:nvSpPr>
          <p:cNvPr id="8" name="TextBox 7"/>
          <p:cNvSpPr txBox="1"/>
          <p:nvPr/>
        </p:nvSpPr>
        <p:spPr>
          <a:xfrm>
            <a:off x="457200" y="838200"/>
            <a:ext cx="7086600" cy="646331"/>
          </a:xfrm>
          <a:prstGeom prst="rect">
            <a:avLst/>
          </a:prstGeom>
          <a:noFill/>
        </p:spPr>
        <p:txBody>
          <a:bodyPr wrap="square" rtlCol="0">
            <a:spAutoFit/>
          </a:bodyPr>
          <a:lstStyle/>
          <a:p>
            <a:r>
              <a:rPr lang="en-IN" sz="3600" u="sng" dirty="0"/>
              <a:t>Customer Preferences/Behaviour </a:t>
            </a:r>
            <a:endParaRPr lang="en-IN"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4D0CA-F1E1-4F69-94A2-387A3CEAD454}"/>
              </a:ext>
            </a:extLst>
          </p:cNvPr>
          <p:cNvSpPr>
            <a:spLocks noGrp="1"/>
          </p:cNvSpPr>
          <p:nvPr>
            <p:ph type="title" idx="4294967295"/>
          </p:nvPr>
        </p:nvSpPr>
        <p:spPr>
          <a:xfrm>
            <a:off x="762000" y="228600"/>
            <a:ext cx="7543800" cy="889000"/>
          </a:xfrm>
        </p:spPr>
        <p:txBody>
          <a:bodyPr>
            <a:normAutofit/>
          </a:bodyPr>
          <a:lstStyle/>
          <a:p>
            <a:r>
              <a:rPr lang="en-US" u="sng" dirty="0"/>
              <a:t> Travelling Customers</a:t>
            </a:r>
          </a:p>
        </p:txBody>
      </p:sp>
      <p:pic>
        <p:nvPicPr>
          <p:cNvPr id="11" name="Content Placeholder 10">
            <a:extLst>
              <a:ext uri="{FF2B5EF4-FFF2-40B4-BE49-F238E27FC236}">
                <a16:creationId xmlns:a16="http://schemas.microsoft.com/office/drawing/2014/main" id="{793E94D0-FDA6-447C-8EA9-1A4E8F931031}"/>
              </a:ext>
            </a:extLst>
          </p:cNvPr>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838200" y="2971800"/>
            <a:ext cx="7543800" cy="3033713"/>
          </a:xfrm>
          <a:ln w="3175">
            <a:solidFill>
              <a:schemeClr val="tx1"/>
            </a:solidFill>
          </a:ln>
        </p:spPr>
      </p:pic>
      <p:pic>
        <p:nvPicPr>
          <p:cNvPr id="7" name="Picture 6">
            <a:extLst>
              <a:ext uri="{FF2B5EF4-FFF2-40B4-BE49-F238E27FC236}">
                <a16:creationId xmlns:a16="http://schemas.microsoft.com/office/drawing/2014/main" id="{0F9EF1CF-12F1-40BD-B23D-C4980307D4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1600200"/>
            <a:ext cx="4049483" cy="1066799"/>
          </a:xfrm>
          <a:prstGeom prst="rect">
            <a:avLst/>
          </a:prstGeom>
          <a:ln w="3175">
            <a:solidFill>
              <a:schemeClr val="tx1"/>
            </a:solidFill>
          </a:ln>
        </p:spPr>
      </p:pic>
      <p:pic>
        <p:nvPicPr>
          <p:cNvPr id="12" name="Content Placeholder 4">
            <a:extLst>
              <a:ext uri="{FF2B5EF4-FFF2-40B4-BE49-F238E27FC236}">
                <a16:creationId xmlns:a16="http://schemas.microsoft.com/office/drawing/2014/main" id="{677332CB-9A43-4E99-A3DA-C7A57C6725C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2000" y="1600200"/>
            <a:ext cx="4169033" cy="1077534"/>
          </a:xfrm>
          <a:prstGeom prst="rect">
            <a:avLst/>
          </a:prstGeom>
          <a:ln w="3175">
            <a:solidFill>
              <a:schemeClr val="tx1"/>
            </a:solidFill>
          </a:ln>
        </p:spPr>
      </p:pic>
    </p:spTree>
    <p:extLst>
      <p:ext uri="{BB962C8B-B14F-4D97-AF65-F5344CB8AC3E}">
        <p14:creationId xmlns:p14="http://schemas.microsoft.com/office/powerpoint/2010/main" val="3216663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85800" y="1066800"/>
            <a:ext cx="7543800" cy="4022725"/>
          </a:xfrm>
        </p:spPr>
        <p:txBody>
          <a:bodyPr/>
          <a:lstStyle/>
          <a:p>
            <a:pPr marL="266700" indent="-266700">
              <a:buFont typeface="Wingdings" pitchFamily="2" charset="2"/>
              <a:buChar char="Ø"/>
            </a:pPr>
            <a:r>
              <a:rPr lang="en-US" dirty="0"/>
              <a:t>Since MGM has good number of entertainment reservations, they could Target customers, who come for entertainment by providing them offers and discounts in rooms and dinning. </a:t>
            </a:r>
          </a:p>
          <a:p>
            <a:pPr marL="266700" indent="-266700">
              <a:buFont typeface="Wingdings" pitchFamily="2" charset="2"/>
              <a:buChar char="Ø"/>
            </a:pPr>
            <a:r>
              <a:rPr lang="en-US" dirty="0"/>
              <a:t>We can provide discounts in rooms &amp; dinning for customer who lives in Texas, Florida and book the entertainment shows. </a:t>
            </a:r>
          </a:p>
          <a:p>
            <a:pPr marL="266700" indent="-266700">
              <a:buFont typeface="Wingdings" pitchFamily="2" charset="2"/>
              <a:buChar char="Ø"/>
            </a:pPr>
            <a:r>
              <a:rPr lang="en-US" dirty="0"/>
              <a:t>Similarly, main entertainment events happen at 7:00 PM and 9:30 PM, when most of the customers book for shows. Hence, MGM could provide more promotions on dinning  to attract these customers .</a:t>
            </a:r>
          </a:p>
          <a:p>
            <a:pPr marL="266700" indent="-266700">
              <a:buFont typeface="Wingdings" pitchFamily="2" charset="2"/>
              <a:buChar char="Ø"/>
            </a:pPr>
            <a:r>
              <a:rPr lang="en-US" dirty="0"/>
              <a:t>All of the above, eventually improves the revenue. </a:t>
            </a:r>
          </a:p>
          <a:p>
            <a:pPr lvl="1">
              <a:buNone/>
            </a:pPr>
            <a:endParaRPr lang="en-IN" dirty="0"/>
          </a:p>
          <a:p>
            <a:pPr lvl="1">
              <a:buFont typeface="Arial" pitchFamily="34" charset="0"/>
              <a:buChar char="•"/>
            </a:pPr>
            <a:endParaRPr lang="en-IN" dirty="0"/>
          </a:p>
        </p:txBody>
      </p:sp>
      <p:sp>
        <p:nvSpPr>
          <p:cNvPr id="2" name="TextBox 1">
            <a:extLst>
              <a:ext uri="{FF2B5EF4-FFF2-40B4-BE49-F238E27FC236}">
                <a16:creationId xmlns:a16="http://schemas.microsoft.com/office/drawing/2014/main" id="{7475125C-5D6C-4CBC-9017-BFB5FE0915E1}"/>
              </a:ext>
            </a:extLst>
          </p:cNvPr>
          <p:cNvSpPr txBox="1"/>
          <p:nvPr/>
        </p:nvSpPr>
        <p:spPr>
          <a:xfrm>
            <a:off x="685800" y="381000"/>
            <a:ext cx="3733800" cy="646331"/>
          </a:xfrm>
          <a:prstGeom prst="rect">
            <a:avLst/>
          </a:prstGeom>
          <a:noFill/>
        </p:spPr>
        <p:txBody>
          <a:bodyPr wrap="square" rtlCol="0">
            <a:spAutoFit/>
          </a:bodyPr>
          <a:lstStyle/>
          <a:p>
            <a:r>
              <a:rPr lang="en-US" sz="3600" u="sng" dirty="0"/>
              <a:t>Insights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D113-C5B4-4875-8228-0B4AA360ABD9}"/>
              </a:ext>
            </a:extLst>
          </p:cNvPr>
          <p:cNvSpPr>
            <a:spLocks noGrp="1"/>
          </p:cNvSpPr>
          <p:nvPr>
            <p:ph type="title" idx="4294967295"/>
          </p:nvPr>
        </p:nvSpPr>
        <p:spPr>
          <a:xfrm>
            <a:off x="228600" y="304800"/>
            <a:ext cx="3368675" cy="746125"/>
          </a:xfrm>
        </p:spPr>
        <p:txBody>
          <a:bodyPr/>
          <a:lstStyle/>
          <a:p>
            <a:r>
              <a:rPr lang="en-US" u="sng" dirty="0"/>
              <a:t>OTA Impacts</a:t>
            </a:r>
          </a:p>
        </p:txBody>
      </p:sp>
      <p:pic>
        <p:nvPicPr>
          <p:cNvPr id="9" name="Content Placeholder 8">
            <a:extLst>
              <a:ext uri="{FF2B5EF4-FFF2-40B4-BE49-F238E27FC236}">
                <a16:creationId xmlns:a16="http://schemas.microsoft.com/office/drawing/2014/main" id="{646AAECA-7B35-43CD-B89C-3E6CB4EB2088}"/>
              </a:ext>
            </a:extLst>
          </p:cNvPr>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228600" y="1295400"/>
            <a:ext cx="8751887" cy="4114800"/>
          </a:xfrm>
        </p:spPr>
      </p:pic>
    </p:spTree>
    <p:extLst>
      <p:ext uri="{BB962C8B-B14F-4D97-AF65-F5344CB8AC3E}">
        <p14:creationId xmlns:p14="http://schemas.microsoft.com/office/powerpoint/2010/main" val="2433766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C5B6C-C7D5-47A2-A2E2-BE6DA6B1F488}"/>
              </a:ext>
            </a:extLst>
          </p:cNvPr>
          <p:cNvSpPr>
            <a:spLocks noGrp="1"/>
          </p:cNvSpPr>
          <p:nvPr>
            <p:ph type="title" idx="4294967295"/>
          </p:nvPr>
        </p:nvSpPr>
        <p:spPr>
          <a:xfrm>
            <a:off x="914400" y="228600"/>
            <a:ext cx="5029200" cy="746125"/>
          </a:xfrm>
        </p:spPr>
        <p:txBody>
          <a:bodyPr/>
          <a:lstStyle/>
          <a:p>
            <a:r>
              <a:rPr lang="en-US" dirty="0"/>
              <a:t>MGM Properties </a:t>
            </a:r>
          </a:p>
        </p:txBody>
      </p:sp>
      <p:pic>
        <p:nvPicPr>
          <p:cNvPr id="9" name="Content Placeholder 8">
            <a:extLst>
              <a:ext uri="{FF2B5EF4-FFF2-40B4-BE49-F238E27FC236}">
                <a16:creationId xmlns:a16="http://schemas.microsoft.com/office/drawing/2014/main" id="{3DD6A768-A1CB-4F27-B3C0-3DA1C5444CE6}"/>
              </a:ext>
            </a:extLst>
          </p:cNvPr>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457200" y="1143000"/>
            <a:ext cx="8116888" cy="4197350"/>
          </a:xfrm>
          <a:ln w="3175">
            <a:solidFill>
              <a:schemeClr val="tx1"/>
            </a:solidFill>
          </a:ln>
        </p:spPr>
      </p:pic>
    </p:spTree>
    <p:extLst>
      <p:ext uri="{BB962C8B-B14F-4D97-AF65-F5344CB8AC3E}">
        <p14:creationId xmlns:p14="http://schemas.microsoft.com/office/powerpoint/2010/main" val="41411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8B92D-DBD0-48F7-B5BE-E7BD2723D851}"/>
              </a:ext>
            </a:extLst>
          </p:cNvPr>
          <p:cNvSpPr>
            <a:spLocks noGrp="1"/>
          </p:cNvSpPr>
          <p:nvPr>
            <p:ph type="title"/>
          </p:nvPr>
        </p:nvSpPr>
        <p:spPr>
          <a:xfrm>
            <a:off x="800100" y="228600"/>
            <a:ext cx="7543800" cy="1161196"/>
          </a:xfrm>
        </p:spPr>
        <p:txBody>
          <a:bodyPr>
            <a:normAutofit fontScale="90000"/>
          </a:bodyPr>
          <a:lstStyle/>
          <a:p>
            <a:r>
              <a:rPr lang="en-US" u="sng" dirty="0"/>
              <a:t>MGM properties - bookings using OTA’s</a:t>
            </a:r>
          </a:p>
        </p:txBody>
      </p:sp>
      <p:pic>
        <p:nvPicPr>
          <p:cNvPr id="9" name="Content Placeholder 8">
            <a:extLst>
              <a:ext uri="{FF2B5EF4-FFF2-40B4-BE49-F238E27FC236}">
                <a16:creationId xmlns:a16="http://schemas.microsoft.com/office/drawing/2014/main" id="{EAA17180-99DA-4E11-99B4-AFEF86FAEF2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57200" y="1295400"/>
            <a:ext cx="8229600" cy="4448121"/>
          </a:xfrm>
        </p:spPr>
      </p:pic>
    </p:spTree>
    <p:extLst>
      <p:ext uri="{BB962C8B-B14F-4D97-AF65-F5344CB8AC3E}">
        <p14:creationId xmlns:p14="http://schemas.microsoft.com/office/powerpoint/2010/main" val="1364842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181363041"/>
              </p:ext>
            </p:extLst>
          </p:nvPr>
        </p:nvGraphicFramePr>
        <p:xfrm>
          <a:off x="838200" y="838200"/>
          <a:ext cx="74676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3619500" y="191869"/>
            <a:ext cx="1905000" cy="646331"/>
          </a:xfrm>
          <a:prstGeom prst="rect">
            <a:avLst/>
          </a:prstGeom>
          <a:noFill/>
        </p:spPr>
        <p:txBody>
          <a:bodyPr wrap="square" rtlCol="0">
            <a:spAutoFit/>
          </a:bodyPr>
          <a:lstStyle/>
          <a:p>
            <a:pPr algn="ctr"/>
            <a:r>
              <a:rPr lang="en-US" sz="3600" u="sng" dirty="0"/>
              <a:t>Agenda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BF06E-0FB9-4B1D-B275-369835CBD217}"/>
              </a:ext>
            </a:extLst>
          </p:cNvPr>
          <p:cNvSpPr>
            <a:spLocks noGrp="1"/>
          </p:cNvSpPr>
          <p:nvPr>
            <p:ph type="title"/>
          </p:nvPr>
        </p:nvSpPr>
        <p:spPr>
          <a:xfrm>
            <a:off x="762000" y="152400"/>
            <a:ext cx="7543800" cy="932596"/>
          </a:xfrm>
        </p:spPr>
        <p:txBody>
          <a:bodyPr/>
          <a:lstStyle/>
          <a:p>
            <a:r>
              <a:rPr lang="en-US" u="sng" dirty="0"/>
              <a:t>Marketing Channels </a:t>
            </a:r>
          </a:p>
        </p:txBody>
      </p:sp>
      <p:pic>
        <p:nvPicPr>
          <p:cNvPr id="5" name="Content Placeholder 4">
            <a:extLst>
              <a:ext uri="{FF2B5EF4-FFF2-40B4-BE49-F238E27FC236}">
                <a16:creationId xmlns:a16="http://schemas.microsoft.com/office/drawing/2014/main" id="{B01A9716-1DC7-4111-A590-362C4ED3A89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28600" y="1295400"/>
            <a:ext cx="8555045" cy="1524000"/>
          </a:xfrm>
        </p:spPr>
      </p:pic>
      <p:pic>
        <p:nvPicPr>
          <p:cNvPr id="7" name="Picture 6">
            <a:extLst>
              <a:ext uri="{FF2B5EF4-FFF2-40B4-BE49-F238E27FC236}">
                <a16:creationId xmlns:a16="http://schemas.microsoft.com/office/drawing/2014/main" id="{B411E767-7236-4701-A592-97ACC74D44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 y="2971800"/>
            <a:ext cx="8722046" cy="1752600"/>
          </a:xfrm>
          <a:prstGeom prst="rect">
            <a:avLst/>
          </a:prstGeom>
        </p:spPr>
      </p:pic>
    </p:spTree>
    <p:extLst>
      <p:ext uri="{BB962C8B-B14F-4D97-AF65-F5344CB8AC3E}">
        <p14:creationId xmlns:p14="http://schemas.microsoft.com/office/powerpoint/2010/main" val="1832387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28F1-3FB3-4E5F-AA9D-7790889D36A0}"/>
              </a:ext>
            </a:extLst>
          </p:cNvPr>
          <p:cNvSpPr>
            <a:spLocks noGrp="1"/>
          </p:cNvSpPr>
          <p:nvPr>
            <p:ph type="title"/>
          </p:nvPr>
        </p:nvSpPr>
        <p:spPr>
          <a:xfrm>
            <a:off x="822960" y="838200"/>
            <a:ext cx="4739640" cy="899161"/>
          </a:xfrm>
        </p:spPr>
        <p:txBody>
          <a:bodyPr/>
          <a:lstStyle/>
          <a:p>
            <a:r>
              <a:rPr lang="en-US" dirty="0"/>
              <a:t>Insights</a:t>
            </a:r>
          </a:p>
        </p:txBody>
      </p:sp>
      <p:sp>
        <p:nvSpPr>
          <p:cNvPr id="3" name="Content Placeholder 2">
            <a:extLst>
              <a:ext uri="{FF2B5EF4-FFF2-40B4-BE49-F238E27FC236}">
                <a16:creationId xmlns:a16="http://schemas.microsoft.com/office/drawing/2014/main" id="{079ED7BF-B7F4-4C6D-AE8D-0FA84A048C36}"/>
              </a:ext>
            </a:extLst>
          </p:cNvPr>
          <p:cNvSpPr>
            <a:spLocks noGrp="1"/>
          </p:cNvSpPr>
          <p:nvPr>
            <p:ph idx="1"/>
          </p:nvPr>
        </p:nvSpPr>
        <p:spPr/>
        <p:txBody>
          <a:bodyPr/>
          <a:lstStyle/>
          <a:p>
            <a:pPr>
              <a:buFont typeface="Wingdings" pitchFamily="2" charset="2"/>
              <a:buChar char="Ø"/>
            </a:pPr>
            <a:r>
              <a:rPr lang="en-US" dirty="0"/>
              <a:t>OTA’s like </a:t>
            </a:r>
            <a:r>
              <a:rPr lang="en-US" dirty="0" err="1"/>
              <a:t>TripAdvisor</a:t>
            </a:r>
            <a:r>
              <a:rPr lang="en-US" dirty="0"/>
              <a:t>, Expedia have great impact on MGM properties. </a:t>
            </a:r>
          </a:p>
          <a:p>
            <a:pPr>
              <a:buFont typeface="Wingdings" pitchFamily="2" charset="2"/>
              <a:buChar char="Ø"/>
            </a:pPr>
            <a:r>
              <a:rPr lang="en-US" dirty="0"/>
              <a:t>Since most of the revenue is generated using Display- View through, MGM could invest in these websites to promote more “Display- View” through adds and increase their display time. This would eventually increase the revenue. </a:t>
            </a:r>
          </a:p>
          <a:p>
            <a:pPr>
              <a:buFont typeface="Wingdings" pitchFamily="2" charset="2"/>
              <a:buChar char="Ø"/>
            </a:pPr>
            <a:r>
              <a:rPr lang="en-US" dirty="0"/>
              <a:t>Also, MGM needs to continue with partner sites as is.</a:t>
            </a:r>
          </a:p>
        </p:txBody>
      </p:sp>
    </p:spTree>
    <p:extLst>
      <p:ext uri="{BB962C8B-B14F-4D97-AF65-F5344CB8AC3E}">
        <p14:creationId xmlns:p14="http://schemas.microsoft.com/office/powerpoint/2010/main" val="2457281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884E2-2449-4D54-99BC-B546EC1A50AD}"/>
              </a:ext>
            </a:extLst>
          </p:cNvPr>
          <p:cNvSpPr>
            <a:spLocks noGrp="1"/>
          </p:cNvSpPr>
          <p:nvPr>
            <p:ph type="title" idx="4294967295"/>
          </p:nvPr>
        </p:nvSpPr>
        <p:spPr>
          <a:xfrm>
            <a:off x="228600" y="533400"/>
            <a:ext cx="6324600" cy="765175"/>
          </a:xfrm>
        </p:spPr>
        <p:txBody>
          <a:bodyPr/>
          <a:lstStyle/>
          <a:p>
            <a:r>
              <a:rPr lang="en-US" dirty="0"/>
              <a:t> </a:t>
            </a:r>
            <a:r>
              <a:rPr lang="en-US" u="sng" dirty="0"/>
              <a:t>Cancellation- Trend</a:t>
            </a:r>
          </a:p>
        </p:txBody>
      </p:sp>
      <p:pic>
        <p:nvPicPr>
          <p:cNvPr id="5" name="Content Placeholder 4">
            <a:extLst>
              <a:ext uri="{FF2B5EF4-FFF2-40B4-BE49-F238E27FC236}">
                <a16:creationId xmlns:a16="http://schemas.microsoft.com/office/drawing/2014/main" id="{299F5BC9-7F2B-48EA-B755-82A34C1FD642}"/>
              </a:ext>
            </a:extLst>
          </p:cNvPr>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152400" y="1524000"/>
            <a:ext cx="4419600" cy="2362200"/>
          </a:xfrm>
        </p:spPr>
      </p:pic>
      <p:pic>
        <p:nvPicPr>
          <p:cNvPr id="6" name="Content Placeholder 4">
            <a:extLst>
              <a:ext uri="{FF2B5EF4-FFF2-40B4-BE49-F238E27FC236}">
                <a16:creationId xmlns:a16="http://schemas.microsoft.com/office/drawing/2014/main" id="{50DCEF6F-DFAB-4851-87A2-62D253F8672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48200" y="1524000"/>
            <a:ext cx="4310456" cy="2286000"/>
          </a:xfrm>
          <a:prstGeom prst="rect">
            <a:avLst/>
          </a:prstGeom>
        </p:spPr>
      </p:pic>
      <p:pic>
        <p:nvPicPr>
          <p:cNvPr id="7" name="Picture 6">
            <a:extLst>
              <a:ext uri="{FF2B5EF4-FFF2-40B4-BE49-F238E27FC236}">
                <a16:creationId xmlns:a16="http://schemas.microsoft.com/office/drawing/2014/main" id="{83ACABC0-9E53-4295-A411-7E22A3E8FEA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200" y="4038600"/>
            <a:ext cx="8382000" cy="852112"/>
          </a:xfrm>
          <a:prstGeom prst="rect">
            <a:avLst/>
          </a:prstGeom>
        </p:spPr>
      </p:pic>
    </p:spTree>
    <p:extLst>
      <p:ext uri="{BB962C8B-B14F-4D97-AF65-F5344CB8AC3E}">
        <p14:creationId xmlns:p14="http://schemas.microsoft.com/office/powerpoint/2010/main" val="3918294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95EBD-4A73-4D65-8E8E-45D7EFEADBC0}"/>
              </a:ext>
            </a:extLst>
          </p:cNvPr>
          <p:cNvSpPr>
            <a:spLocks noGrp="1"/>
          </p:cNvSpPr>
          <p:nvPr>
            <p:ph type="title" idx="4294967295"/>
          </p:nvPr>
        </p:nvSpPr>
        <p:spPr>
          <a:xfrm>
            <a:off x="304800" y="304800"/>
            <a:ext cx="5791200" cy="746125"/>
          </a:xfrm>
        </p:spPr>
        <p:txBody>
          <a:bodyPr/>
          <a:lstStyle/>
          <a:p>
            <a:r>
              <a:rPr lang="en-US" u="sng" dirty="0"/>
              <a:t>Continue- Cancellation</a:t>
            </a:r>
          </a:p>
        </p:txBody>
      </p:sp>
      <p:sp>
        <p:nvSpPr>
          <p:cNvPr id="3" name="Content Placeholder 2">
            <a:extLst>
              <a:ext uri="{FF2B5EF4-FFF2-40B4-BE49-F238E27FC236}">
                <a16:creationId xmlns:a16="http://schemas.microsoft.com/office/drawing/2014/main" id="{7D85FF2A-11C9-46E6-ABE3-8E779CC21421}"/>
              </a:ext>
            </a:extLst>
          </p:cNvPr>
          <p:cNvSpPr>
            <a:spLocks noGrp="1"/>
          </p:cNvSpPr>
          <p:nvPr>
            <p:ph idx="4294967295"/>
          </p:nvPr>
        </p:nvSpPr>
        <p:spPr>
          <a:xfrm>
            <a:off x="533400" y="1066800"/>
            <a:ext cx="7543800" cy="4022725"/>
          </a:xfrm>
        </p:spPr>
        <p:txBody>
          <a:bodyPr/>
          <a:lstStyle/>
          <a:p>
            <a:pPr marL="266700" indent="-266700">
              <a:buFont typeface="Wingdings" pitchFamily="2" charset="2"/>
              <a:buChar char="Ø"/>
            </a:pPr>
            <a:r>
              <a:rPr lang="en-US" dirty="0"/>
              <a:t>From previous charts, we can clearly see that most of the cancellations are of rooms. </a:t>
            </a:r>
          </a:p>
          <a:p>
            <a:pPr marL="266700" indent="-266700">
              <a:buFont typeface="Wingdings" pitchFamily="2" charset="2"/>
              <a:buChar char="Ø"/>
            </a:pPr>
            <a:r>
              <a:rPr lang="en-US" dirty="0"/>
              <a:t>Revenue for MGM has decreased during August till September.</a:t>
            </a:r>
          </a:p>
          <a:p>
            <a:pPr marL="266700" indent="-266700">
              <a:buFont typeface="Wingdings" pitchFamily="2" charset="2"/>
              <a:buChar char="Ø"/>
            </a:pPr>
            <a:r>
              <a:rPr lang="en-US" dirty="0"/>
              <a:t>Ratings, reviews and feedbacks play an important role.</a:t>
            </a:r>
          </a:p>
          <a:p>
            <a:pPr marL="266700" indent="-266700">
              <a:buNone/>
            </a:pPr>
            <a:r>
              <a:rPr lang="en-US" dirty="0"/>
              <a:t> </a:t>
            </a:r>
          </a:p>
        </p:txBody>
      </p:sp>
      <p:pic>
        <p:nvPicPr>
          <p:cNvPr id="5" name="Picture 4">
            <a:extLst>
              <a:ext uri="{FF2B5EF4-FFF2-40B4-BE49-F238E27FC236}">
                <a16:creationId xmlns:a16="http://schemas.microsoft.com/office/drawing/2014/main" id="{114ECD74-7920-4F4F-8C2D-C9EDBBD7A4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2895600"/>
            <a:ext cx="7467600" cy="1861615"/>
          </a:xfrm>
          <a:prstGeom prst="rect">
            <a:avLst/>
          </a:prstGeom>
        </p:spPr>
      </p:pic>
    </p:spTree>
    <p:extLst>
      <p:ext uri="{BB962C8B-B14F-4D97-AF65-F5344CB8AC3E}">
        <p14:creationId xmlns:p14="http://schemas.microsoft.com/office/powerpoint/2010/main" val="3810123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837D0-90F4-408F-8A4C-B0BAD4B2B81F}"/>
              </a:ext>
            </a:extLst>
          </p:cNvPr>
          <p:cNvSpPr>
            <a:spLocks noGrp="1"/>
          </p:cNvSpPr>
          <p:nvPr>
            <p:ph type="title"/>
          </p:nvPr>
        </p:nvSpPr>
        <p:spPr>
          <a:xfrm>
            <a:off x="822960" y="286605"/>
            <a:ext cx="7543800" cy="719366"/>
          </a:xfrm>
        </p:spPr>
        <p:txBody>
          <a:bodyPr/>
          <a:lstStyle/>
          <a:p>
            <a:r>
              <a:rPr lang="en-US" u="sng" dirty="0"/>
              <a:t>Room Booking Funnel</a:t>
            </a:r>
          </a:p>
        </p:txBody>
      </p:sp>
      <p:pic>
        <p:nvPicPr>
          <p:cNvPr id="5" name="Content Placeholder 4">
            <a:extLst>
              <a:ext uri="{FF2B5EF4-FFF2-40B4-BE49-F238E27FC236}">
                <a16:creationId xmlns:a16="http://schemas.microsoft.com/office/drawing/2014/main" id="{3CB8657F-5945-4F53-9CB7-EDAB808B8E3E}"/>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28599" y="1138214"/>
            <a:ext cx="4953001" cy="2321719"/>
          </a:xfrm>
          <a:ln w="3175">
            <a:solidFill>
              <a:schemeClr val="tx1"/>
            </a:solidFill>
          </a:ln>
        </p:spPr>
      </p:pic>
      <p:pic>
        <p:nvPicPr>
          <p:cNvPr id="7" name="Picture 6">
            <a:extLst>
              <a:ext uri="{FF2B5EF4-FFF2-40B4-BE49-F238E27FC236}">
                <a16:creationId xmlns:a16="http://schemas.microsoft.com/office/drawing/2014/main" id="{AF74EED2-F372-4CD0-86FC-007101138E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62600" y="3733800"/>
            <a:ext cx="3236089" cy="1976410"/>
          </a:xfrm>
          <a:prstGeom prst="rect">
            <a:avLst/>
          </a:prstGeom>
          <a:ln w="3175">
            <a:solidFill>
              <a:schemeClr val="tx1"/>
            </a:solidFill>
          </a:ln>
        </p:spPr>
      </p:pic>
      <p:sp>
        <p:nvSpPr>
          <p:cNvPr id="8" name="TextBox 7">
            <a:extLst>
              <a:ext uri="{FF2B5EF4-FFF2-40B4-BE49-F238E27FC236}">
                <a16:creationId xmlns:a16="http://schemas.microsoft.com/office/drawing/2014/main" id="{39F2856C-B185-443E-97C0-8068D1D69218}"/>
              </a:ext>
            </a:extLst>
          </p:cNvPr>
          <p:cNvSpPr txBox="1"/>
          <p:nvPr/>
        </p:nvSpPr>
        <p:spPr>
          <a:xfrm>
            <a:off x="5486400" y="1417638"/>
            <a:ext cx="3200400" cy="2862322"/>
          </a:xfrm>
          <a:prstGeom prst="rect">
            <a:avLst/>
          </a:prstGeom>
          <a:noFill/>
        </p:spPr>
        <p:txBody>
          <a:bodyPr wrap="square" rtlCol="0">
            <a:spAutoFit/>
          </a:bodyPr>
          <a:lstStyle/>
          <a:p>
            <a:r>
              <a:rPr lang="en-US" dirty="0"/>
              <a:t>Conversion funnel – Last Month</a:t>
            </a:r>
          </a:p>
          <a:p>
            <a:endParaRPr lang="en-US" dirty="0"/>
          </a:p>
          <a:p>
            <a:r>
              <a:rPr lang="en-US" dirty="0"/>
              <a:t>Out of 323,825 Visitors only  80,705 get converted. In them, there are customers who usually save their selections to itineraries and eventually, book their rooms. </a:t>
            </a:r>
          </a:p>
          <a:p>
            <a:endParaRPr lang="en-US" dirty="0"/>
          </a:p>
          <a:p>
            <a:endParaRPr lang="en-US" dirty="0"/>
          </a:p>
        </p:txBody>
      </p:sp>
      <p:sp>
        <p:nvSpPr>
          <p:cNvPr id="9" name="TextBox 8">
            <a:extLst>
              <a:ext uri="{FF2B5EF4-FFF2-40B4-BE49-F238E27FC236}">
                <a16:creationId xmlns:a16="http://schemas.microsoft.com/office/drawing/2014/main" id="{1F01D98C-ADF1-4592-B6E5-CFBEB3880809}"/>
              </a:ext>
            </a:extLst>
          </p:cNvPr>
          <p:cNvSpPr txBox="1"/>
          <p:nvPr/>
        </p:nvSpPr>
        <p:spPr>
          <a:xfrm>
            <a:off x="381000" y="4595336"/>
            <a:ext cx="2819400" cy="369332"/>
          </a:xfrm>
          <a:prstGeom prst="rect">
            <a:avLst/>
          </a:prstGeom>
          <a:noFill/>
        </p:spPr>
        <p:txBody>
          <a:bodyPr wrap="square" rtlCol="0">
            <a:spAutoFit/>
          </a:bodyPr>
          <a:lstStyle/>
          <a:p>
            <a:endParaRPr lang="en-US" dirty="0"/>
          </a:p>
        </p:txBody>
      </p:sp>
      <p:pic>
        <p:nvPicPr>
          <p:cNvPr id="13" name="Picture 12">
            <a:extLst>
              <a:ext uri="{FF2B5EF4-FFF2-40B4-BE49-F238E27FC236}">
                <a16:creationId xmlns:a16="http://schemas.microsoft.com/office/drawing/2014/main" id="{81C497B1-E1E9-4F3F-B4F3-6F30E3A7ADA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400" y="3581400"/>
            <a:ext cx="5248608" cy="2208296"/>
          </a:xfrm>
          <a:prstGeom prst="rect">
            <a:avLst/>
          </a:prstGeom>
          <a:ln w="3175">
            <a:solidFill>
              <a:schemeClr val="tx1"/>
            </a:solidFill>
          </a:ln>
        </p:spPr>
      </p:pic>
    </p:spTree>
    <p:extLst>
      <p:ext uri="{BB962C8B-B14F-4D97-AF65-F5344CB8AC3E}">
        <p14:creationId xmlns:p14="http://schemas.microsoft.com/office/powerpoint/2010/main" val="4016462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86B5-DAAA-4EA4-92BF-6725E6609BAE}"/>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AB883997-557C-4D84-A528-E93B43DEC4C5}"/>
              </a:ext>
            </a:extLst>
          </p:cNvPr>
          <p:cNvSpPr>
            <a:spLocks noGrp="1"/>
          </p:cNvSpPr>
          <p:nvPr>
            <p:ph idx="1"/>
          </p:nvPr>
        </p:nvSpPr>
        <p:spPr/>
        <p:txBody>
          <a:bodyPr/>
          <a:lstStyle/>
          <a:p>
            <a:pPr marL="0" indent="0">
              <a:buFont typeface="Wingdings" pitchFamily="2" charset="2"/>
              <a:buChar char="Ø"/>
            </a:pPr>
            <a:r>
              <a:rPr lang="en-US" dirty="0"/>
              <a:t>From flow analysis and funnel outcome, customers seem to have been oscillating  (to book the rooms - customers checks the prices and change their selection criteria to fetch optimized price  many a times and eventually, exit from the page).</a:t>
            </a:r>
          </a:p>
          <a:p>
            <a:pPr marL="0" indent="0">
              <a:buFont typeface="Wingdings" pitchFamily="2" charset="2"/>
              <a:buChar char="Ø"/>
            </a:pPr>
            <a:r>
              <a:rPr lang="en-US" dirty="0"/>
              <a:t>Customers save their choices in itinerary and book later. MGM could send periodic mails to remind them of their save.</a:t>
            </a:r>
          </a:p>
          <a:p>
            <a:pPr marL="0" indent="0">
              <a:buFont typeface="Wingdings" pitchFamily="2" charset="2"/>
              <a:buChar char="Ø"/>
            </a:pPr>
            <a:r>
              <a:rPr lang="en-US" dirty="0"/>
              <a:t>Therefore, MGM needs to have more engaging features on their pages to attract customers. </a:t>
            </a:r>
          </a:p>
          <a:p>
            <a:pPr marL="0" indent="0">
              <a:buFont typeface="Wingdings" pitchFamily="2" charset="2"/>
              <a:buChar char="Ø"/>
            </a:pPr>
            <a:r>
              <a:rPr lang="en-US" dirty="0"/>
              <a:t>Cancellation, in recent days, has been more in rooms. So, there might be bad reviews or some good deals in other hotels, which would have lead to high cancellation. MGM might need to consider hotel reviews and check why cancellations have been high</a:t>
            </a:r>
          </a:p>
        </p:txBody>
      </p:sp>
    </p:spTree>
    <p:extLst>
      <p:ext uri="{BB962C8B-B14F-4D97-AF65-F5344CB8AC3E}">
        <p14:creationId xmlns:p14="http://schemas.microsoft.com/office/powerpoint/2010/main" val="3172225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Recommendations</a:t>
            </a:r>
          </a:p>
        </p:txBody>
      </p:sp>
      <p:sp>
        <p:nvSpPr>
          <p:cNvPr id="3" name="Content Placeholder 2"/>
          <p:cNvSpPr>
            <a:spLocks noGrp="1"/>
          </p:cNvSpPr>
          <p:nvPr>
            <p:ph idx="1"/>
          </p:nvPr>
        </p:nvSpPr>
        <p:spPr/>
        <p:txBody>
          <a:bodyPr>
            <a:normAutofit/>
          </a:bodyPr>
          <a:lstStyle/>
          <a:p>
            <a:pPr>
              <a:buFont typeface="Wingdings" pitchFamily="2" charset="2"/>
              <a:buChar char="Ø"/>
            </a:pPr>
            <a:r>
              <a:rPr lang="en-IN" dirty="0"/>
              <a:t>Target the segment that distracts from the flow and eventually doesn't make a conversion. </a:t>
            </a:r>
          </a:p>
          <a:p>
            <a:pPr>
              <a:buFont typeface="Wingdings" pitchFamily="2" charset="2"/>
              <a:buChar char="Ø"/>
            </a:pPr>
            <a:r>
              <a:rPr lang="en-IN" u="sng" dirty="0"/>
              <a:t>New inclusion: </a:t>
            </a:r>
            <a:r>
              <a:rPr lang="en-IN" dirty="0"/>
              <a:t>Session time outs prevents persistence in data. Persuade users to login so that their search path is saved for them.</a:t>
            </a:r>
          </a:p>
          <a:p>
            <a:pPr>
              <a:buFont typeface="Wingdings" pitchFamily="2" charset="2"/>
              <a:buChar char="Ø"/>
            </a:pPr>
            <a:r>
              <a:rPr lang="en-IN" dirty="0"/>
              <a:t>Persuade people from far of places to take rooms, with attractive offers.</a:t>
            </a:r>
          </a:p>
          <a:p>
            <a:pPr>
              <a:buFont typeface="Wingdings" pitchFamily="2" charset="2"/>
              <a:buChar char="Ø"/>
            </a:pPr>
            <a:r>
              <a:rPr lang="en-IN" dirty="0"/>
              <a:t>As mentioned, people coming for entertainment from “California, Texas” could be offered a discount on the rooms so that they consider booking  rooms, to improve revenue.</a:t>
            </a: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2133600"/>
            <a:ext cx="6781800" cy="3886200"/>
          </a:xfrm>
          <a:prstGeom prst="rect">
            <a:avLst/>
          </a:prstGeom>
          <a:noFill/>
          <a:ln>
            <a:noFill/>
          </a:ln>
        </p:spPr>
      </p:pic>
      <p:sp>
        <p:nvSpPr>
          <p:cNvPr id="5" name="TextBox 4"/>
          <p:cNvSpPr txBox="1"/>
          <p:nvPr/>
        </p:nvSpPr>
        <p:spPr>
          <a:xfrm>
            <a:off x="2362200" y="1524000"/>
            <a:ext cx="4800600" cy="1015663"/>
          </a:xfrm>
          <a:prstGeom prst="rect">
            <a:avLst/>
          </a:prstGeom>
          <a:noFill/>
        </p:spPr>
        <p:txBody>
          <a:bodyPr wrap="square" rtlCol="0">
            <a:spAutoFit/>
          </a:bodyPr>
          <a:lstStyle/>
          <a:p>
            <a:r>
              <a:rPr lang="en-IN" sz="6000" dirty="0"/>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Goals/ Key Business Requirements</a:t>
            </a:r>
          </a:p>
        </p:txBody>
      </p:sp>
      <p:sp>
        <p:nvSpPr>
          <p:cNvPr id="3" name="Content Placeholder 2"/>
          <p:cNvSpPr>
            <a:spLocks noGrp="1"/>
          </p:cNvSpPr>
          <p:nvPr>
            <p:ph idx="1"/>
          </p:nvPr>
        </p:nvSpPr>
        <p:spPr/>
        <p:txBody>
          <a:bodyPr>
            <a:noAutofit/>
          </a:bodyPr>
          <a:lstStyle/>
          <a:p>
            <a:pPr marL="355600" indent="-355600">
              <a:buFont typeface="Wingdings" pitchFamily="2" charset="2"/>
              <a:buChar char="Ø"/>
            </a:pPr>
            <a:r>
              <a:rPr lang="en-IN" sz="3200" dirty="0">
                <a:latin typeface="+mj-lt"/>
              </a:rPr>
              <a:t>Opportunities to Improve future conversions/bookings</a:t>
            </a:r>
          </a:p>
          <a:p>
            <a:pPr lvl="1">
              <a:buFont typeface="Arial" pitchFamily="34" charset="0"/>
              <a:buChar char="•"/>
            </a:pPr>
            <a:r>
              <a:rPr lang="en-IN" sz="2400" dirty="0">
                <a:latin typeface="+mj-lt"/>
              </a:rPr>
              <a:t>Revenue growth</a:t>
            </a:r>
          </a:p>
          <a:p>
            <a:pPr lvl="1">
              <a:buFont typeface="Arial" pitchFamily="34" charset="0"/>
              <a:buChar char="•"/>
            </a:pPr>
            <a:r>
              <a:rPr lang="en-IN" sz="2400" dirty="0">
                <a:latin typeface="+mj-lt"/>
              </a:rPr>
              <a:t>Decrease in friction (conversion/revenue prevention) points.</a:t>
            </a:r>
          </a:p>
          <a:p>
            <a:pPr lvl="1">
              <a:buFont typeface="Arial" pitchFamily="34" charset="0"/>
              <a:buChar char="•"/>
            </a:pPr>
            <a:r>
              <a:rPr lang="en-IN" sz="2400" dirty="0">
                <a:latin typeface="+mj-lt"/>
              </a:rPr>
              <a:t>Understanding consumer behaviour and market shift  </a:t>
            </a:r>
          </a:p>
          <a:p>
            <a:pPr lvl="1">
              <a:buFont typeface="Arial" pitchFamily="34" charset="0"/>
              <a:buChar char="•"/>
            </a:pPr>
            <a:r>
              <a:rPr lang="en-IN" sz="2400" dirty="0">
                <a:latin typeface="+mj-lt"/>
              </a:rPr>
              <a:t>Increase site engagement</a:t>
            </a:r>
          </a:p>
          <a:p>
            <a:pPr lvl="1">
              <a:buNone/>
            </a:pPr>
            <a:endParaRPr lang="en-IN"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a:xfrm>
            <a:off x="762000" y="609600"/>
            <a:ext cx="7543801" cy="4800600"/>
          </a:xfrm>
          <a:prstGeom prst="rect">
            <a:avLst/>
          </a:prstGeom>
        </p:spPr>
        <p:txBody>
          <a:bodyPr>
            <a:noAutofit/>
          </a:bodyPr>
          <a:lstStyle/>
          <a:p>
            <a:pPr marL="355600" marR="0" lvl="0" indent="-355600" algn="l" defTabSz="914400" rtl="0" eaLnBrk="1" fontAlgn="auto" latinLnBrk="0" hangingPunct="1">
              <a:lnSpc>
                <a:spcPct val="90000"/>
              </a:lnSpc>
              <a:spcBef>
                <a:spcPts val="1200"/>
              </a:spcBef>
              <a:spcAft>
                <a:spcPts val="200"/>
              </a:spcAft>
              <a:buClr>
                <a:schemeClr val="accent1"/>
              </a:buClr>
              <a:buSzPct val="100000"/>
              <a:buFont typeface="Wingdings" pitchFamily="2" charset="2"/>
              <a:buChar char="Ø"/>
              <a:tabLst/>
              <a:defRPr/>
            </a:pPr>
            <a:r>
              <a:rPr lang="en-IN" sz="3200" noProof="0" dirty="0">
                <a:solidFill>
                  <a:schemeClr val="tx1">
                    <a:lumMod val="75000"/>
                    <a:lumOff val="25000"/>
                  </a:schemeClr>
                </a:solidFill>
                <a:latin typeface="+mj-lt"/>
              </a:rPr>
              <a:t>Increase in entertainment opportunities</a:t>
            </a:r>
            <a:endParaRPr kumimoji="0" lang="en-IN" sz="3200" b="0" i="0" u="none" strike="noStrike" kern="1200" cap="none" spc="0" normalizeH="0" baseline="0" noProof="0" dirty="0">
              <a:ln>
                <a:noFill/>
              </a:ln>
              <a:solidFill>
                <a:schemeClr val="tx1">
                  <a:lumMod val="75000"/>
                  <a:lumOff val="25000"/>
                </a:schemeClr>
              </a:solidFill>
              <a:effectLst/>
              <a:uLnTx/>
              <a:uFillTx/>
              <a:latin typeface="+mj-lt"/>
              <a:ea typeface="+mn-ea"/>
              <a:cs typeface="+mn-cs"/>
            </a:endParaRPr>
          </a:p>
          <a:p>
            <a:pPr marL="384048" lvl="1" indent="-182880" defTabSz="914400">
              <a:lnSpc>
                <a:spcPct val="90000"/>
              </a:lnSpc>
              <a:spcBef>
                <a:spcPts val="200"/>
              </a:spcBef>
              <a:spcAft>
                <a:spcPts val="400"/>
              </a:spcAft>
              <a:buClr>
                <a:schemeClr val="accent1"/>
              </a:buClr>
              <a:buFont typeface="Arial" pitchFamily="34" charset="0"/>
              <a:buChar char="•"/>
            </a:pPr>
            <a:r>
              <a:rPr lang="en-IN" sz="2400" dirty="0">
                <a:solidFill>
                  <a:schemeClr val="tx1">
                    <a:lumMod val="75000"/>
                    <a:lumOff val="25000"/>
                  </a:schemeClr>
                </a:solidFill>
                <a:latin typeface="+mj-lt"/>
              </a:rPr>
              <a:t>Look for how other products get impacted by improving entertainment sector in MGM resorts</a:t>
            </a:r>
          </a:p>
          <a:p>
            <a:pPr marL="384048" marR="0" lvl="1" indent="-182880" algn="l" defTabSz="914400" rtl="0" eaLnBrk="1" fontAlgn="auto" latinLnBrk="0" hangingPunct="1">
              <a:lnSpc>
                <a:spcPct val="90000"/>
              </a:lnSpc>
              <a:spcBef>
                <a:spcPts val="200"/>
              </a:spcBef>
              <a:spcAft>
                <a:spcPts val="400"/>
              </a:spcAft>
              <a:buClr>
                <a:schemeClr val="accent1"/>
              </a:buClr>
              <a:buSzTx/>
              <a:buFont typeface="Arial" pitchFamily="34" charset="0"/>
              <a:buChar char="•"/>
              <a:tabLst/>
              <a:defRPr/>
            </a:pPr>
            <a:r>
              <a:rPr lang="en-IN" sz="2400" dirty="0">
                <a:solidFill>
                  <a:schemeClr val="tx1">
                    <a:lumMod val="75000"/>
                    <a:lumOff val="25000"/>
                  </a:schemeClr>
                </a:solidFill>
                <a:latin typeface="+mj-lt"/>
              </a:rPr>
              <a:t>Consumer attitude and preferences</a:t>
            </a:r>
          </a:p>
          <a:p>
            <a:pPr marL="384048" marR="0" lvl="1" indent="-182880" algn="l" defTabSz="914400" rtl="0" eaLnBrk="1" fontAlgn="auto" latinLnBrk="0" hangingPunct="1">
              <a:lnSpc>
                <a:spcPct val="90000"/>
              </a:lnSpc>
              <a:spcBef>
                <a:spcPts val="200"/>
              </a:spcBef>
              <a:spcAft>
                <a:spcPts val="400"/>
              </a:spcAft>
              <a:buClr>
                <a:schemeClr val="accent1"/>
              </a:buClr>
              <a:buSzTx/>
              <a:tabLst/>
              <a:defRPr/>
            </a:pPr>
            <a:endParaRPr lang="en-IN" sz="2400" noProof="0" dirty="0">
              <a:solidFill>
                <a:schemeClr val="tx1">
                  <a:lumMod val="75000"/>
                  <a:lumOff val="25000"/>
                </a:schemeClr>
              </a:solidFill>
              <a:latin typeface="+mj-lt"/>
            </a:endParaRPr>
          </a:p>
          <a:p>
            <a:pPr marL="382588" marR="0" lvl="1" indent="-382588" algn="l" defTabSz="914400" rtl="0" eaLnBrk="1" fontAlgn="auto" latinLnBrk="0" hangingPunct="1">
              <a:lnSpc>
                <a:spcPct val="90000"/>
              </a:lnSpc>
              <a:spcBef>
                <a:spcPts val="200"/>
              </a:spcBef>
              <a:spcAft>
                <a:spcPts val="400"/>
              </a:spcAft>
              <a:buClr>
                <a:schemeClr val="accent1"/>
              </a:buClr>
              <a:buSzTx/>
              <a:buFont typeface="Wingdings" pitchFamily="2" charset="2"/>
              <a:buChar char="Ø"/>
              <a:tabLst/>
              <a:defRPr/>
            </a:pPr>
            <a:r>
              <a:rPr kumimoji="0" lang="en-IN" sz="3200" b="0" i="0" u="none" strike="noStrike" kern="1200" cap="none" spc="0" normalizeH="0" baseline="0" dirty="0">
                <a:ln>
                  <a:noFill/>
                </a:ln>
                <a:solidFill>
                  <a:schemeClr val="tx1">
                    <a:lumMod val="75000"/>
                    <a:lumOff val="25000"/>
                  </a:schemeClr>
                </a:solidFill>
                <a:effectLst/>
                <a:uLnTx/>
                <a:uFillTx/>
                <a:latin typeface="+mj-lt"/>
                <a:ea typeface="+mn-ea"/>
                <a:cs typeface="+mn-cs"/>
              </a:rPr>
              <a:t>Impact</a:t>
            </a:r>
            <a:r>
              <a:rPr kumimoji="0" lang="en-IN" sz="3200" b="0" i="0" u="none" strike="noStrike" kern="1200" cap="none" spc="0" normalizeH="0" dirty="0">
                <a:ln>
                  <a:noFill/>
                </a:ln>
                <a:solidFill>
                  <a:schemeClr val="tx1">
                    <a:lumMod val="75000"/>
                    <a:lumOff val="25000"/>
                  </a:schemeClr>
                </a:solidFill>
                <a:effectLst/>
                <a:uLnTx/>
                <a:uFillTx/>
                <a:latin typeface="+mj-lt"/>
                <a:ea typeface="+mn-ea"/>
                <a:cs typeface="+mn-cs"/>
              </a:rPr>
              <a:t> of OTA</a:t>
            </a:r>
          </a:p>
          <a:p>
            <a:pPr marL="382588" lvl="1" indent="-204788" defTabSz="914400">
              <a:lnSpc>
                <a:spcPct val="90000"/>
              </a:lnSpc>
              <a:spcBef>
                <a:spcPts val="200"/>
              </a:spcBef>
              <a:spcAft>
                <a:spcPts val="400"/>
              </a:spcAft>
              <a:buClr>
                <a:schemeClr val="accent1"/>
              </a:buClr>
              <a:buFont typeface="Arial" pitchFamily="34" charset="0"/>
              <a:buChar char="•"/>
            </a:pPr>
            <a:r>
              <a:rPr lang="en-IN" sz="2400" baseline="0" noProof="0" dirty="0">
                <a:solidFill>
                  <a:schemeClr val="tx1">
                    <a:lumMod val="75000"/>
                    <a:lumOff val="25000"/>
                  </a:schemeClr>
                </a:solidFill>
                <a:latin typeface="+mj-lt"/>
              </a:rPr>
              <a:t>Traffic</a:t>
            </a:r>
            <a:r>
              <a:rPr lang="en-IN" sz="2400" noProof="0" dirty="0">
                <a:solidFill>
                  <a:schemeClr val="tx1">
                    <a:lumMod val="75000"/>
                    <a:lumOff val="25000"/>
                  </a:schemeClr>
                </a:solidFill>
                <a:latin typeface="+mj-lt"/>
              </a:rPr>
              <a:t> from OTA’s</a:t>
            </a:r>
          </a:p>
          <a:p>
            <a:pPr marL="382588" lvl="1" indent="-204788" defTabSz="914400">
              <a:lnSpc>
                <a:spcPct val="90000"/>
              </a:lnSpc>
              <a:spcBef>
                <a:spcPts val="200"/>
              </a:spcBef>
              <a:spcAft>
                <a:spcPts val="400"/>
              </a:spcAft>
              <a:buClr>
                <a:schemeClr val="accent1"/>
              </a:buClr>
              <a:buFont typeface="Arial" pitchFamily="34" charset="0"/>
              <a:buChar char="•"/>
            </a:pPr>
            <a:r>
              <a:rPr kumimoji="0" lang="en-IN" sz="2400" b="0" i="0" u="none" strike="noStrike" kern="1200" cap="none" spc="0" normalizeH="0" baseline="0" dirty="0">
                <a:ln>
                  <a:noFill/>
                </a:ln>
                <a:solidFill>
                  <a:schemeClr val="tx1">
                    <a:lumMod val="75000"/>
                    <a:lumOff val="25000"/>
                  </a:schemeClr>
                </a:solidFill>
                <a:effectLst/>
                <a:uLnTx/>
                <a:uFillTx/>
                <a:latin typeface="+mj-lt"/>
                <a:ea typeface="+mn-ea"/>
                <a:cs typeface="+mn-cs"/>
              </a:rPr>
              <a:t>Revenue from OTA’s</a:t>
            </a:r>
            <a:endParaRPr kumimoji="0" lang="en-IN" sz="2400" b="0" i="0" u="none" strike="noStrike" kern="1200" cap="none" spc="0" normalizeH="0" baseline="0" noProof="0" dirty="0">
              <a:ln>
                <a:noFill/>
              </a:ln>
              <a:solidFill>
                <a:schemeClr val="tx1">
                  <a:lumMod val="75000"/>
                  <a:lumOff val="25000"/>
                </a:schemeClr>
              </a:solidFill>
              <a:effectLst/>
              <a:uLnTx/>
              <a:uFillTx/>
              <a:latin typeface="+mj-lt"/>
              <a:ea typeface="+mn-ea"/>
              <a:cs typeface="+mn-cs"/>
            </a:endParaRPr>
          </a:p>
          <a:p>
            <a:pPr marL="384048" marR="0" lvl="1" indent="-182880" algn="l" defTabSz="914400" rtl="0" eaLnBrk="1" fontAlgn="auto" latinLnBrk="0" hangingPunct="1">
              <a:lnSpc>
                <a:spcPct val="90000"/>
              </a:lnSpc>
              <a:spcBef>
                <a:spcPts val="200"/>
              </a:spcBef>
              <a:spcAft>
                <a:spcPts val="400"/>
              </a:spcAft>
              <a:buClr>
                <a:schemeClr val="accent1"/>
              </a:buClr>
              <a:buSzTx/>
              <a:buFont typeface="Calibri" pitchFamily="34" charset="0"/>
              <a:buNone/>
              <a:tabLst/>
              <a:defRPr/>
            </a:pPr>
            <a:endParaRPr kumimoji="0" lang="en-IN" sz="1800" b="0" i="0" u="none" strike="noStrike" kern="1200" cap="none" spc="0" normalizeH="0" baseline="0" noProof="0" dirty="0">
              <a:ln>
                <a:noFill/>
              </a:ln>
              <a:solidFill>
                <a:schemeClr val="tx1">
                  <a:lumMod val="75000"/>
                  <a:lumOff val="25000"/>
                </a:schemeClr>
              </a:solidFill>
              <a:effectLst/>
              <a:uLnTx/>
              <a:uFillTx/>
              <a:latin typeface="+mj-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Success Events</a:t>
            </a:r>
          </a:p>
        </p:txBody>
      </p:sp>
      <p:sp>
        <p:nvSpPr>
          <p:cNvPr id="3" name="Content Placeholder 2"/>
          <p:cNvSpPr>
            <a:spLocks noGrp="1"/>
          </p:cNvSpPr>
          <p:nvPr>
            <p:ph idx="1"/>
          </p:nvPr>
        </p:nvSpPr>
        <p:spPr/>
        <p:txBody>
          <a:bodyPr/>
          <a:lstStyle/>
          <a:p>
            <a:pPr>
              <a:buFont typeface="Wingdings" pitchFamily="2" charset="2"/>
              <a:buChar char="Ø"/>
            </a:pPr>
            <a:r>
              <a:rPr lang="en-IN" sz="1800" dirty="0"/>
              <a:t>Improve Conversion</a:t>
            </a:r>
            <a:r>
              <a:rPr lang="en-IN" dirty="0"/>
              <a:t>:</a:t>
            </a:r>
          </a:p>
          <a:p>
            <a:pPr lvl="1">
              <a:buFont typeface="Arial" pitchFamily="34" charset="0"/>
              <a:buChar char="•"/>
            </a:pPr>
            <a:r>
              <a:rPr lang="en-IN" dirty="0"/>
              <a:t>Increase subscriptions</a:t>
            </a:r>
          </a:p>
          <a:p>
            <a:pPr lvl="1">
              <a:buFont typeface="Arial" pitchFamily="34" charset="0"/>
              <a:buChar char="•"/>
            </a:pPr>
            <a:r>
              <a:rPr lang="en-IN" dirty="0"/>
              <a:t>Decrease fall out for designated marketing path</a:t>
            </a:r>
          </a:p>
          <a:p>
            <a:pPr lvl="1">
              <a:buFont typeface="Arial" pitchFamily="34" charset="0"/>
              <a:buChar char="•"/>
            </a:pPr>
            <a:r>
              <a:rPr lang="en-IN" dirty="0"/>
              <a:t>Visitor traverses with/without distractions to eventually make a reservation</a:t>
            </a:r>
          </a:p>
          <a:p>
            <a:pPr lvl="1">
              <a:buNone/>
            </a:pPr>
            <a:endParaRPr lang="en-IN" dirty="0"/>
          </a:p>
          <a:p>
            <a:pPr marL="382588" lvl="1" indent="-382588">
              <a:buFont typeface="Wingdings" pitchFamily="2" charset="2"/>
              <a:buChar char="Ø"/>
            </a:pPr>
            <a:r>
              <a:rPr lang="en-IN" dirty="0"/>
              <a:t>Increase in Entertainment Opportunities:</a:t>
            </a:r>
          </a:p>
          <a:p>
            <a:pPr marL="382588" lvl="1" indent="-204788"/>
            <a:r>
              <a:rPr lang="en-IN" dirty="0"/>
              <a:t>People booking entertainment from various geographical locations</a:t>
            </a:r>
          </a:p>
          <a:p>
            <a:pPr marL="382588" lvl="1" indent="-204788"/>
            <a:r>
              <a:rPr lang="en-IN" dirty="0"/>
              <a:t>People booking rooms/dining along with entertainment </a:t>
            </a:r>
          </a:p>
          <a:p>
            <a:pPr marL="382588" lvl="1" indent="-204788">
              <a:buNone/>
            </a:pPr>
            <a:endParaRPr lang="en-IN" dirty="0"/>
          </a:p>
          <a:p>
            <a:pPr marL="382588" lvl="1" indent="-382588">
              <a:buFont typeface="Wingdings" pitchFamily="2" charset="2"/>
              <a:buChar char="Ø"/>
            </a:pPr>
            <a:r>
              <a:rPr lang="en-IN" dirty="0"/>
              <a:t>Impact of OTA</a:t>
            </a:r>
          </a:p>
          <a:p>
            <a:pPr marL="382588" lvl="1" indent="-204788"/>
            <a:r>
              <a:rPr lang="en-IN" dirty="0"/>
              <a:t>Visitors reserve through OTA’s</a:t>
            </a:r>
          </a:p>
          <a:p>
            <a:pPr lvl="1">
              <a:buNone/>
            </a:pPr>
            <a:endParaRPr lang="en-IN" dirty="0"/>
          </a:p>
          <a:p>
            <a:pPr lvl="1">
              <a:buFont typeface="Arial" pitchFamily="34" charset="0"/>
              <a:buChar char="•"/>
            </a:pPr>
            <a:endParaRPr lang="en-IN" dirty="0"/>
          </a:p>
          <a:p>
            <a:pPr lvl="1">
              <a:buNone/>
            </a:pPr>
            <a:endParaRPr lang="en-IN" dirty="0"/>
          </a:p>
          <a:p>
            <a:pPr>
              <a:buNone/>
            </a:pPr>
            <a:endParaRPr lang="en-IN"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 Performance Indicators</a:t>
            </a:r>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Ø"/>
            </a:pPr>
            <a:r>
              <a:rPr lang="en-IN" dirty="0"/>
              <a:t> Improve conversions and change in customer behaviour:</a:t>
            </a:r>
          </a:p>
          <a:p>
            <a:pPr lvl="1">
              <a:buFont typeface="Arial" pitchFamily="34" charset="0"/>
              <a:buChar char="•"/>
            </a:pPr>
            <a:r>
              <a:rPr lang="en-IN" dirty="0"/>
              <a:t>Fall out analysis (people entering and converting eventually)</a:t>
            </a:r>
          </a:p>
          <a:p>
            <a:pPr lvl="1">
              <a:buFont typeface="Arial" pitchFamily="34" charset="0"/>
              <a:buChar char="•"/>
            </a:pPr>
            <a:r>
              <a:rPr lang="en-IN" dirty="0"/>
              <a:t>Reservations per promo clicks</a:t>
            </a:r>
          </a:p>
          <a:p>
            <a:pPr lvl="1">
              <a:buFont typeface="Arial" pitchFamily="34" charset="0"/>
              <a:buChar char="•"/>
            </a:pPr>
            <a:r>
              <a:rPr lang="en-IN" dirty="0"/>
              <a:t>Percentage reservations(room/dining/entertainment) per visit</a:t>
            </a:r>
          </a:p>
          <a:p>
            <a:pPr lvl="1">
              <a:buFont typeface="Arial" pitchFamily="34" charset="0"/>
              <a:buChar char="•"/>
            </a:pPr>
            <a:r>
              <a:rPr lang="en-IN" dirty="0"/>
              <a:t>Time spend on site</a:t>
            </a:r>
          </a:p>
          <a:p>
            <a:pPr lvl="1">
              <a:buFont typeface="Arial" pitchFamily="34" charset="0"/>
              <a:buChar char="•"/>
            </a:pPr>
            <a:r>
              <a:rPr lang="en-IN" dirty="0"/>
              <a:t>User Experience</a:t>
            </a:r>
          </a:p>
          <a:p>
            <a:pPr marL="382588" lvl="1" indent="-382588">
              <a:buFont typeface="Wingdings" pitchFamily="2" charset="2"/>
              <a:buChar char="Ø"/>
            </a:pPr>
            <a:r>
              <a:rPr lang="en-IN" dirty="0"/>
              <a:t>Increase in Entertainment opportunities</a:t>
            </a:r>
          </a:p>
          <a:p>
            <a:pPr marL="382588" lvl="1" indent="-204788">
              <a:buFont typeface="Arial" pitchFamily="34" charset="0"/>
              <a:buChar char="•"/>
            </a:pPr>
            <a:r>
              <a:rPr lang="en-IN" dirty="0"/>
              <a:t>Reservations (</a:t>
            </a:r>
            <a:r>
              <a:rPr lang="en-IN" dirty="0" err="1"/>
              <a:t>Entertainment,Rooms,Dining</a:t>
            </a:r>
            <a:r>
              <a:rPr lang="en-IN" dirty="0"/>
              <a:t>)</a:t>
            </a:r>
          </a:p>
          <a:p>
            <a:pPr marL="382588" lvl="1" indent="-204788">
              <a:buFont typeface="Arial" pitchFamily="34" charset="0"/>
              <a:buChar char="•"/>
            </a:pPr>
            <a:r>
              <a:rPr lang="en-IN" dirty="0"/>
              <a:t>Reserved from which US States</a:t>
            </a:r>
          </a:p>
          <a:p>
            <a:pPr marL="382588" lvl="1" indent="-204788">
              <a:buFont typeface="Arial" pitchFamily="34" charset="0"/>
              <a:buChar char="•"/>
            </a:pPr>
            <a:r>
              <a:rPr lang="en-IN" dirty="0"/>
              <a:t>Show names/timing, Show impact on other products</a:t>
            </a:r>
          </a:p>
          <a:p>
            <a:pPr marL="382588" lvl="1" indent="-382588">
              <a:buFont typeface="Wingdings" pitchFamily="2" charset="2"/>
              <a:buChar char="Ø"/>
            </a:pPr>
            <a:r>
              <a:rPr lang="en-IN" dirty="0"/>
              <a:t>Impact of OTA’s</a:t>
            </a:r>
          </a:p>
          <a:p>
            <a:pPr marL="382588" lvl="1" indent="-204788">
              <a:buFont typeface="Arial" pitchFamily="34" charset="0"/>
              <a:buChar char="•"/>
            </a:pPr>
            <a:r>
              <a:rPr lang="en-IN" dirty="0"/>
              <a:t>Marketing channels</a:t>
            </a:r>
          </a:p>
          <a:p>
            <a:pPr marL="382588" lvl="1" indent="-204788">
              <a:buFont typeface="Arial" pitchFamily="34" charset="0"/>
              <a:buChar char="•"/>
            </a:pPr>
            <a:r>
              <a:rPr lang="en-IN" dirty="0"/>
              <a:t>Entertainment filters</a:t>
            </a:r>
          </a:p>
          <a:p>
            <a:pPr marL="382588" lvl="1" indent="-204788">
              <a:buFont typeface="Arial" pitchFamily="34" charset="0"/>
              <a:buChar char="•"/>
            </a:pPr>
            <a:r>
              <a:rPr lang="en-IN" dirty="0"/>
              <a:t>OTA Revenue</a:t>
            </a:r>
          </a:p>
          <a:p>
            <a:pPr marL="382588" lvl="1" indent="-204788"/>
            <a:endParaRPr lang="en-IN" dirty="0"/>
          </a:p>
          <a:p>
            <a:pPr marL="382588" lvl="1" indent="-382588">
              <a:buFont typeface="Wingdings" pitchFamily="2" charset="2"/>
              <a:buChar char="Ø"/>
            </a:pPr>
            <a:endParaRPr lang="en-IN" dirty="0"/>
          </a:p>
          <a:p>
            <a:pPr marL="382588" lvl="1" indent="-204788"/>
            <a:endParaRPr lang="en-IN" dirty="0"/>
          </a:p>
          <a:p>
            <a:pPr marL="382588" lvl="1" indent="-382588">
              <a:buFont typeface="Wingdings" pitchFamily="2" charset="2"/>
              <a:buChar char="Ø"/>
            </a:pPr>
            <a:endParaRPr lang="en-IN"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Site engagement analysis</a:t>
            </a:r>
          </a:p>
        </p:txBody>
      </p:sp>
      <p:pic>
        <p:nvPicPr>
          <p:cNvPr id="5" name="Content Placeholder 4" descr="site engagement.JPG"/>
          <p:cNvPicPr>
            <a:picLocks noGrp="1" noChangeAspect="1"/>
          </p:cNvPicPr>
          <p:nvPr>
            <p:ph idx="1"/>
          </p:nvPr>
        </p:nvPicPr>
        <p:blipFill>
          <a:blip r:embed="rId3" cstate="print"/>
          <a:stretch>
            <a:fillRect/>
          </a:stretch>
        </p:blipFill>
        <p:spPr>
          <a:xfrm>
            <a:off x="1219200" y="1828800"/>
            <a:ext cx="6553200" cy="2775716"/>
          </a:xfrm>
        </p:spPr>
      </p:pic>
      <p:sp>
        <p:nvSpPr>
          <p:cNvPr id="6" name="TextBox 5"/>
          <p:cNvSpPr txBox="1"/>
          <p:nvPr/>
        </p:nvSpPr>
        <p:spPr>
          <a:xfrm>
            <a:off x="1066800" y="4953000"/>
            <a:ext cx="7315200" cy="923330"/>
          </a:xfrm>
          <a:prstGeom prst="rect">
            <a:avLst/>
          </a:prstGeom>
          <a:noFill/>
        </p:spPr>
        <p:txBody>
          <a:bodyPr wrap="square" rtlCol="0">
            <a:spAutoFit/>
          </a:bodyPr>
          <a:lstStyle/>
          <a:p>
            <a:r>
              <a:rPr lang="en-IN" dirty="0"/>
              <a:t>Only 26.6 % convert. People fall out of customer information page and go to resort’s home page in order to proceed with activities such as searches and booking, rather than subscribing.</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Traffic analysis</a:t>
            </a:r>
          </a:p>
        </p:txBody>
      </p:sp>
      <p:sp>
        <p:nvSpPr>
          <p:cNvPr id="3" name="Content Placeholder 2"/>
          <p:cNvSpPr>
            <a:spLocks noGrp="1"/>
          </p:cNvSpPr>
          <p:nvPr>
            <p:ph idx="1"/>
          </p:nvPr>
        </p:nvSpPr>
        <p:spPr/>
        <p:txBody>
          <a:bodyPr>
            <a:normAutofit/>
          </a:bodyPr>
          <a:lstStyle/>
          <a:p>
            <a:pPr marL="177800" indent="-177800">
              <a:buFont typeface="Wingdings" pitchFamily="2" charset="2"/>
              <a:buChar char="Ø"/>
            </a:pPr>
            <a:r>
              <a:rPr lang="en-IN" dirty="0"/>
              <a:t>MGM properties have got people from DMA’s other than Vegas,  who make reservations or pay a visit.</a:t>
            </a:r>
          </a:p>
          <a:p>
            <a:pPr marL="177800" indent="-177800">
              <a:buFont typeface="Wingdings" pitchFamily="2" charset="2"/>
              <a:buChar char="Ø"/>
            </a:pPr>
            <a:r>
              <a:rPr lang="en-IN" dirty="0"/>
              <a:t>Mobile device usage rate &gt; improve user experience</a:t>
            </a:r>
          </a:p>
          <a:p>
            <a:pPr marL="177800" indent="-177800">
              <a:buFont typeface="Wingdings" pitchFamily="2" charset="2"/>
              <a:buChar char="Ø"/>
            </a:pPr>
            <a:r>
              <a:rPr lang="en-IN" dirty="0"/>
              <a:t>Paid search &gt; Referrers </a:t>
            </a:r>
          </a:p>
          <a:p>
            <a:pPr>
              <a:buFont typeface="Wingdings" pitchFamily="2" charset="2"/>
              <a:buChar char="Ø"/>
            </a:pPr>
            <a:r>
              <a:rPr lang="en-IN" dirty="0"/>
              <a:t>With shifting market needs and customer behaviour, MGM resorts could focus on social network sites to drive people.</a:t>
            </a:r>
          </a:p>
          <a:p>
            <a:pPr marL="174625" indent="-174625">
              <a:buFont typeface="Wingdings" pitchFamily="2" charset="2"/>
              <a:buChar char="Ø"/>
            </a:pPr>
            <a:r>
              <a:rPr lang="en-IN" dirty="0"/>
              <a:t>MGM resorts could increase brand awareness with increasing clicks and  shares.</a:t>
            </a:r>
          </a:p>
          <a:p>
            <a:pPr>
              <a:buFont typeface="Wingdings" pitchFamily="2" charset="2"/>
              <a:buChar char="Ø"/>
            </a:pPr>
            <a:endParaRPr lang="en-IN"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6CC18-5F4E-4D90-85DF-B2E231011F81}"/>
              </a:ext>
            </a:extLst>
          </p:cNvPr>
          <p:cNvSpPr>
            <a:spLocks noGrp="1"/>
          </p:cNvSpPr>
          <p:nvPr>
            <p:ph type="title"/>
          </p:nvPr>
        </p:nvSpPr>
        <p:spPr>
          <a:xfrm>
            <a:off x="822960" y="286605"/>
            <a:ext cx="7543800" cy="1237396"/>
          </a:xfrm>
        </p:spPr>
        <p:txBody>
          <a:bodyPr>
            <a:normAutofit fontScale="90000"/>
          </a:bodyPr>
          <a:lstStyle/>
          <a:p>
            <a:pPr marL="2692400" indent="-2692400"/>
            <a:r>
              <a:rPr lang="en-US" dirty="0"/>
              <a:t>MGM Revenue and Reservation    Trend</a:t>
            </a:r>
          </a:p>
        </p:txBody>
      </p:sp>
      <p:pic>
        <p:nvPicPr>
          <p:cNvPr id="5" name="Content Placeholder 4">
            <a:extLst>
              <a:ext uri="{FF2B5EF4-FFF2-40B4-BE49-F238E27FC236}">
                <a16:creationId xmlns:a16="http://schemas.microsoft.com/office/drawing/2014/main" id="{5530BA3D-BE80-490D-9D9E-DF998704C9F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2057401"/>
            <a:ext cx="7543800" cy="1524000"/>
          </a:xfrm>
          <a:ln w="3175">
            <a:solidFill>
              <a:schemeClr val="tx1"/>
            </a:solidFill>
          </a:ln>
        </p:spPr>
      </p:pic>
      <p:pic>
        <p:nvPicPr>
          <p:cNvPr id="7" name="Picture 6">
            <a:extLst>
              <a:ext uri="{FF2B5EF4-FFF2-40B4-BE49-F238E27FC236}">
                <a16:creationId xmlns:a16="http://schemas.microsoft.com/office/drawing/2014/main" id="{16FD664C-E6D3-4D37-9C32-9FB7A7E801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3733800"/>
            <a:ext cx="8610600" cy="2352016"/>
          </a:xfrm>
          <a:prstGeom prst="rect">
            <a:avLst/>
          </a:prstGeom>
          <a:ln w="3175">
            <a:solidFill>
              <a:schemeClr val="tx1"/>
            </a:solidFill>
          </a:ln>
        </p:spPr>
      </p:pic>
    </p:spTree>
    <p:extLst>
      <p:ext uri="{BB962C8B-B14F-4D97-AF65-F5344CB8AC3E}">
        <p14:creationId xmlns:p14="http://schemas.microsoft.com/office/powerpoint/2010/main" val="46721119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2937</TotalTime>
  <Words>1429</Words>
  <Application>Microsoft Office PowerPoint</Application>
  <PresentationFormat>On-screen Show (4:3)</PresentationFormat>
  <Paragraphs>162</Paragraphs>
  <Slides>27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Wingdings</vt:lpstr>
      <vt:lpstr>Retrospect</vt:lpstr>
      <vt:lpstr>Adobe Analytics Challenge</vt:lpstr>
      <vt:lpstr>PowerPoint Presentation</vt:lpstr>
      <vt:lpstr>Goals/ Key Business Requirements</vt:lpstr>
      <vt:lpstr>PowerPoint Presentation</vt:lpstr>
      <vt:lpstr>Success Events</vt:lpstr>
      <vt:lpstr>Key Performance Indicators</vt:lpstr>
      <vt:lpstr>Site engagement analysis</vt:lpstr>
      <vt:lpstr>Traffic analysis</vt:lpstr>
      <vt:lpstr>MGM Revenue and Reservation    Trend</vt:lpstr>
      <vt:lpstr>Impact of Entertainment:</vt:lpstr>
      <vt:lpstr>Impact Of Entertainment On Room Reservations</vt:lpstr>
      <vt:lpstr>Impact Of Entertainment on Dining Reservations</vt:lpstr>
      <vt:lpstr>Entertainment </vt:lpstr>
      <vt:lpstr>PowerPoint Presentation</vt:lpstr>
      <vt:lpstr> Travelling Customers</vt:lpstr>
      <vt:lpstr>PowerPoint Presentation</vt:lpstr>
      <vt:lpstr>OTA Impacts</vt:lpstr>
      <vt:lpstr>MGM Properties </vt:lpstr>
      <vt:lpstr>MGM properties - bookings using OTA’s</vt:lpstr>
      <vt:lpstr>Marketing Channels </vt:lpstr>
      <vt:lpstr>Insights</vt:lpstr>
      <vt:lpstr> Cancellation- Trend</vt:lpstr>
      <vt:lpstr>Continue- Cancellation</vt:lpstr>
      <vt:lpstr>Room Booking Funnel</vt:lpstr>
      <vt:lpstr>Insights</vt:lpstr>
      <vt:lpstr>Future 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Analytics Challenge</dc:title>
  <dc:creator>Sangeeta Eluri</dc:creator>
  <cp:lastModifiedBy>Eluri, Venkata</cp:lastModifiedBy>
  <cp:revision>145</cp:revision>
  <dcterms:created xsi:type="dcterms:W3CDTF">2006-08-16T00:00:00Z</dcterms:created>
  <dcterms:modified xsi:type="dcterms:W3CDTF">2017-10-20T01:53:29Z</dcterms:modified>
</cp:coreProperties>
</file>