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notesMasterIdLst>
    <p:notesMasterId r:id="rId20"/>
  </p:notesMasterIdLst>
  <p:sldIdLst>
    <p:sldId id="256" r:id="rId2"/>
    <p:sldId id="257" r:id="rId3"/>
    <p:sldId id="258" r:id="rId4"/>
    <p:sldId id="259" r:id="rId5"/>
    <p:sldId id="262" r:id="rId6"/>
    <p:sldId id="263" r:id="rId7"/>
    <p:sldId id="264" r:id="rId8"/>
    <p:sldId id="265" r:id="rId9"/>
    <p:sldId id="266" r:id="rId10"/>
    <p:sldId id="267" r:id="rId11"/>
    <p:sldId id="268" r:id="rId12"/>
    <p:sldId id="269" r:id="rId13"/>
    <p:sldId id="270" r:id="rId14"/>
    <p:sldId id="271" r:id="rId15"/>
    <p:sldId id="274" r:id="rId16"/>
    <p:sldId id="275"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a:srgbClr val="FF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6" d="100"/>
          <a:sy n="106" d="100"/>
        </p:scale>
        <p:origin x="-1764" y="-4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D15D41-350E-45AD-A395-FFFCF9E1AFDD}" type="datetimeFigureOut">
              <a:rPr lang="en-US" smtClean="0"/>
              <a:pPr/>
              <a:t>11/8/2024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B0E352-3742-4CBE-9A9D-925FA77F008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FB0E352-3742-4CBE-9A9D-925FA77F008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FB0E352-3742-4CBE-9A9D-925FA77F008C}"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11/8/2024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11/8/2024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11/8/2024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11/8/2024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11/8/2024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11/8/2024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11/8/2024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11/8/2024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11/8/2024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ransition>
    <p:wipe dir="r"/>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524000"/>
            <a:ext cx="7772400" cy="1829761"/>
          </a:xfrm>
        </p:spPr>
        <p:txBody>
          <a:bodyPr>
            <a:normAutofit/>
          </a:bodyPr>
          <a:lstStyle/>
          <a:p>
            <a:r>
              <a:rPr lang="en-US" sz="6600" dirty="0" smtClean="0">
                <a:latin typeface="Algerian" pitchFamily="82" charset="0"/>
              </a:rPr>
              <a:t>Presentation on</a:t>
            </a:r>
            <a:endParaRPr lang="en-US" dirty="0">
              <a:latin typeface="Algerian" pitchFamily="82" charset="0"/>
            </a:endParaRPr>
          </a:p>
        </p:txBody>
      </p:sp>
      <p:sp>
        <p:nvSpPr>
          <p:cNvPr id="5" name="Subtitle 4"/>
          <p:cNvSpPr>
            <a:spLocks noGrp="1"/>
          </p:cNvSpPr>
          <p:nvPr>
            <p:ph type="subTitle" idx="1"/>
          </p:nvPr>
        </p:nvSpPr>
        <p:spPr>
          <a:xfrm>
            <a:off x="2514600" y="3429000"/>
            <a:ext cx="5257800" cy="990599"/>
          </a:xfrm>
        </p:spPr>
        <p:txBody>
          <a:bodyPr>
            <a:normAutofit/>
          </a:bodyPr>
          <a:lstStyle/>
          <a:p>
            <a:r>
              <a:rPr lang="en-US" sz="3600" dirty="0" smtClean="0">
                <a:latin typeface="Algerian" pitchFamily="82" charset="0"/>
              </a:rPr>
              <a:t>PERIPHERAL DEVICES </a:t>
            </a:r>
            <a:endParaRPr lang="en-US" sz="3600" dirty="0">
              <a:latin typeface="Algerian" pitchFamily="82" charset="0"/>
            </a:endParaRPr>
          </a:p>
        </p:txBody>
      </p:sp>
      <p:sp>
        <p:nvSpPr>
          <p:cNvPr id="6" name="TextBox 5"/>
          <p:cNvSpPr txBox="1"/>
          <p:nvPr/>
        </p:nvSpPr>
        <p:spPr>
          <a:xfrm>
            <a:off x="5410200" y="4495800"/>
            <a:ext cx="5334000" cy="400110"/>
          </a:xfrm>
          <a:prstGeom prst="rect">
            <a:avLst/>
          </a:prstGeom>
          <a:noFill/>
        </p:spPr>
        <p:txBody>
          <a:bodyPr wrap="square" rtlCol="0">
            <a:spAutoFit/>
          </a:bodyPr>
          <a:lstStyle/>
          <a:p>
            <a:r>
              <a:rPr lang="en-US" sz="2000" dirty="0" smtClean="0">
                <a:latin typeface="Arial Narrow" pitchFamily="34" charset="0"/>
              </a:rPr>
              <a:t>Presented by : </a:t>
            </a:r>
            <a:r>
              <a:rPr lang="en-US" sz="2000" dirty="0" err="1" smtClean="0">
                <a:latin typeface="Arial Narrow" pitchFamily="34" charset="0"/>
              </a:rPr>
              <a:t>Sangeeta</a:t>
            </a:r>
            <a:r>
              <a:rPr lang="en-US" sz="2000" dirty="0" smtClean="0">
                <a:latin typeface="Arial Narrow" pitchFamily="34" charset="0"/>
              </a:rPr>
              <a:t> , </a:t>
            </a:r>
            <a:r>
              <a:rPr lang="en-US" sz="2000" dirty="0" err="1" smtClean="0">
                <a:latin typeface="Arial Narrow" pitchFamily="34" charset="0"/>
              </a:rPr>
              <a:t>Swati</a:t>
            </a:r>
            <a:r>
              <a:rPr lang="en-US" sz="2000" dirty="0" smtClean="0">
                <a:latin typeface="Arial Narrow" pitchFamily="34" charset="0"/>
              </a:rPr>
              <a:t> </a:t>
            </a:r>
            <a:endParaRPr lang="en-US" sz="2000" dirty="0">
              <a:latin typeface="Arial Narrow" pitchFamily="34" charset="0"/>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a:bodyPr>
          <a:lstStyle/>
          <a:p>
            <a:pPr>
              <a:buFont typeface="Wingdings" pitchFamily="2" charset="2"/>
              <a:buChar char="v"/>
            </a:pPr>
            <a:r>
              <a:rPr lang="en-US" dirty="0" smtClean="0"/>
              <a:t>A printer is a </a:t>
            </a:r>
            <a:r>
              <a:rPr lang="en-US" dirty="0" smtClean="0">
                <a:solidFill>
                  <a:srgbClr val="00B0F0"/>
                </a:solidFill>
              </a:rPr>
              <a:t>peripheral devices </a:t>
            </a:r>
            <a:r>
              <a:rPr lang="en-US" dirty="0" smtClean="0"/>
              <a:t>that produces a hard copy (physical printout) of digital documents, images, or graphic from a computer or other electronic device.</a:t>
            </a:r>
            <a:endParaRPr lang="en-US" dirty="0"/>
          </a:p>
        </p:txBody>
      </p:sp>
      <p:pic>
        <p:nvPicPr>
          <p:cNvPr id="5" name="Content Placeholder 4" descr="printer.jpg"/>
          <p:cNvPicPr>
            <a:picLocks noGrp="1" noChangeAspect="1"/>
          </p:cNvPicPr>
          <p:nvPr>
            <p:ph sz="half" idx="2"/>
          </p:nvPr>
        </p:nvPicPr>
        <p:blipFill>
          <a:blip r:embed="rId2"/>
          <a:stretch>
            <a:fillRect/>
          </a:stretch>
        </p:blipFill>
        <p:spPr>
          <a:xfrm>
            <a:off x="4724400" y="2133600"/>
            <a:ext cx="3886200" cy="2895599"/>
          </a:xfrm>
        </p:spPr>
      </p:pic>
      <p:sp>
        <p:nvSpPr>
          <p:cNvPr id="4" name="Title 3"/>
          <p:cNvSpPr>
            <a:spLocks noGrp="1"/>
          </p:cNvSpPr>
          <p:nvPr>
            <p:ph type="title"/>
          </p:nvPr>
        </p:nvSpPr>
        <p:spPr/>
        <p:txBody>
          <a:bodyPr>
            <a:normAutofit/>
          </a:bodyPr>
          <a:lstStyle/>
          <a:p>
            <a:pPr algn="ctr"/>
            <a:r>
              <a:rPr lang="en-US" sz="5400" dirty="0" smtClean="0">
                <a:solidFill>
                  <a:schemeClr val="accent1"/>
                </a:solidFill>
                <a:latin typeface="Algerian" pitchFamily="82" charset="0"/>
              </a:rPr>
              <a:t>printer</a:t>
            </a:r>
            <a:endParaRPr lang="en-US" dirty="0">
              <a:solidFill>
                <a:schemeClr val="accent1"/>
              </a:solidFill>
              <a:latin typeface="Algerian" pitchFamily="82" charset="0"/>
            </a:endParaRP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fontScale="92500"/>
          </a:bodyPr>
          <a:lstStyle/>
          <a:p>
            <a:pPr>
              <a:buFont typeface="Wingdings" pitchFamily="2" charset="2"/>
              <a:buChar char="v"/>
            </a:pPr>
            <a:r>
              <a:rPr lang="en-US" dirty="0" smtClean="0"/>
              <a:t>A speaker is an audio output device that converts electrical signals into sound, allowing users to hear audio content such as music, or sound effects, speakers can very widely in type and design. </a:t>
            </a:r>
            <a:endParaRPr lang="en-US" dirty="0"/>
          </a:p>
        </p:txBody>
      </p:sp>
      <p:pic>
        <p:nvPicPr>
          <p:cNvPr id="5" name="Content Placeholder 4" descr="speaker.jpg"/>
          <p:cNvPicPr>
            <a:picLocks noGrp="1" noChangeAspect="1"/>
          </p:cNvPicPr>
          <p:nvPr>
            <p:ph sz="half" idx="2"/>
          </p:nvPr>
        </p:nvPicPr>
        <p:blipFill>
          <a:blip r:embed="rId2"/>
          <a:stretch>
            <a:fillRect/>
          </a:stretch>
        </p:blipFill>
        <p:spPr>
          <a:xfrm>
            <a:off x="4953000" y="2133600"/>
            <a:ext cx="3746708" cy="2743200"/>
          </a:xfrm>
        </p:spPr>
      </p:pic>
      <p:sp>
        <p:nvSpPr>
          <p:cNvPr id="4" name="Title 3"/>
          <p:cNvSpPr>
            <a:spLocks noGrp="1"/>
          </p:cNvSpPr>
          <p:nvPr>
            <p:ph type="title"/>
          </p:nvPr>
        </p:nvSpPr>
        <p:spPr/>
        <p:txBody>
          <a:bodyPr>
            <a:normAutofit/>
          </a:bodyPr>
          <a:lstStyle/>
          <a:p>
            <a:pPr algn="ctr"/>
            <a:r>
              <a:rPr lang="en-US" sz="5400" dirty="0" smtClean="0">
                <a:solidFill>
                  <a:schemeClr val="accent1"/>
                </a:solidFill>
                <a:latin typeface="Algerian" pitchFamily="82" charset="0"/>
              </a:rPr>
              <a:t>Speaker</a:t>
            </a:r>
            <a:endParaRPr lang="en-US" dirty="0">
              <a:solidFill>
                <a:schemeClr val="accent1"/>
              </a:solidFill>
              <a:latin typeface="Algerian" pitchFamily="82" charset="0"/>
            </a:endParaRPr>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   Auxiliary storage devices are the devices mainly used for storage purposes. These are important as they help to save the data.</a:t>
            </a:r>
          </a:p>
          <a:p>
            <a:pPr>
              <a:buNone/>
            </a:pPr>
            <a:endParaRPr lang="en-US" dirty="0" smtClean="0"/>
          </a:p>
          <a:p>
            <a:pPr>
              <a:buFont typeface="Wingdings" pitchFamily="2" charset="2"/>
              <a:buChar char="v"/>
            </a:pPr>
            <a:r>
              <a:rPr lang="en-US" dirty="0" smtClean="0"/>
              <a:t>Primary memory</a:t>
            </a:r>
          </a:p>
          <a:p>
            <a:pPr>
              <a:buFont typeface="Wingdings" pitchFamily="2" charset="2"/>
              <a:buChar char="v"/>
            </a:pPr>
            <a:r>
              <a:rPr lang="en-US" dirty="0" smtClean="0"/>
              <a:t>Secondary memory</a:t>
            </a:r>
          </a:p>
          <a:p>
            <a:pPr>
              <a:buFont typeface="Wingdings" pitchFamily="2" charset="2"/>
              <a:buChar char="v"/>
            </a:pPr>
            <a:r>
              <a:rPr lang="en-US" dirty="0" smtClean="0"/>
              <a:t>Cache memory</a:t>
            </a:r>
          </a:p>
          <a:p>
            <a:pPr>
              <a:buFont typeface="Wingdings" pitchFamily="2" charset="2"/>
              <a:buChar char="v"/>
            </a:pPr>
            <a:endParaRPr lang="en-US" dirty="0" smtClean="0"/>
          </a:p>
          <a:p>
            <a:pPr>
              <a:buFont typeface="Wingdings" pitchFamily="2" charset="2"/>
              <a:buChar char="v"/>
            </a:pPr>
            <a:endParaRPr lang="en-US" dirty="0"/>
          </a:p>
        </p:txBody>
      </p:sp>
      <p:sp>
        <p:nvSpPr>
          <p:cNvPr id="3" name="Title 2"/>
          <p:cNvSpPr>
            <a:spLocks noGrp="1"/>
          </p:cNvSpPr>
          <p:nvPr>
            <p:ph type="title"/>
          </p:nvPr>
        </p:nvSpPr>
        <p:spPr/>
        <p:txBody>
          <a:bodyPr>
            <a:normAutofit/>
          </a:bodyPr>
          <a:lstStyle/>
          <a:p>
            <a:pPr algn="ctr"/>
            <a:r>
              <a:rPr lang="en-US" sz="5400" dirty="0" smtClean="0">
                <a:latin typeface="Bernard MT Condensed" pitchFamily="18" charset="0"/>
              </a:rPr>
              <a:t>Storage device</a:t>
            </a:r>
            <a:endParaRPr lang="en-US" sz="5400" dirty="0">
              <a:latin typeface="Bernard MT Condensed" pitchFamily="18" charset="0"/>
            </a:endParaRPr>
          </a:p>
        </p:txBody>
      </p:sp>
      <p:pic>
        <p:nvPicPr>
          <p:cNvPr id="4" name="Picture 3" descr="storage of memory.jpg"/>
          <p:cNvPicPr>
            <a:picLocks noChangeAspect="1"/>
          </p:cNvPicPr>
          <p:nvPr/>
        </p:nvPicPr>
        <p:blipFill>
          <a:blip r:embed="rId2"/>
          <a:stretch>
            <a:fillRect/>
          </a:stretch>
        </p:blipFill>
        <p:spPr>
          <a:xfrm>
            <a:off x="4724400" y="2895600"/>
            <a:ext cx="2466975" cy="2076450"/>
          </a:xfrm>
          <a:prstGeom prst="rect">
            <a:avLst/>
          </a:prstGeom>
        </p:spPr>
      </p:pic>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4800" dirty="0" smtClean="0">
                <a:solidFill>
                  <a:schemeClr val="accent1"/>
                </a:solidFill>
                <a:latin typeface="Algerian" pitchFamily="82" charset="0"/>
              </a:rPr>
              <a:t>Primary memory</a:t>
            </a:r>
            <a:endParaRPr lang="en-US" sz="4800" dirty="0">
              <a:solidFill>
                <a:schemeClr val="accent1"/>
              </a:solidFill>
              <a:latin typeface="Algerian" pitchFamily="82" charset="0"/>
            </a:endParaRPr>
          </a:p>
        </p:txBody>
      </p:sp>
      <p:sp>
        <p:nvSpPr>
          <p:cNvPr id="6" name="TextBox 5"/>
          <p:cNvSpPr txBox="1"/>
          <p:nvPr/>
        </p:nvSpPr>
        <p:spPr>
          <a:xfrm>
            <a:off x="533400" y="1828800"/>
            <a:ext cx="8077200" cy="646331"/>
          </a:xfrm>
          <a:prstGeom prst="rect">
            <a:avLst/>
          </a:prstGeom>
          <a:noFill/>
        </p:spPr>
        <p:txBody>
          <a:bodyPr wrap="square" rtlCol="0">
            <a:spAutoFit/>
          </a:bodyPr>
          <a:lstStyle/>
          <a:p>
            <a:r>
              <a:rPr lang="en-US" dirty="0" smtClean="0"/>
              <a:t>It is also a semiconductor memory which employs dynamic RAM’s. it stores data and instructions currently needed by CPU.</a:t>
            </a:r>
            <a:endParaRPr lang="en-US" dirty="0"/>
          </a:p>
        </p:txBody>
      </p:sp>
      <p:sp>
        <p:nvSpPr>
          <p:cNvPr id="7" name="TextBox 6"/>
          <p:cNvSpPr txBox="1"/>
          <p:nvPr/>
        </p:nvSpPr>
        <p:spPr>
          <a:xfrm>
            <a:off x="2209800" y="2438400"/>
            <a:ext cx="4419600" cy="461665"/>
          </a:xfrm>
          <a:prstGeom prst="rect">
            <a:avLst/>
          </a:prstGeom>
          <a:noFill/>
        </p:spPr>
        <p:txBody>
          <a:bodyPr wrap="square" rtlCol="0">
            <a:spAutoFit/>
          </a:bodyPr>
          <a:lstStyle/>
          <a:p>
            <a:r>
              <a:rPr lang="en-US" sz="2400" b="1" dirty="0" smtClean="0">
                <a:solidFill>
                  <a:schemeClr val="accent1">
                    <a:lumMod val="75000"/>
                  </a:schemeClr>
                </a:solidFill>
              </a:rPr>
              <a:t>Types of primary memory</a:t>
            </a:r>
            <a:endParaRPr lang="en-US" sz="2400" b="1" dirty="0">
              <a:solidFill>
                <a:schemeClr val="accent1">
                  <a:lumMod val="75000"/>
                </a:schemeClr>
              </a:solidFill>
            </a:endParaRPr>
          </a:p>
        </p:txBody>
      </p:sp>
      <p:sp>
        <p:nvSpPr>
          <p:cNvPr id="10" name="TextBox 9"/>
          <p:cNvSpPr txBox="1"/>
          <p:nvPr/>
        </p:nvSpPr>
        <p:spPr>
          <a:xfrm>
            <a:off x="533400" y="3048000"/>
            <a:ext cx="4114800" cy="2031325"/>
          </a:xfrm>
          <a:prstGeom prst="rect">
            <a:avLst/>
          </a:prstGeom>
          <a:noFill/>
        </p:spPr>
        <p:txBody>
          <a:bodyPr wrap="square" rtlCol="0">
            <a:spAutoFit/>
          </a:bodyPr>
          <a:lstStyle/>
          <a:p>
            <a:pPr marL="342900" indent="-342900">
              <a:buFont typeface="Wingdings" pitchFamily="2" charset="2"/>
              <a:buChar char="Ø"/>
            </a:pPr>
            <a:r>
              <a:rPr lang="en-US" dirty="0" smtClean="0">
                <a:solidFill>
                  <a:schemeClr val="accent2"/>
                </a:solidFill>
              </a:rPr>
              <a:t>RAM</a:t>
            </a:r>
            <a:r>
              <a:rPr lang="en-US" dirty="0" smtClean="0"/>
              <a:t> ( Random access memory)</a:t>
            </a:r>
          </a:p>
          <a:p>
            <a:pPr marL="342900" indent="-342900">
              <a:buFont typeface="Arial" pitchFamily="34" charset="0"/>
              <a:buChar char="•"/>
            </a:pPr>
            <a:r>
              <a:rPr lang="en-US" dirty="0" smtClean="0"/>
              <a:t>Read/Write memory of computer.</a:t>
            </a:r>
          </a:p>
          <a:p>
            <a:pPr marL="342900" indent="-342900">
              <a:buFont typeface="Arial" pitchFamily="34" charset="0"/>
              <a:buChar char="•"/>
            </a:pPr>
            <a:r>
              <a:rPr lang="en-US" dirty="0" smtClean="0"/>
              <a:t>Volatile in nature.</a:t>
            </a:r>
          </a:p>
          <a:p>
            <a:pPr marL="342900" indent="-342900">
              <a:buFont typeface="Arial" pitchFamily="34" charset="0"/>
              <a:buChar char="•"/>
            </a:pPr>
            <a:r>
              <a:rPr lang="en-US" dirty="0" smtClean="0"/>
              <a:t>Retains information as long as power supply is ON.     </a:t>
            </a:r>
          </a:p>
          <a:p>
            <a:pPr marL="342900" indent="-342900">
              <a:buFont typeface="Wingdings" pitchFamily="2" charset="2"/>
              <a:buChar char="Ø"/>
            </a:pPr>
            <a:endParaRPr lang="en-US" dirty="0"/>
          </a:p>
        </p:txBody>
      </p:sp>
      <p:sp>
        <p:nvSpPr>
          <p:cNvPr id="9" name="TextBox 8"/>
          <p:cNvSpPr txBox="1"/>
          <p:nvPr/>
        </p:nvSpPr>
        <p:spPr>
          <a:xfrm>
            <a:off x="4648200" y="3124200"/>
            <a:ext cx="3581400" cy="1754326"/>
          </a:xfrm>
          <a:prstGeom prst="rect">
            <a:avLst/>
          </a:prstGeom>
          <a:noFill/>
        </p:spPr>
        <p:txBody>
          <a:bodyPr wrap="square" rtlCol="0">
            <a:spAutoFit/>
          </a:bodyPr>
          <a:lstStyle/>
          <a:p>
            <a:pPr>
              <a:buFont typeface="Wingdings" pitchFamily="2" charset="2"/>
              <a:buChar char="Ø"/>
            </a:pPr>
            <a:r>
              <a:rPr lang="en-US" dirty="0" smtClean="0">
                <a:solidFill>
                  <a:schemeClr val="accent2"/>
                </a:solidFill>
              </a:rPr>
              <a:t> ROM </a:t>
            </a:r>
            <a:r>
              <a:rPr lang="en-US" dirty="0" smtClean="0"/>
              <a:t>( Read only memory)</a:t>
            </a:r>
          </a:p>
          <a:p>
            <a:pPr>
              <a:buFont typeface="Arial" pitchFamily="34" charset="0"/>
              <a:buChar char="•"/>
            </a:pPr>
            <a:r>
              <a:rPr lang="en-US" dirty="0" smtClean="0"/>
              <a:t>   Read only.</a:t>
            </a:r>
          </a:p>
          <a:p>
            <a:pPr>
              <a:buFont typeface="Arial" pitchFamily="34" charset="0"/>
              <a:buChar char="•"/>
            </a:pPr>
            <a:r>
              <a:rPr lang="en-US" dirty="0" smtClean="0"/>
              <a:t>   Non- volatile memory</a:t>
            </a:r>
          </a:p>
          <a:p>
            <a:pPr>
              <a:buFont typeface="Arial" pitchFamily="34" charset="0"/>
              <a:buChar char="•"/>
            </a:pPr>
            <a:r>
              <a:rPr lang="en-US" dirty="0" smtClean="0"/>
              <a:t>   contents written at the time</a:t>
            </a:r>
          </a:p>
          <a:p>
            <a:r>
              <a:rPr lang="en-US" dirty="0" smtClean="0"/>
              <a:t>    of its IC fabrication.                      </a:t>
            </a:r>
          </a:p>
          <a:p>
            <a:pPr>
              <a:buFont typeface="Arial" pitchFamily="34" charset="0"/>
              <a:buChar char="•"/>
            </a:pPr>
            <a:endParaRPr lang="en-US" dirty="0"/>
          </a:p>
        </p:txBody>
      </p:sp>
      <p:pic>
        <p:nvPicPr>
          <p:cNvPr id="8" name="Picture 7" descr="ram and  rom.jpg"/>
          <p:cNvPicPr>
            <a:picLocks noChangeAspect="1"/>
          </p:cNvPicPr>
          <p:nvPr/>
        </p:nvPicPr>
        <p:blipFill>
          <a:blip r:embed="rId3"/>
          <a:stretch>
            <a:fillRect/>
          </a:stretch>
        </p:blipFill>
        <p:spPr>
          <a:xfrm>
            <a:off x="2971800" y="4876800"/>
            <a:ext cx="3238500" cy="1813560"/>
          </a:xfrm>
          <a:prstGeom prst="rect">
            <a:avLst/>
          </a:prstGeom>
        </p:spPr>
      </p:pic>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smtClean="0">
                <a:solidFill>
                  <a:schemeClr val="accent1"/>
                </a:solidFill>
                <a:latin typeface="Algerian" pitchFamily="82" charset="0"/>
              </a:rPr>
              <a:t>SECONDARY MEMORY</a:t>
            </a:r>
            <a:endParaRPr lang="en-US" sz="4800" dirty="0">
              <a:solidFill>
                <a:schemeClr val="accent1"/>
              </a:solidFill>
              <a:latin typeface="Algerian" pitchFamily="82" charset="0"/>
            </a:endParaRPr>
          </a:p>
        </p:txBody>
      </p:sp>
      <p:sp>
        <p:nvSpPr>
          <p:cNvPr id="3" name="TextBox 2"/>
          <p:cNvSpPr txBox="1"/>
          <p:nvPr/>
        </p:nvSpPr>
        <p:spPr>
          <a:xfrm>
            <a:off x="838200" y="1828800"/>
            <a:ext cx="7239000" cy="646331"/>
          </a:xfrm>
          <a:prstGeom prst="rect">
            <a:avLst/>
          </a:prstGeom>
          <a:noFill/>
        </p:spPr>
        <p:txBody>
          <a:bodyPr wrap="square" rtlCol="0">
            <a:spAutoFit/>
          </a:bodyPr>
          <a:lstStyle/>
          <a:p>
            <a:r>
              <a:rPr lang="en-US" dirty="0" smtClean="0"/>
              <a:t>The information which is not being currently processed resides on the magnetic memory or secondary memory.</a:t>
            </a:r>
            <a:endParaRPr lang="en-US" dirty="0"/>
          </a:p>
        </p:txBody>
      </p:sp>
      <p:sp>
        <p:nvSpPr>
          <p:cNvPr id="4" name="TextBox 3"/>
          <p:cNvSpPr txBox="1"/>
          <p:nvPr/>
        </p:nvSpPr>
        <p:spPr>
          <a:xfrm>
            <a:off x="1905000" y="2743200"/>
            <a:ext cx="4876800" cy="400110"/>
          </a:xfrm>
          <a:prstGeom prst="rect">
            <a:avLst/>
          </a:prstGeom>
          <a:noFill/>
        </p:spPr>
        <p:txBody>
          <a:bodyPr wrap="square" rtlCol="0">
            <a:spAutoFit/>
          </a:bodyPr>
          <a:lstStyle/>
          <a:p>
            <a:r>
              <a:rPr lang="en-US" sz="2000" b="1" dirty="0" smtClean="0">
                <a:solidFill>
                  <a:schemeClr val="accent1">
                    <a:lumMod val="75000"/>
                  </a:schemeClr>
                </a:solidFill>
              </a:rPr>
              <a:t>Main / Fixed memory</a:t>
            </a:r>
            <a:endParaRPr lang="en-US" sz="2000" b="1" dirty="0">
              <a:solidFill>
                <a:schemeClr val="accent1">
                  <a:lumMod val="75000"/>
                </a:schemeClr>
              </a:solidFill>
            </a:endParaRPr>
          </a:p>
        </p:txBody>
      </p:sp>
      <p:sp>
        <p:nvSpPr>
          <p:cNvPr id="5" name="TextBox 4"/>
          <p:cNvSpPr txBox="1"/>
          <p:nvPr/>
        </p:nvSpPr>
        <p:spPr>
          <a:xfrm>
            <a:off x="381000" y="3276600"/>
            <a:ext cx="3810000" cy="2031325"/>
          </a:xfrm>
          <a:prstGeom prst="rect">
            <a:avLst/>
          </a:prstGeom>
          <a:noFill/>
        </p:spPr>
        <p:txBody>
          <a:bodyPr wrap="square" rtlCol="0">
            <a:spAutoFit/>
          </a:bodyPr>
          <a:lstStyle/>
          <a:p>
            <a:pPr>
              <a:buFont typeface="Wingdings" pitchFamily="2" charset="2"/>
              <a:buChar char="Ø"/>
            </a:pPr>
            <a:r>
              <a:rPr lang="en-US" dirty="0" smtClean="0">
                <a:solidFill>
                  <a:srgbClr val="FF0000"/>
                </a:solidFill>
              </a:rPr>
              <a:t> Hard disk</a:t>
            </a:r>
          </a:p>
          <a:p>
            <a:pPr>
              <a:buFont typeface="Arial" pitchFamily="34" charset="0"/>
              <a:buChar char="•"/>
            </a:pPr>
            <a:r>
              <a:rPr lang="en-US" dirty="0" smtClean="0"/>
              <a:t>  Each track is divided into a </a:t>
            </a:r>
          </a:p>
          <a:p>
            <a:r>
              <a:rPr lang="en-US" dirty="0" smtClean="0"/>
              <a:t>   number of fixed length </a:t>
            </a:r>
          </a:p>
          <a:p>
            <a:r>
              <a:rPr lang="en-US" dirty="0" smtClean="0"/>
              <a:t>   physical blocks called sectors.      </a:t>
            </a:r>
          </a:p>
          <a:p>
            <a:pPr>
              <a:buFont typeface="Arial" pitchFamily="34" charset="0"/>
              <a:buChar char="•"/>
            </a:pPr>
            <a:r>
              <a:rPr lang="en-US" dirty="0" smtClean="0"/>
              <a:t>  sector is the smallest unit of</a:t>
            </a:r>
          </a:p>
          <a:p>
            <a:r>
              <a:rPr lang="en-US" dirty="0" smtClean="0"/>
              <a:t>   data of transfer.                                     </a:t>
            </a:r>
          </a:p>
          <a:p>
            <a:endParaRPr lang="en-US" dirty="0"/>
          </a:p>
        </p:txBody>
      </p:sp>
      <p:sp>
        <p:nvSpPr>
          <p:cNvPr id="6" name="TextBox 5"/>
          <p:cNvSpPr txBox="1"/>
          <p:nvPr/>
        </p:nvSpPr>
        <p:spPr>
          <a:xfrm>
            <a:off x="4876800" y="3352800"/>
            <a:ext cx="3352800" cy="1754326"/>
          </a:xfrm>
          <a:prstGeom prst="rect">
            <a:avLst/>
          </a:prstGeom>
          <a:noFill/>
        </p:spPr>
        <p:txBody>
          <a:bodyPr wrap="square" rtlCol="0">
            <a:spAutoFit/>
          </a:bodyPr>
          <a:lstStyle/>
          <a:p>
            <a:pPr>
              <a:buFont typeface="Wingdings" pitchFamily="2" charset="2"/>
              <a:buChar char="Ø"/>
            </a:pPr>
            <a:r>
              <a:rPr lang="en-US" dirty="0" smtClean="0">
                <a:solidFill>
                  <a:srgbClr val="FF0000"/>
                </a:solidFill>
              </a:rPr>
              <a:t> Solid state disk</a:t>
            </a:r>
          </a:p>
          <a:p>
            <a:pPr>
              <a:buFont typeface="Arial" pitchFamily="34" charset="0"/>
              <a:buChar char="•"/>
            </a:pPr>
            <a:r>
              <a:rPr lang="en-US" dirty="0" smtClean="0"/>
              <a:t> A solid-state drive is a type of solid storage device that uses integrated circuits to store data persistently.</a:t>
            </a:r>
          </a:p>
          <a:p>
            <a:r>
              <a:rPr lang="en-US" dirty="0" smtClean="0"/>
              <a:t>  </a:t>
            </a:r>
            <a:endParaRPr lang="en-US" dirty="0"/>
          </a:p>
        </p:txBody>
      </p:sp>
      <p:pic>
        <p:nvPicPr>
          <p:cNvPr id="7" name="Picture 6" descr="HARD DISK.jpg"/>
          <p:cNvPicPr>
            <a:picLocks noChangeAspect="1"/>
          </p:cNvPicPr>
          <p:nvPr/>
        </p:nvPicPr>
        <p:blipFill>
          <a:blip r:embed="rId2"/>
          <a:stretch>
            <a:fillRect/>
          </a:stretch>
        </p:blipFill>
        <p:spPr>
          <a:xfrm>
            <a:off x="990600" y="5181600"/>
            <a:ext cx="2590800" cy="1447800"/>
          </a:xfrm>
          <a:prstGeom prst="rect">
            <a:avLst/>
          </a:prstGeom>
        </p:spPr>
      </p:pic>
      <p:pic>
        <p:nvPicPr>
          <p:cNvPr id="8" name="Picture 7" descr="SSD.jpg"/>
          <p:cNvPicPr>
            <a:picLocks noChangeAspect="1"/>
          </p:cNvPicPr>
          <p:nvPr/>
        </p:nvPicPr>
        <p:blipFill>
          <a:blip r:embed="rId3"/>
          <a:stretch>
            <a:fillRect/>
          </a:stretch>
        </p:blipFill>
        <p:spPr>
          <a:xfrm>
            <a:off x="5105400" y="5181600"/>
            <a:ext cx="2466975" cy="1524000"/>
          </a:xfrm>
          <a:prstGeom prst="rect">
            <a:avLst/>
          </a:prstGeom>
        </p:spPr>
      </p:pic>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
            <a:ext cx="7162800" cy="1143000"/>
          </a:xfrm>
        </p:spPr>
        <p:txBody>
          <a:bodyPr>
            <a:normAutofit/>
          </a:bodyPr>
          <a:lstStyle/>
          <a:p>
            <a:r>
              <a:rPr lang="en-US" sz="4800" dirty="0" smtClean="0">
                <a:solidFill>
                  <a:schemeClr val="accent1"/>
                </a:solidFill>
                <a:latin typeface="Algerian" pitchFamily="82" charset="0"/>
              </a:rPr>
              <a:t>Secondary memory</a:t>
            </a:r>
            <a:endParaRPr lang="en-US" sz="4800" dirty="0">
              <a:solidFill>
                <a:schemeClr val="accent1"/>
              </a:solidFill>
              <a:latin typeface="Algerian" pitchFamily="82" charset="0"/>
            </a:endParaRPr>
          </a:p>
        </p:txBody>
      </p:sp>
      <p:sp>
        <p:nvSpPr>
          <p:cNvPr id="3" name="TextBox 2"/>
          <p:cNvSpPr txBox="1"/>
          <p:nvPr/>
        </p:nvSpPr>
        <p:spPr>
          <a:xfrm>
            <a:off x="2743200" y="1219200"/>
            <a:ext cx="3276600" cy="400110"/>
          </a:xfrm>
          <a:prstGeom prst="rect">
            <a:avLst/>
          </a:prstGeom>
          <a:noFill/>
        </p:spPr>
        <p:txBody>
          <a:bodyPr wrap="square" rtlCol="0">
            <a:spAutoFit/>
          </a:bodyPr>
          <a:lstStyle/>
          <a:p>
            <a:r>
              <a:rPr lang="en-US" sz="2000" dirty="0" smtClean="0">
                <a:solidFill>
                  <a:schemeClr val="accent1">
                    <a:lumMod val="75000"/>
                  </a:schemeClr>
                </a:solidFill>
              </a:rPr>
              <a:t>Removable memory</a:t>
            </a:r>
            <a:endParaRPr lang="en-US" sz="2000" dirty="0">
              <a:solidFill>
                <a:schemeClr val="accent1">
                  <a:lumMod val="75000"/>
                </a:schemeClr>
              </a:solidFill>
            </a:endParaRPr>
          </a:p>
        </p:txBody>
      </p:sp>
      <p:sp>
        <p:nvSpPr>
          <p:cNvPr id="5" name="TextBox 4"/>
          <p:cNvSpPr txBox="1"/>
          <p:nvPr/>
        </p:nvSpPr>
        <p:spPr>
          <a:xfrm>
            <a:off x="762000" y="1752600"/>
            <a:ext cx="2514600" cy="2585323"/>
          </a:xfrm>
          <a:prstGeom prst="rect">
            <a:avLst/>
          </a:prstGeom>
          <a:noFill/>
        </p:spPr>
        <p:txBody>
          <a:bodyPr wrap="square" rtlCol="0">
            <a:spAutoFit/>
          </a:bodyPr>
          <a:lstStyle/>
          <a:p>
            <a:pPr>
              <a:buFont typeface="Wingdings" pitchFamily="2" charset="2"/>
              <a:buChar char="Ø"/>
            </a:pPr>
            <a:r>
              <a:rPr lang="en-US" dirty="0" smtClean="0">
                <a:solidFill>
                  <a:srgbClr val="FF0000"/>
                </a:solidFill>
              </a:rPr>
              <a:t> Flash Drive</a:t>
            </a:r>
          </a:p>
          <a:p>
            <a:r>
              <a:rPr lang="en-US" dirty="0" smtClean="0"/>
              <a:t>A Pen drive, also known as a USB flash drive, memory stick, or thumb drive, is a small, portable device that stores and transfers data.</a:t>
            </a:r>
            <a:endParaRPr lang="en-US" dirty="0"/>
          </a:p>
        </p:txBody>
      </p:sp>
      <p:sp>
        <p:nvSpPr>
          <p:cNvPr id="6" name="TextBox 5"/>
          <p:cNvSpPr txBox="1"/>
          <p:nvPr/>
        </p:nvSpPr>
        <p:spPr>
          <a:xfrm>
            <a:off x="4724400" y="1828800"/>
            <a:ext cx="3124200" cy="2585323"/>
          </a:xfrm>
          <a:prstGeom prst="rect">
            <a:avLst/>
          </a:prstGeom>
          <a:noFill/>
        </p:spPr>
        <p:txBody>
          <a:bodyPr wrap="square" rtlCol="0">
            <a:spAutoFit/>
          </a:bodyPr>
          <a:lstStyle/>
          <a:p>
            <a:pPr>
              <a:buFont typeface="Wingdings" pitchFamily="2" charset="2"/>
              <a:buChar char="Ø"/>
            </a:pPr>
            <a:r>
              <a:rPr lang="en-US" dirty="0" smtClean="0">
                <a:solidFill>
                  <a:srgbClr val="FF0000"/>
                </a:solidFill>
              </a:rPr>
              <a:t> Floppy Disk</a:t>
            </a:r>
          </a:p>
          <a:p>
            <a:pPr>
              <a:buFont typeface="Arial" pitchFamily="34" charset="0"/>
              <a:buChar char="•"/>
            </a:pPr>
            <a:r>
              <a:rPr lang="en-US" dirty="0" smtClean="0"/>
              <a:t> A floppy disk is a             removable storage medium used to store data on computer. </a:t>
            </a:r>
          </a:p>
          <a:p>
            <a:endParaRPr lang="en-US" dirty="0" smtClean="0"/>
          </a:p>
          <a:p>
            <a:pPr>
              <a:buFont typeface="Arial" pitchFamily="34" charset="0"/>
              <a:buChar char="•"/>
            </a:pPr>
            <a:r>
              <a:rPr lang="en-US" dirty="0" smtClean="0"/>
              <a:t> It is a thin, flexible</a:t>
            </a:r>
          </a:p>
          <a:p>
            <a:r>
              <a:rPr lang="en-US" dirty="0" smtClean="0"/>
              <a:t> magnetic disk sealed in a square plastic carrier.</a:t>
            </a:r>
            <a:endParaRPr lang="en-US" dirty="0"/>
          </a:p>
        </p:txBody>
      </p:sp>
      <p:pic>
        <p:nvPicPr>
          <p:cNvPr id="7" name="Picture 6" descr="floppydisk.jpg"/>
          <p:cNvPicPr>
            <a:picLocks noChangeAspect="1"/>
          </p:cNvPicPr>
          <p:nvPr/>
        </p:nvPicPr>
        <p:blipFill>
          <a:blip r:embed="rId2"/>
          <a:stretch>
            <a:fillRect/>
          </a:stretch>
        </p:blipFill>
        <p:spPr>
          <a:xfrm>
            <a:off x="5181600" y="4648200"/>
            <a:ext cx="2466975" cy="1847850"/>
          </a:xfrm>
          <a:prstGeom prst="rect">
            <a:avLst/>
          </a:prstGeom>
        </p:spPr>
      </p:pic>
      <p:pic>
        <p:nvPicPr>
          <p:cNvPr id="9" name="Picture 8" descr="pen drive.jpg"/>
          <p:cNvPicPr>
            <a:picLocks noChangeAspect="1"/>
          </p:cNvPicPr>
          <p:nvPr/>
        </p:nvPicPr>
        <p:blipFill>
          <a:blip r:embed="rId3"/>
          <a:stretch>
            <a:fillRect/>
          </a:stretch>
        </p:blipFill>
        <p:spPr>
          <a:xfrm>
            <a:off x="838200" y="4648200"/>
            <a:ext cx="2357673" cy="1905000"/>
          </a:xfrm>
          <a:prstGeom prst="rect">
            <a:avLst/>
          </a:prstGeom>
        </p:spPr>
      </p:pic>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8229600" cy="1143000"/>
          </a:xfrm>
        </p:spPr>
        <p:txBody>
          <a:bodyPr>
            <a:noAutofit/>
          </a:bodyPr>
          <a:lstStyle/>
          <a:p>
            <a:r>
              <a:rPr lang="en-US" sz="2400" dirty="0" smtClean="0">
                <a:solidFill>
                  <a:schemeClr val="tx2">
                    <a:lumMod val="75000"/>
                  </a:schemeClr>
                </a:solidFill>
                <a:latin typeface="Algerian" pitchFamily="82" charset="0"/>
              </a:rPr>
              <a:t>SOME MORE EXAMPLES OF REMOVABLE MEMORY</a:t>
            </a:r>
            <a:endParaRPr lang="en-US" sz="2400" dirty="0">
              <a:solidFill>
                <a:schemeClr val="tx2">
                  <a:lumMod val="75000"/>
                </a:schemeClr>
              </a:solidFill>
              <a:latin typeface="Algerian" pitchFamily="82" charset="0"/>
            </a:endParaRPr>
          </a:p>
        </p:txBody>
      </p:sp>
      <p:sp>
        <p:nvSpPr>
          <p:cNvPr id="4" name="TextBox 3"/>
          <p:cNvSpPr txBox="1"/>
          <p:nvPr/>
        </p:nvSpPr>
        <p:spPr>
          <a:xfrm>
            <a:off x="838200" y="1524000"/>
            <a:ext cx="2971800" cy="3139321"/>
          </a:xfrm>
          <a:prstGeom prst="rect">
            <a:avLst/>
          </a:prstGeom>
          <a:noFill/>
        </p:spPr>
        <p:txBody>
          <a:bodyPr wrap="square" rtlCol="0">
            <a:spAutoFit/>
          </a:bodyPr>
          <a:lstStyle/>
          <a:p>
            <a:pPr>
              <a:buFont typeface="Wingdings" pitchFamily="2" charset="2"/>
              <a:buChar char="q"/>
            </a:pPr>
            <a:r>
              <a:rPr lang="en-US" dirty="0" smtClean="0"/>
              <a:t> External hard drive</a:t>
            </a:r>
          </a:p>
          <a:p>
            <a:pPr>
              <a:buFont typeface="Wingdings" pitchFamily="2" charset="2"/>
              <a:buChar char="q"/>
            </a:pPr>
            <a:r>
              <a:rPr lang="en-US" dirty="0" smtClean="0"/>
              <a:t> Memory cards</a:t>
            </a:r>
          </a:p>
          <a:p>
            <a:pPr>
              <a:buFont typeface="Wingdings" pitchFamily="2" charset="2"/>
              <a:buChar char="q"/>
            </a:pPr>
            <a:r>
              <a:rPr lang="en-US" dirty="0" smtClean="0"/>
              <a:t> Optical disks</a:t>
            </a:r>
          </a:p>
          <a:p>
            <a:pPr>
              <a:buFont typeface="Wingdings" pitchFamily="2" charset="2"/>
              <a:buChar char="q"/>
            </a:pPr>
            <a:r>
              <a:rPr lang="en-US" dirty="0" smtClean="0"/>
              <a:t> Zip disks/Floppy disks</a:t>
            </a:r>
          </a:p>
          <a:p>
            <a:pPr>
              <a:buFont typeface="Wingdings" pitchFamily="2" charset="2"/>
              <a:buChar char="q"/>
            </a:pPr>
            <a:r>
              <a:rPr lang="en-US" dirty="0" smtClean="0"/>
              <a:t> Digital cameras</a:t>
            </a:r>
          </a:p>
          <a:p>
            <a:pPr>
              <a:buFont typeface="Wingdings" pitchFamily="2" charset="2"/>
              <a:buChar char="q"/>
            </a:pPr>
            <a:r>
              <a:rPr lang="en-US" dirty="0" smtClean="0"/>
              <a:t> Smart phones</a:t>
            </a:r>
          </a:p>
          <a:p>
            <a:pPr>
              <a:buFont typeface="Wingdings" pitchFamily="2" charset="2"/>
              <a:buChar char="q"/>
            </a:pPr>
            <a:r>
              <a:rPr lang="en-US" dirty="0" smtClean="0"/>
              <a:t> Compact disc</a:t>
            </a:r>
          </a:p>
          <a:p>
            <a:pPr>
              <a:buFont typeface="Wingdings" pitchFamily="2" charset="2"/>
              <a:buChar char="q"/>
            </a:pPr>
            <a:r>
              <a:rPr lang="en-US" dirty="0" smtClean="0"/>
              <a:t> Magnetic</a:t>
            </a:r>
          </a:p>
          <a:p>
            <a:pPr>
              <a:buFont typeface="Wingdings" pitchFamily="2" charset="2"/>
              <a:buChar char="q"/>
            </a:pPr>
            <a:r>
              <a:rPr lang="en-US" dirty="0" smtClean="0"/>
              <a:t> </a:t>
            </a:r>
            <a:r>
              <a:rPr lang="en-US" dirty="0" err="1" smtClean="0"/>
              <a:t>Blu</a:t>
            </a:r>
            <a:r>
              <a:rPr lang="en-US" dirty="0" smtClean="0"/>
              <a:t>-ray-disk</a:t>
            </a:r>
          </a:p>
          <a:p>
            <a:pPr>
              <a:buFont typeface="Wingdings" pitchFamily="2" charset="2"/>
              <a:buChar char="q"/>
            </a:pPr>
            <a:r>
              <a:rPr lang="en-US" dirty="0" smtClean="0"/>
              <a:t> DVD</a:t>
            </a:r>
          </a:p>
          <a:p>
            <a:pPr>
              <a:buFont typeface="Wingdings" pitchFamily="2" charset="2"/>
              <a:buChar char="q"/>
            </a:pPr>
            <a:endParaRPr lang="en-US" dirty="0" smtClean="0"/>
          </a:p>
        </p:txBody>
      </p:sp>
      <p:pic>
        <p:nvPicPr>
          <p:cNvPr id="6" name="Picture 5" descr="removable devices.png"/>
          <p:cNvPicPr>
            <a:picLocks noChangeAspect="1"/>
          </p:cNvPicPr>
          <p:nvPr/>
        </p:nvPicPr>
        <p:blipFill>
          <a:blip r:embed="rId2"/>
          <a:stretch>
            <a:fillRect/>
          </a:stretch>
        </p:blipFill>
        <p:spPr>
          <a:xfrm>
            <a:off x="4038600" y="2362200"/>
            <a:ext cx="4684648" cy="3505200"/>
          </a:xfrm>
          <a:prstGeom prst="rect">
            <a:avLst/>
          </a:prstGeom>
        </p:spPr>
      </p:pic>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CHE MEMORY.jpg"/>
          <p:cNvPicPr>
            <a:picLocks noChangeAspect="1"/>
          </p:cNvPicPr>
          <p:nvPr/>
        </p:nvPicPr>
        <p:blipFill>
          <a:blip r:embed="rId2"/>
          <a:stretch>
            <a:fillRect/>
          </a:stretch>
        </p:blipFill>
        <p:spPr>
          <a:xfrm>
            <a:off x="4114800" y="4800600"/>
            <a:ext cx="4937760" cy="2057400"/>
          </a:xfrm>
          <a:prstGeom prst="rect">
            <a:avLst/>
          </a:prstGeom>
        </p:spPr>
      </p:pic>
      <p:sp>
        <p:nvSpPr>
          <p:cNvPr id="2" name="Title 1"/>
          <p:cNvSpPr>
            <a:spLocks noGrp="1"/>
          </p:cNvSpPr>
          <p:nvPr>
            <p:ph type="title"/>
          </p:nvPr>
        </p:nvSpPr>
        <p:spPr/>
        <p:txBody>
          <a:bodyPr>
            <a:normAutofit/>
          </a:bodyPr>
          <a:lstStyle/>
          <a:p>
            <a:pPr algn="ctr"/>
            <a:r>
              <a:rPr lang="en-US" sz="5400" dirty="0" smtClean="0">
                <a:solidFill>
                  <a:schemeClr val="accent1"/>
                </a:solidFill>
                <a:latin typeface="Algerian" pitchFamily="82" charset="0"/>
              </a:rPr>
              <a:t>Cache memory</a:t>
            </a:r>
            <a:endParaRPr lang="en-US" sz="5400" dirty="0">
              <a:solidFill>
                <a:schemeClr val="accent1"/>
              </a:solidFill>
              <a:latin typeface="Algerian" pitchFamily="82" charset="0"/>
            </a:endParaRPr>
          </a:p>
        </p:txBody>
      </p:sp>
      <p:sp>
        <p:nvSpPr>
          <p:cNvPr id="3" name="TextBox 2"/>
          <p:cNvSpPr txBox="1"/>
          <p:nvPr/>
        </p:nvSpPr>
        <p:spPr>
          <a:xfrm>
            <a:off x="838200" y="1447801"/>
            <a:ext cx="7467600" cy="4524315"/>
          </a:xfrm>
          <a:prstGeom prst="rect">
            <a:avLst/>
          </a:prstGeom>
          <a:noFill/>
        </p:spPr>
        <p:txBody>
          <a:bodyPr wrap="square" rtlCol="0">
            <a:spAutoFit/>
          </a:bodyPr>
          <a:lstStyle/>
          <a:p>
            <a:r>
              <a:rPr lang="en-US" dirty="0" smtClean="0"/>
              <a:t>Cache memory is a chip-based computer component that make retrieving data form the computer’s memory more efficient.</a:t>
            </a:r>
          </a:p>
          <a:p>
            <a:endParaRPr lang="en-US" dirty="0" smtClean="0"/>
          </a:p>
          <a:p>
            <a:r>
              <a:rPr lang="en-US" dirty="0" smtClean="0"/>
              <a:t>It acts as a temporary storage area that the computer’s processor can retrieve data from easily. This temporary storage  area, know as a </a:t>
            </a:r>
            <a:r>
              <a:rPr lang="en-US" dirty="0" smtClean="0">
                <a:solidFill>
                  <a:srgbClr val="00B0F0"/>
                </a:solidFill>
              </a:rPr>
              <a:t>cache</a:t>
            </a:r>
            <a:r>
              <a:rPr lang="en-US" dirty="0" smtClean="0"/>
              <a:t>, is more readily available to the processor than the computer’s main memory source, typically some form of dynamic random access memory (</a:t>
            </a:r>
            <a:r>
              <a:rPr lang="en-US" dirty="0" smtClean="0">
                <a:solidFill>
                  <a:srgbClr val="00B0F0"/>
                </a:solidFill>
              </a:rPr>
              <a:t>DRAM</a:t>
            </a:r>
            <a:r>
              <a:rPr lang="en-US" dirty="0" smtClean="0"/>
              <a:t>).</a:t>
            </a:r>
          </a:p>
          <a:p>
            <a:endParaRPr lang="en-US" dirty="0" smtClean="0"/>
          </a:p>
          <a:p>
            <a:r>
              <a:rPr lang="en-US" dirty="0" smtClean="0"/>
              <a:t>Cache memory is sometimes called </a:t>
            </a:r>
            <a:r>
              <a:rPr lang="en-US" dirty="0" smtClean="0">
                <a:solidFill>
                  <a:srgbClr val="00B0F0"/>
                </a:solidFill>
              </a:rPr>
              <a:t>CPU </a:t>
            </a:r>
            <a:r>
              <a:rPr lang="en-US" dirty="0" smtClean="0"/>
              <a:t>(Central processing unit) memory because it is typically integrated directly into the CPU chip or placed on a separate chip that has a separate bus interconnect with the CPU.</a:t>
            </a:r>
          </a:p>
          <a:p>
            <a:endParaRPr lang="en-US" dirty="0" smtClean="0"/>
          </a:p>
          <a:p>
            <a:endParaRPr lang="en-US" dirty="0" smtClean="0"/>
          </a:p>
          <a:p>
            <a:r>
              <a:rPr lang="en-US" dirty="0" smtClean="0"/>
              <a:t>  </a:t>
            </a:r>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idx="4294967295"/>
          </p:nvPr>
        </p:nvSpPr>
        <p:spPr>
          <a:xfrm>
            <a:off x="762000" y="1905000"/>
            <a:ext cx="7772400" cy="1828800"/>
          </a:xfrm>
        </p:spPr>
        <p:txBody>
          <a:bodyPr>
            <a:normAutofit/>
          </a:bodyPr>
          <a:lstStyle/>
          <a:p>
            <a:pPr algn="ctr"/>
            <a:r>
              <a:rPr lang="en-US" sz="6600" dirty="0" smtClean="0">
                <a:solidFill>
                  <a:srgbClr val="0099CC"/>
                </a:solidFill>
                <a:latin typeface="Algerian" pitchFamily="82" charset="0"/>
              </a:rPr>
              <a:t>THE END……</a:t>
            </a:r>
            <a:endParaRPr lang="en-US" sz="6600" dirty="0">
              <a:solidFill>
                <a:srgbClr val="0099CC"/>
              </a:solidFill>
              <a:latin typeface="Algerian" pitchFamily="82" charset="0"/>
            </a:endParaRPr>
          </a:p>
        </p:txBody>
      </p:sp>
      <p:pic>
        <p:nvPicPr>
          <p:cNvPr id="3" name="Picture 2" descr="download.png"/>
          <p:cNvPicPr>
            <a:picLocks noChangeAspect="1"/>
          </p:cNvPicPr>
          <p:nvPr/>
        </p:nvPicPr>
        <p:blipFill>
          <a:blip r:embed="rId2"/>
          <a:stretch>
            <a:fillRect/>
          </a:stretch>
        </p:blipFill>
        <p:spPr>
          <a:xfrm>
            <a:off x="2286000" y="1524000"/>
            <a:ext cx="4662487" cy="3429000"/>
          </a:xfrm>
          <a:prstGeom prst="rect">
            <a:avLst/>
          </a:prstGeom>
        </p:spPr>
      </p:pic>
    </p:spTree>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905001"/>
            <a:ext cx="8229600" cy="3810000"/>
          </a:xfrm>
        </p:spPr>
        <p:txBody>
          <a:bodyPr>
            <a:normAutofit/>
          </a:bodyPr>
          <a:lstStyle/>
          <a:p>
            <a:r>
              <a:rPr lang="en-US" dirty="0" smtClean="0"/>
              <a:t>Peripheral devices, also known as peripheral, computer peripheral input/output device, any of various devices (including sensors) used for entering information and instructions into computer system for storage or processing and for delivering the processed data to a human operator or, in some cases a machine controlled by the computer.   </a:t>
            </a:r>
            <a:endParaRPr lang="en-US" dirty="0"/>
          </a:p>
        </p:txBody>
      </p:sp>
      <p:sp>
        <p:nvSpPr>
          <p:cNvPr id="3" name="Title 2"/>
          <p:cNvSpPr>
            <a:spLocks noGrp="1"/>
          </p:cNvSpPr>
          <p:nvPr>
            <p:ph type="title"/>
          </p:nvPr>
        </p:nvSpPr>
        <p:spPr>
          <a:xfrm>
            <a:off x="457200" y="381000"/>
            <a:ext cx="8229600" cy="1219200"/>
          </a:xfrm>
        </p:spPr>
        <p:txBody>
          <a:bodyPr/>
          <a:lstStyle/>
          <a:p>
            <a:r>
              <a:rPr lang="en-US" dirty="0" smtClean="0">
                <a:solidFill>
                  <a:srgbClr val="7030A0"/>
                </a:solidFill>
              </a:rPr>
              <a:t>INTRODUCTION</a:t>
            </a:r>
            <a:r>
              <a:rPr lang="en-US" dirty="0" smtClean="0"/>
              <a:t> </a:t>
            </a:r>
            <a:endParaRPr lang="en-US" dirty="0"/>
          </a:p>
        </p:txBody>
      </p:sp>
      <p:pic>
        <p:nvPicPr>
          <p:cNvPr id="4" name="Picture 3" descr="introduction.jpg"/>
          <p:cNvPicPr>
            <a:picLocks noChangeAspect="1"/>
          </p:cNvPicPr>
          <p:nvPr/>
        </p:nvPicPr>
        <p:blipFill>
          <a:blip r:embed="rId2"/>
          <a:stretch>
            <a:fillRect/>
          </a:stretch>
        </p:blipFill>
        <p:spPr>
          <a:xfrm>
            <a:off x="609600" y="152400"/>
            <a:ext cx="4600575" cy="1638300"/>
          </a:xfrm>
          <a:prstGeom prst="rect">
            <a:avLst/>
          </a:prstGeom>
        </p:spPr>
      </p:pic>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Peripheral devices are mainly divided into three parts :</a:t>
            </a:r>
          </a:p>
          <a:p>
            <a:pPr>
              <a:buNone/>
            </a:pPr>
            <a:endParaRPr lang="en-US" dirty="0" smtClean="0"/>
          </a:p>
          <a:p>
            <a:r>
              <a:rPr lang="en-US" b="1" dirty="0" smtClean="0"/>
              <a:t>INPUT DEVICE</a:t>
            </a:r>
          </a:p>
          <a:p>
            <a:r>
              <a:rPr lang="en-US" b="1" dirty="0" smtClean="0"/>
              <a:t>OUTPUT DEVICE</a:t>
            </a:r>
          </a:p>
          <a:p>
            <a:r>
              <a:rPr lang="en-US" b="1" dirty="0" smtClean="0"/>
              <a:t>STORAGE DEVICE</a:t>
            </a:r>
            <a:endParaRPr lang="en-US" b="1" dirty="0"/>
          </a:p>
        </p:txBody>
      </p:sp>
      <p:sp>
        <p:nvSpPr>
          <p:cNvPr id="3" name="Title 2"/>
          <p:cNvSpPr>
            <a:spLocks noGrp="1"/>
          </p:cNvSpPr>
          <p:nvPr>
            <p:ph type="title"/>
          </p:nvPr>
        </p:nvSpPr>
        <p:spPr/>
        <p:txBody>
          <a:bodyPr>
            <a:normAutofit/>
          </a:bodyPr>
          <a:lstStyle/>
          <a:p>
            <a:r>
              <a:rPr lang="en-US" b="0" dirty="0" smtClean="0">
                <a:latin typeface="Bernard MT Condensed" pitchFamily="18" charset="0"/>
                <a:cs typeface="Arial" pitchFamily="34" charset="0"/>
              </a:rPr>
              <a:t>Identify computer peripherals</a:t>
            </a:r>
            <a:endParaRPr lang="en-US" b="0" dirty="0">
              <a:latin typeface="Bernard MT Condensed" pitchFamily="18" charset="0"/>
              <a:cs typeface="Arial" pitchFamily="34" charset="0"/>
            </a:endParaRPr>
          </a:p>
        </p:txBody>
      </p:sp>
      <p:pic>
        <p:nvPicPr>
          <p:cNvPr id="4" name="Picture 3" descr="print-197254303.jpg"/>
          <p:cNvPicPr>
            <a:picLocks noChangeAspect="1"/>
          </p:cNvPicPr>
          <p:nvPr/>
        </p:nvPicPr>
        <p:blipFill>
          <a:blip r:embed="rId2"/>
          <a:stretch>
            <a:fillRect/>
          </a:stretch>
        </p:blipFill>
        <p:spPr>
          <a:xfrm>
            <a:off x="5410200" y="2209800"/>
            <a:ext cx="2405576" cy="3962400"/>
          </a:xfrm>
          <a:prstGeom prst="rect">
            <a:avLst/>
          </a:prstGeom>
        </p:spPr>
      </p:pic>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Input devices are the devices that are used for entering the data and instructions. </a:t>
            </a:r>
          </a:p>
          <a:p>
            <a:pPr>
              <a:buNone/>
            </a:pPr>
            <a:endParaRPr lang="en-US" dirty="0" smtClean="0"/>
          </a:p>
          <a:p>
            <a:pPr>
              <a:buFont typeface="Wingdings" pitchFamily="2" charset="2"/>
              <a:buChar char="v"/>
            </a:pPr>
            <a:r>
              <a:rPr lang="en-US" dirty="0" smtClean="0"/>
              <a:t>Keyboard</a:t>
            </a:r>
          </a:p>
          <a:p>
            <a:pPr>
              <a:buFont typeface="Wingdings" pitchFamily="2" charset="2"/>
              <a:buChar char="v"/>
            </a:pPr>
            <a:r>
              <a:rPr lang="en-US" dirty="0" smtClean="0"/>
              <a:t>Mouse</a:t>
            </a:r>
          </a:p>
          <a:p>
            <a:pPr>
              <a:buFont typeface="Wingdings" pitchFamily="2" charset="2"/>
              <a:buChar char="v"/>
            </a:pPr>
            <a:r>
              <a:rPr lang="en-US" dirty="0" smtClean="0"/>
              <a:t>Touch Panel </a:t>
            </a:r>
            <a:endParaRPr lang="en-US" dirty="0"/>
          </a:p>
        </p:txBody>
      </p:sp>
      <p:sp>
        <p:nvSpPr>
          <p:cNvPr id="3" name="Title 2"/>
          <p:cNvSpPr>
            <a:spLocks noGrp="1"/>
          </p:cNvSpPr>
          <p:nvPr>
            <p:ph type="title"/>
          </p:nvPr>
        </p:nvSpPr>
        <p:spPr/>
        <p:txBody>
          <a:bodyPr/>
          <a:lstStyle/>
          <a:p>
            <a:pPr algn="ctr"/>
            <a:r>
              <a:rPr lang="en-US" dirty="0" smtClean="0">
                <a:latin typeface="Bernard MT Condensed" pitchFamily="18" charset="0"/>
              </a:rPr>
              <a:t>INPUT DEVICE </a:t>
            </a:r>
            <a:endParaRPr lang="en-US" dirty="0">
              <a:latin typeface="Bernard MT Condensed" pitchFamily="18" charset="0"/>
            </a:endParaRPr>
          </a:p>
        </p:txBody>
      </p:sp>
      <p:pic>
        <p:nvPicPr>
          <p:cNvPr id="4" name="Picture 3" descr="input device.png"/>
          <p:cNvPicPr>
            <a:picLocks noChangeAspect="1"/>
          </p:cNvPicPr>
          <p:nvPr/>
        </p:nvPicPr>
        <p:blipFill>
          <a:blip r:embed="rId2"/>
          <a:stretch>
            <a:fillRect/>
          </a:stretch>
        </p:blipFill>
        <p:spPr>
          <a:xfrm>
            <a:off x="4191000" y="2667000"/>
            <a:ext cx="4105275" cy="2590800"/>
          </a:xfrm>
          <a:prstGeom prst="rect">
            <a:avLst/>
          </a:prstGeom>
        </p:spPr>
      </p:pic>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lnSpcReduction="10000"/>
          </a:bodyPr>
          <a:lstStyle/>
          <a:p>
            <a:pPr>
              <a:buFont typeface="Wingdings" pitchFamily="2" charset="2"/>
              <a:buChar char="v"/>
            </a:pPr>
            <a:r>
              <a:rPr lang="en-US" dirty="0" smtClean="0"/>
              <a:t>It is the most popular and primary input device for entering data and instructions. It is similar to keyboard of typewriter. It contains cursor control key and function keys.</a:t>
            </a:r>
          </a:p>
          <a:p>
            <a:endParaRPr lang="en-US" dirty="0"/>
          </a:p>
        </p:txBody>
      </p:sp>
      <p:sp>
        <p:nvSpPr>
          <p:cNvPr id="4" name="Title 3"/>
          <p:cNvSpPr>
            <a:spLocks noGrp="1"/>
          </p:cNvSpPr>
          <p:nvPr>
            <p:ph type="title"/>
          </p:nvPr>
        </p:nvSpPr>
        <p:spPr/>
        <p:txBody>
          <a:bodyPr/>
          <a:lstStyle/>
          <a:p>
            <a:pPr algn="ctr"/>
            <a:r>
              <a:rPr lang="en-US" dirty="0" smtClean="0">
                <a:solidFill>
                  <a:schemeClr val="accent1"/>
                </a:solidFill>
                <a:latin typeface="Algerian" pitchFamily="82" charset="0"/>
              </a:rPr>
              <a:t>KEYBOARD</a:t>
            </a:r>
            <a:endParaRPr lang="en-US" dirty="0">
              <a:solidFill>
                <a:schemeClr val="accent1"/>
              </a:solidFill>
            </a:endParaRPr>
          </a:p>
        </p:txBody>
      </p:sp>
      <p:pic>
        <p:nvPicPr>
          <p:cNvPr id="1026" name="Picture 2" descr="C:\Users\Sumit Maurya\Desktop\SANGEETA COPA 2024-25\ppt pictures\keyboard.jpg"/>
          <p:cNvPicPr>
            <a:picLocks noGrp="1" noChangeAspect="1" noChangeArrowheads="1"/>
          </p:cNvPicPr>
          <p:nvPr>
            <p:ph sz="half" idx="2"/>
          </p:nvPr>
        </p:nvPicPr>
        <p:blipFill>
          <a:blip r:embed="rId2"/>
          <a:srcRect/>
          <a:stretch>
            <a:fillRect/>
          </a:stretch>
        </p:blipFill>
        <p:spPr bwMode="auto">
          <a:xfrm>
            <a:off x="4933950" y="3086894"/>
            <a:ext cx="3467100" cy="1314450"/>
          </a:xfrm>
          <a:prstGeom prst="rect">
            <a:avLst/>
          </a:prstGeom>
          <a:noFill/>
        </p:spPr>
      </p:pic>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normAutofit fontScale="77500" lnSpcReduction="20000"/>
          </a:bodyPr>
          <a:lstStyle/>
          <a:p>
            <a:pPr>
              <a:buFont typeface="Wingdings" pitchFamily="2" charset="2"/>
              <a:buChar char="v"/>
            </a:pPr>
            <a:r>
              <a:rPr lang="en-US" dirty="0" smtClean="0"/>
              <a:t>The mouse has two or three buttons on its top for indicating the execution of the some operation. By pressing the button the user indicates his/her choice to the computer.</a:t>
            </a:r>
          </a:p>
          <a:p>
            <a:pPr>
              <a:buNone/>
            </a:pPr>
            <a:endParaRPr lang="en-US" dirty="0" smtClean="0"/>
          </a:p>
          <a:p>
            <a:pPr>
              <a:buFont typeface="Wingdings" pitchFamily="2" charset="2"/>
              <a:buChar char="v"/>
            </a:pPr>
            <a:r>
              <a:rPr lang="en-US" dirty="0" smtClean="0"/>
              <a:t>There are three kinds of clicks – left click, right click and double click, the mouse can be used to drag and drop object on the screen. </a:t>
            </a:r>
            <a:endParaRPr lang="en-US" dirty="0"/>
          </a:p>
        </p:txBody>
      </p:sp>
      <p:pic>
        <p:nvPicPr>
          <p:cNvPr id="5" name="Content Placeholder 4" descr="mouse.jpg"/>
          <p:cNvPicPr>
            <a:picLocks noGrp="1" noChangeAspect="1"/>
          </p:cNvPicPr>
          <p:nvPr>
            <p:ph sz="half" idx="2"/>
          </p:nvPr>
        </p:nvPicPr>
        <p:blipFill>
          <a:blip r:embed="rId2"/>
          <a:stretch>
            <a:fillRect/>
          </a:stretch>
        </p:blipFill>
        <p:spPr>
          <a:xfrm>
            <a:off x="4800600" y="2514600"/>
            <a:ext cx="3886200" cy="2362200"/>
          </a:xfrm>
        </p:spPr>
      </p:pic>
      <p:sp>
        <p:nvSpPr>
          <p:cNvPr id="4" name="Title 3"/>
          <p:cNvSpPr>
            <a:spLocks noGrp="1"/>
          </p:cNvSpPr>
          <p:nvPr>
            <p:ph type="title"/>
          </p:nvPr>
        </p:nvSpPr>
        <p:spPr/>
        <p:txBody>
          <a:bodyPr>
            <a:normAutofit/>
          </a:bodyPr>
          <a:lstStyle/>
          <a:p>
            <a:pPr algn="ctr"/>
            <a:r>
              <a:rPr lang="en-US" sz="5400" dirty="0" smtClean="0">
                <a:solidFill>
                  <a:schemeClr val="accent1"/>
                </a:solidFill>
                <a:latin typeface="Algerian" pitchFamily="82" charset="0"/>
              </a:rPr>
              <a:t>Mouse</a:t>
            </a:r>
            <a:endParaRPr lang="en-US" dirty="0">
              <a:solidFill>
                <a:schemeClr val="accent1"/>
              </a:solidFill>
              <a:latin typeface="Algerian" pitchFamily="82" charset="0"/>
            </a:endParaRPr>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a:buFont typeface="Wingdings" pitchFamily="2" charset="2"/>
              <a:buChar char="v"/>
            </a:pPr>
            <a:r>
              <a:rPr lang="en-US" dirty="0" smtClean="0"/>
              <a:t>It allows selection by touch of a finger. It uses special type of monitor. We don’t need keyboard to feed input.</a:t>
            </a:r>
            <a:endParaRPr lang="en-US" dirty="0"/>
          </a:p>
        </p:txBody>
      </p:sp>
      <p:pic>
        <p:nvPicPr>
          <p:cNvPr id="5" name="Content Placeholder 4" descr="touch panel.jpg"/>
          <p:cNvPicPr>
            <a:picLocks noGrp="1" noChangeAspect="1"/>
          </p:cNvPicPr>
          <p:nvPr>
            <p:ph sz="half" idx="2"/>
          </p:nvPr>
        </p:nvPicPr>
        <p:blipFill>
          <a:blip r:embed="rId2"/>
          <a:stretch>
            <a:fillRect/>
          </a:stretch>
        </p:blipFill>
        <p:spPr>
          <a:xfrm>
            <a:off x="5500687" y="2763044"/>
            <a:ext cx="2333625" cy="1962150"/>
          </a:xfrm>
        </p:spPr>
      </p:pic>
      <p:sp>
        <p:nvSpPr>
          <p:cNvPr id="4" name="Title 3"/>
          <p:cNvSpPr>
            <a:spLocks noGrp="1"/>
          </p:cNvSpPr>
          <p:nvPr>
            <p:ph type="title"/>
          </p:nvPr>
        </p:nvSpPr>
        <p:spPr/>
        <p:txBody>
          <a:bodyPr>
            <a:normAutofit/>
          </a:bodyPr>
          <a:lstStyle/>
          <a:p>
            <a:pPr algn="ctr"/>
            <a:r>
              <a:rPr lang="en-US" sz="4800" dirty="0" smtClean="0">
                <a:solidFill>
                  <a:schemeClr val="accent1"/>
                </a:solidFill>
                <a:latin typeface="Algerian" pitchFamily="82" charset="0"/>
              </a:rPr>
              <a:t>TOUCH PANEL</a:t>
            </a:r>
            <a:endParaRPr lang="en-US" dirty="0">
              <a:solidFill>
                <a:schemeClr val="accent1"/>
              </a:solidFill>
              <a:latin typeface="Algerian" pitchFamily="82" charset="0"/>
            </a:endParaRP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17"/>
          <p:cNvSpPr>
            <a:spLocks noGrp="1"/>
          </p:cNvSpPr>
          <p:nvPr>
            <p:ph idx="1"/>
          </p:nvPr>
        </p:nvSpPr>
        <p:spPr/>
        <p:txBody>
          <a:bodyPr/>
          <a:lstStyle/>
          <a:p>
            <a:pPr>
              <a:buNone/>
            </a:pPr>
            <a:r>
              <a:rPr lang="en-US" dirty="0" smtClean="0"/>
              <a:t>The output device display the result on screen after processing. The computer gives output through an output device such printer or a monitor. </a:t>
            </a:r>
          </a:p>
          <a:p>
            <a:pPr>
              <a:buNone/>
            </a:pPr>
            <a:endParaRPr lang="en-US" dirty="0" smtClean="0"/>
          </a:p>
          <a:p>
            <a:pPr>
              <a:buFont typeface="Wingdings" pitchFamily="2" charset="2"/>
              <a:buChar char="v"/>
            </a:pPr>
            <a:r>
              <a:rPr lang="en-US" dirty="0" smtClean="0"/>
              <a:t>Monitor </a:t>
            </a:r>
          </a:p>
          <a:p>
            <a:pPr>
              <a:buFont typeface="Wingdings" pitchFamily="2" charset="2"/>
              <a:buChar char="v"/>
            </a:pPr>
            <a:r>
              <a:rPr lang="en-US" dirty="0" smtClean="0"/>
              <a:t>Printer</a:t>
            </a:r>
          </a:p>
          <a:p>
            <a:pPr>
              <a:buFont typeface="Wingdings" pitchFamily="2" charset="2"/>
              <a:buChar char="v"/>
            </a:pPr>
            <a:r>
              <a:rPr lang="en-US" dirty="0" smtClean="0"/>
              <a:t>Speaker</a:t>
            </a:r>
          </a:p>
          <a:p>
            <a:endParaRPr lang="en-US" dirty="0"/>
          </a:p>
        </p:txBody>
      </p:sp>
      <p:sp>
        <p:nvSpPr>
          <p:cNvPr id="17" name="Title 16"/>
          <p:cNvSpPr>
            <a:spLocks noGrp="1"/>
          </p:cNvSpPr>
          <p:nvPr>
            <p:ph type="title"/>
          </p:nvPr>
        </p:nvSpPr>
        <p:spPr/>
        <p:txBody>
          <a:bodyPr>
            <a:normAutofit/>
          </a:bodyPr>
          <a:lstStyle/>
          <a:p>
            <a:pPr algn="ctr"/>
            <a:r>
              <a:rPr lang="en-US" sz="4400" dirty="0" smtClean="0">
                <a:latin typeface="Bernard MT Condensed" pitchFamily="18" charset="0"/>
              </a:rPr>
              <a:t>Output device</a:t>
            </a:r>
            <a:endParaRPr lang="en-US" sz="4400" dirty="0">
              <a:latin typeface="Bernard MT Condensed" pitchFamily="18" charset="0"/>
            </a:endParaRPr>
          </a:p>
        </p:txBody>
      </p:sp>
      <p:pic>
        <p:nvPicPr>
          <p:cNvPr id="4" name="Picture 3" descr="output device.jpg"/>
          <p:cNvPicPr>
            <a:picLocks noChangeAspect="1"/>
          </p:cNvPicPr>
          <p:nvPr/>
        </p:nvPicPr>
        <p:blipFill>
          <a:blip r:embed="rId2"/>
          <a:stretch>
            <a:fillRect/>
          </a:stretch>
        </p:blipFill>
        <p:spPr>
          <a:xfrm>
            <a:off x="3124200" y="3429000"/>
            <a:ext cx="5172075" cy="2819400"/>
          </a:xfrm>
          <a:prstGeom prst="rect">
            <a:avLst/>
          </a:prstGeom>
        </p:spPr>
      </p:pic>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a:buFont typeface="Wingdings" pitchFamily="2" charset="2"/>
              <a:buChar char="v"/>
            </a:pPr>
            <a:r>
              <a:rPr lang="en-US" dirty="0" smtClean="0"/>
              <a:t>The monitor is like the television screen which display information and picture in bright letters. This is also called </a:t>
            </a:r>
            <a:r>
              <a:rPr lang="en-US" b="1" dirty="0" smtClean="0">
                <a:solidFill>
                  <a:srgbClr val="00B0F0"/>
                </a:solidFill>
              </a:rPr>
              <a:t>Visual Display Unit. </a:t>
            </a:r>
            <a:endParaRPr lang="en-US" b="1" dirty="0">
              <a:solidFill>
                <a:srgbClr val="00B0F0"/>
              </a:solidFill>
            </a:endParaRPr>
          </a:p>
        </p:txBody>
      </p:sp>
      <p:pic>
        <p:nvPicPr>
          <p:cNvPr id="5" name="Content Placeholder 4" descr="montor.jpg"/>
          <p:cNvPicPr>
            <a:picLocks noGrp="1" noChangeAspect="1"/>
          </p:cNvPicPr>
          <p:nvPr>
            <p:ph sz="half" idx="2"/>
          </p:nvPr>
        </p:nvPicPr>
        <p:blipFill>
          <a:blip r:embed="rId2"/>
          <a:stretch>
            <a:fillRect/>
          </a:stretch>
        </p:blipFill>
        <p:spPr>
          <a:xfrm>
            <a:off x="4724401" y="1524000"/>
            <a:ext cx="3014662" cy="3291681"/>
          </a:xfrm>
        </p:spPr>
      </p:pic>
      <p:sp>
        <p:nvSpPr>
          <p:cNvPr id="4" name="Title 3"/>
          <p:cNvSpPr>
            <a:spLocks noGrp="1"/>
          </p:cNvSpPr>
          <p:nvPr>
            <p:ph type="title"/>
          </p:nvPr>
        </p:nvSpPr>
        <p:spPr/>
        <p:txBody>
          <a:bodyPr>
            <a:normAutofit/>
          </a:bodyPr>
          <a:lstStyle/>
          <a:p>
            <a:pPr algn="ctr"/>
            <a:r>
              <a:rPr lang="en-US" sz="5400" dirty="0" smtClean="0">
                <a:solidFill>
                  <a:schemeClr val="accent1"/>
                </a:solidFill>
                <a:latin typeface="Algerian" pitchFamily="82" charset="0"/>
              </a:rPr>
              <a:t>monitor</a:t>
            </a:r>
            <a:endParaRPr lang="en-US" dirty="0">
              <a:solidFill>
                <a:schemeClr val="accent1"/>
              </a:solidFill>
              <a:latin typeface="Algerian" pitchFamily="82" charset="0"/>
            </a:endParaRPr>
          </a:p>
        </p:txBody>
      </p:sp>
    </p:spTree>
  </p:cSld>
  <p:clrMapOvr>
    <a:masterClrMapping/>
  </p:clrMapOvr>
  <p:transition>
    <p:wipe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453</TotalTime>
  <Words>770</Words>
  <Application>Microsoft Office PowerPoint</Application>
  <PresentationFormat>On-screen Show (4:3)</PresentationFormat>
  <Paragraphs>99</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Concourse</vt:lpstr>
      <vt:lpstr>Presentation on</vt:lpstr>
      <vt:lpstr>INTRODUCTION </vt:lpstr>
      <vt:lpstr>Identify computer peripherals</vt:lpstr>
      <vt:lpstr>INPUT DEVICE </vt:lpstr>
      <vt:lpstr>KEYBOARD</vt:lpstr>
      <vt:lpstr>Mouse</vt:lpstr>
      <vt:lpstr>TOUCH PANEL</vt:lpstr>
      <vt:lpstr>Output device</vt:lpstr>
      <vt:lpstr>monitor</vt:lpstr>
      <vt:lpstr>printer</vt:lpstr>
      <vt:lpstr>Speaker</vt:lpstr>
      <vt:lpstr>Storage device</vt:lpstr>
      <vt:lpstr>Primary memory</vt:lpstr>
      <vt:lpstr>SECONDARY MEMORY</vt:lpstr>
      <vt:lpstr>Secondary memory</vt:lpstr>
      <vt:lpstr>SOME MORE EXAMPLES OF REMOVABLE MEMORY</vt:lpstr>
      <vt:lpstr>Cache memory</vt:lpstr>
      <vt:lpstr>THE 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dc:title>
  <dc:creator>Sumit Maurya</dc:creator>
  <cp:lastModifiedBy>Sumit Maurya</cp:lastModifiedBy>
  <cp:revision>48</cp:revision>
  <dcterms:created xsi:type="dcterms:W3CDTF">2006-08-16T00:00:00Z</dcterms:created>
  <dcterms:modified xsi:type="dcterms:W3CDTF">2024-11-08T08:28:20Z</dcterms:modified>
</cp:coreProperties>
</file>