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ron Shandukani" initials="SS" lastIdx="10" clrIdx="0">
    <p:extLst>
      <p:ext uri="{19B8F6BF-5375-455C-9EA6-DF929625EA0E}">
        <p15:presenceInfo xmlns:p15="http://schemas.microsoft.com/office/powerpoint/2012/main" userId="b3f2d01030c4b3d8" providerId="Windows Live"/>
      </p:ext>
    </p:extLst>
  </p:cmAuthor>
  <p:cmAuthor id="2" name="Sangeeta Chatterjee" initials="SC" lastIdx="8" clrIdx="1">
    <p:extLst>
      <p:ext uri="{19B8F6BF-5375-455C-9EA6-DF929625EA0E}">
        <p15:presenceInfo xmlns:p15="http://schemas.microsoft.com/office/powerpoint/2012/main" userId="66e5ecfe158147c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EF7945-FDF6-4DF9-9B91-F23C5888FA64}" v="18" dt="2020-05-15T10:42:02.1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908" y="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6/11/relationships/changesInfo" Target="changesInfos/changesInfo1.xml"/><Relationship Id="rId3" Type="http://schemas.openxmlformats.org/officeDocument/2006/relationships/notesMaster" Target="notesMasters/notesMaster1.xml"/><Relationship Id="rId7" Type="http://customschemas.google.com/relationships/presentationmetadata" Target="meta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heme" Target="theme/theme1.xml"/><Relationship Id="rId10" Type="http://schemas.openxmlformats.org/officeDocument/2006/relationships/viewProps" Target="viewProps.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geeta Chatterjee" userId="66e5ecfe158147c5" providerId="LiveId" clId="{A8EF7945-FDF6-4DF9-9B91-F23C5888FA64}"/>
    <pc:docChg chg="undo custSel modSld">
      <pc:chgData name="Sangeeta Chatterjee" userId="66e5ecfe158147c5" providerId="LiveId" clId="{A8EF7945-FDF6-4DF9-9B91-F23C5888FA64}" dt="2020-06-10T20:42:43.969" v="2213" actId="20577"/>
      <pc:docMkLst>
        <pc:docMk/>
      </pc:docMkLst>
      <pc:sldChg chg="modSp mod">
        <pc:chgData name="Sangeeta Chatterjee" userId="66e5ecfe158147c5" providerId="LiveId" clId="{A8EF7945-FDF6-4DF9-9B91-F23C5888FA64}" dt="2020-06-10T20:42:43.969" v="2213" actId="20577"/>
        <pc:sldMkLst>
          <pc:docMk/>
          <pc:sldMk cId="0" sldId="256"/>
        </pc:sldMkLst>
        <pc:spChg chg="mod">
          <ac:chgData name="Sangeeta Chatterjee" userId="66e5ecfe158147c5" providerId="LiveId" clId="{A8EF7945-FDF6-4DF9-9B91-F23C5888FA64}" dt="2020-05-15T10:28:22.603" v="861" actId="1076"/>
          <ac:spMkLst>
            <pc:docMk/>
            <pc:sldMk cId="0" sldId="256"/>
            <ac:spMk id="20" creationId="{00000000-0000-0000-0000-000000000000}"/>
          </ac:spMkLst>
        </pc:spChg>
        <pc:spChg chg="mod">
          <ac:chgData name="Sangeeta Chatterjee" userId="66e5ecfe158147c5" providerId="LiveId" clId="{A8EF7945-FDF6-4DF9-9B91-F23C5888FA64}" dt="2020-05-15T10:44:11.948" v="1996" actId="1035"/>
          <ac:spMkLst>
            <pc:docMk/>
            <pc:sldMk cId="0" sldId="256"/>
            <ac:spMk id="23" creationId="{00000000-0000-0000-0000-000000000000}"/>
          </ac:spMkLst>
        </pc:spChg>
        <pc:spChg chg="mod">
          <ac:chgData name="Sangeeta Chatterjee" userId="66e5ecfe158147c5" providerId="LiveId" clId="{A8EF7945-FDF6-4DF9-9B91-F23C5888FA64}" dt="2020-05-15T10:44:11.948" v="1996" actId="1035"/>
          <ac:spMkLst>
            <pc:docMk/>
            <pc:sldMk cId="0" sldId="256"/>
            <ac:spMk id="25" creationId="{00000000-0000-0000-0000-000000000000}"/>
          </ac:spMkLst>
        </pc:spChg>
        <pc:spChg chg="mod">
          <ac:chgData name="Sangeeta Chatterjee" userId="66e5ecfe158147c5" providerId="LiveId" clId="{A8EF7945-FDF6-4DF9-9B91-F23C5888FA64}" dt="2020-05-15T10:43:48.247" v="1962" actId="1036"/>
          <ac:spMkLst>
            <pc:docMk/>
            <pc:sldMk cId="0" sldId="256"/>
            <ac:spMk id="26" creationId="{00000000-0000-0000-0000-000000000000}"/>
          </ac:spMkLst>
        </pc:spChg>
        <pc:spChg chg="mod">
          <ac:chgData name="Sangeeta Chatterjee" userId="66e5ecfe158147c5" providerId="LiveId" clId="{A8EF7945-FDF6-4DF9-9B91-F23C5888FA64}" dt="2020-05-15T10:43:00.805" v="1895" actId="1036"/>
          <ac:spMkLst>
            <pc:docMk/>
            <pc:sldMk cId="0" sldId="256"/>
            <ac:spMk id="27" creationId="{00000000-0000-0000-0000-000000000000}"/>
          </ac:spMkLst>
        </pc:spChg>
        <pc:spChg chg="mod">
          <ac:chgData name="Sangeeta Chatterjee" userId="66e5ecfe158147c5" providerId="LiveId" clId="{A8EF7945-FDF6-4DF9-9B91-F23C5888FA64}" dt="2020-05-15T10:43:00.805" v="1895" actId="1036"/>
          <ac:spMkLst>
            <pc:docMk/>
            <pc:sldMk cId="0" sldId="256"/>
            <ac:spMk id="28" creationId="{00000000-0000-0000-0000-000000000000}"/>
          </ac:spMkLst>
        </pc:spChg>
        <pc:spChg chg="mod">
          <ac:chgData name="Sangeeta Chatterjee" userId="66e5ecfe158147c5" providerId="LiveId" clId="{A8EF7945-FDF6-4DF9-9B91-F23C5888FA64}" dt="2020-05-15T10:43:48.247" v="1962" actId="1036"/>
          <ac:spMkLst>
            <pc:docMk/>
            <pc:sldMk cId="0" sldId="256"/>
            <ac:spMk id="29" creationId="{00000000-0000-0000-0000-000000000000}"/>
          </ac:spMkLst>
        </pc:spChg>
        <pc:spChg chg="mod">
          <ac:chgData name="Sangeeta Chatterjee" userId="66e5ecfe158147c5" providerId="LiveId" clId="{A8EF7945-FDF6-4DF9-9B91-F23C5888FA64}" dt="2020-05-15T10:42:51.670" v="1869" actId="1036"/>
          <ac:spMkLst>
            <pc:docMk/>
            <pc:sldMk cId="0" sldId="256"/>
            <ac:spMk id="30" creationId="{00000000-0000-0000-0000-000000000000}"/>
          </ac:spMkLst>
        </pc:spChg>
        <pc:spChg chg="mod">
          <ac:chgData name="Sangeeta Chatterjee" userId="66e5ecfe158147c5" providerId="LiveId" clId="{A8EF7945-FDF6-4DF9-9B91-F23C5888FA64}" dt="2020-05-15T10:43:39.623" v="1939" actId="1036"/>
          <ac:spMkLst>
            <pc:docMk/>
            <pc:sldMk cId="0" sldId="256"/>
            <ac:spMk id="31" creationId="{00000000-0000-0000-0000-000000000000}"/>
          </ac:spMkLst>
        </pc:spChg>
        <pc:spChg chg="mod">
          <ac:chgData name="Sangeeta Chatterjee" userId="66e5ecfe158147c5" providerId="LiveId" clId="{A8EF7945-FDF6-4DF9-9B91-F23C5888FA64}" dt="2020-05-15T10:42:51.670" v="1869" actId="1036"/>
          <ac:spMkLst>
            <pc:docMk/>
            <pc:sldMk cId="0" sldId="256"/>
            <ac:spMk id="32" creationId="{00000000-0000-0000-0000-000000000000}"/>
          </ac:spMkLst>
        </pc:spChg>
        <pc:spChg chg="mod">
          <ac:chgData name="Sangeeta Chatterjee" userId="66e5ecfe158147c5" providerId="LiveId" clId="{A8EF7945-FDF6-4DF9-9B91-F23C5888FA64}" dt="2020-05-15T10:43:39.623" v="1939" actId="1036"/>
          <ac:spMkLst>
            <pc:docMk/>
            <pc:sldMk cId="0" sldId="256"/>
            <ac:spMk id="33" creationId="{00000000-0000-0000-0000-000000000000}"/>
          </ac:spMkLst>
        </pc:spChg>
        <pc:spChg chg="mod">
          <ac:chgData name="Sangeeta Chatterjee" userId="66e5ecfe158147c5" providerId="LiveId" clId="{A8EF7945-FDF6-4DF9-9B91-F23C5888FA64}" dt="2020-06-01T15:57:21.779" v="2148" actId="20577"/>
          <ac:spMkLst>
            <pc:docMk/>
            <pc:sldMk cId="0" sldId="256"/>
            <ac:spMk id="34" creationId="{00000000-0000-0000-0000-000000000000}"/>
          </ac:spMkLst>
        </pc:spChg>
        <pc:spChg chg="mod">
          <ac:chgData name="Sangeeta Chatterjee" userId="66e5ecfe158147c5" providerId="LiveId" clId="{A8EF7945-FDF6-4DF9-9B91-F23C5888FA64}" dt="2020-05-15T10:43:00.805" v="1895" actId="1036"/>
          <ac:spMkLst>
            <pc:docMk/>
            <pc:sldMk cId="0" sldId="256"/>
            <ac:spMk id="35" creationId="{00000000-0000-0000-0000-000000000000}"/>
          </ac:spMkLst>
        </pc:spChg>
        <pc:spChg chg="mod">
          <ac:chgData name="Sangeeta Chatterjee" userId="66e5ecfe158147c5" providerId="LiveId" clId="{A8EF7945-FDF6-4DF9-9B91-F23C5888FA64}" dt="2020-06-01T15:57:42.657" v="2151" actId="20577"/>
          <ac:spMkLst>
            <pc:docMk/>
            <pc:sldMk cId="0" sldId="256"/>
            <ac:spMk id="36" creationId="{00000000-0000-0000-0000-000000000000}"/>
          </ac:spMkLst>
        </pc:spChg>
        <pc:spChg chg="mod">
          <ac:chgData name="Sangeeta Chatterjee" userId="66e5ecfe158147c5" providerId="LiveId" clId="{A8EF7945-FDF6-4DF9-9B91-F23C5888FA64}" dt="2020-05-15T10:44:11.948" v="1996" actId="1035"/>
          <ac:spMkLst>
            <pc:docMk/>
            <pc:sldMk cId="0" sldId="256"/>
            <ac:spMk id="37" creationId="{00000000-0000-0000-0000-000000000000}"/>
          </ac:spMkLst>
        </pc:spChg>
        <pc:spChg chg="mod">
          <ac:chgData name="Sangeeta Chatterjee" userId="66e5ecfe158147c5" providerId="LiveId" clId="{A8EF7945-FDF6-4DF9-9B91-F23C5888FA64}" dt="2020-05-15T10:43:39.623" v="1939" actId="1036"/>
          <ac:spMkLst>
            <pc:docMk/>
            <pc:sldMk cId="0" sldId="256"/>
            <ac:spMk id="38" creationId="{00000000-0000-0000-0000-000000000000}"/>
          </ac:spMkLst>
        </pc:spChg>
        <pc:spChg chg="mod">
          <ac:chgData name="Sangeeta Chatterjee" userId="66e5ecfe158147c5" providerId="LiveId" clId="{A8EF7945-FDF6-4DF9-9B91-F23C5888FA64}" dt="2020-05-15T10:19:30.823" v="474" actId="12"/>
          <ac:spMkLst>
            <pc:docMk/>
            <pc:sldMk cId="0" sldId="256"/>
            <ac:spMk id="45" creationId="{00000000-0000-0000-0000-000000000000}"/>
          </ac:spMkLst>
        </pc:spChg>
        <pc:spChg chg="mod">
          <ac:chgData name="Sangeeta Chatterjee" userId="66e5ecfe158147c5" providerId="LiveId" clId="{A8EF7945-FDF6-4DF9-9B91-F23C5888FA64}" dt="2020-05-15T10:17:03.644" v="446" actId="20577"/>
          <ac:spMkLst>
            <pc:docMk/>
            <pc:sldMk cId="0" sldId="256"/>
            <ac:spMk id="46" creationId="{00000000-0000-0000-0000-000000000000}"/>
          </ac:spMkLst>
        </pc:spChg>
        <pc:spChg chg="mod">
          <ac:chgData name="Sangeeta Chatterjee" userId="66e5ecfe158147c5" providerId="LiveId" clId="{A8EF7945-FDF6-4DF9-9B91-F23C5888FA64}" dt="2020-05-15T10:43:48.247" v="1962" actId="1036"/>
          <ac:spMkLst>
            <pc:docMk/>
            <pc:sldMk cId="0" sldId="256"/>
            <ac:spMk id="47" creationId="{00000000-0000-0000-0000-000000000000}"/>
          </ac:spMkLst>
        </pc:spChg>
        <pc:spChg chg="mod">
          <ac:chgData name="Sangeeta Chatterjee" userId="66e5ecfe158147c5" providerId="LiveId" clId="{A8EF7945-FDF6-4DF9-9B91-F23C5888FA64}" dt="2020-06-10T20:42:43.969" v="2213" actId="20577"/>
          <ac:spMkLst>
            <pc:docMk/>
            <pc:sldMk cId="0" sldId="256"/>
            <ac:spMk id="48" creationId="{00000000-0000-0000-0000-000000000000}"/>
          </ac:spMkLst>
        </pc:spChg>
      </pc:sldChg>
    </pc:docChg>
  </pc:docChgLst>
  <pc:docChgLst>
    <pc:chgData name="Sangeeta Chatterjee" userId="66e5ecfe158147c5" providerId="LiveId" clId="{9BBC1913-6EE3-4E78-A223-24FF5D7B07D3}"/>
    <pc:docChg chg="custSel modSld">
      <pc:chgData name="Sangeeta Chatterjee" userId="66e5ecfe158147c5" providerId="LiveId" clId="{9BBC1913-6EE3-4E78-A223-24FF5D7B07D3}" dt="2020-05-09T10:36:15.715" v="612" actId="20577"/>
      <pc:docMkLst>
        <pc:docMk/>
      </pc:docMkLst>
      <pc:sldChg chg="modSp mod">
        <pc:chgData name="Sangeeta Chatterjee" userId="66e5ecfe158147c5" providerId="LiveId" clId="{9BBC1913-6EE3-4E78-A223-24FF5D7B07D3}" dt="2020-05-09T10:36:15.715" v="612" actId="20577"/>
        <pc:sldMkLst>
          <pc:docMk/>
          <pc:sldMk cId="0" sldId="256"/>
        </pc:sldMkLst>
        <pc:spChg chg="mod">
          <ac:chgData name="Sangeeta Chatterjee" userId="66e5ecfe158147c5" providerId="LiveId" clId="{9BBC1913-6EE3-4E78-A223-24FF5D7B07D3}" dt="2020-05-09T10:36:15.715" v="612" actId="20577"/>
          <ac:spMkLst>
            <pc:docMk/>
            <pc:sldMk cId="0" sldId="256"/>
            <ac:spMk id="34" creationId="{00000000-0000-0000-0000-000000000000}"/>
          </ac:spMkLst>
        </pc:spChg>
        <pc:spChg chg="mod">
          <ac:chgData name="Sangeeta Chatterjee" userId="66e5ecfe158147c5" providerId="LiveId" clId="{9BBC1913-6EE3-4E78-A223-24FF5D7B07D3}" dt="2020-05-09T10:34:24.736" v="421" actId="6549"/>
          <ac:spMkLst>
            <pc:docMk/>
            <pc:sldMk cId="0" sldId="256"/>
            <ac:spMk id="38" creationId="{00000000-0000-0000-0000-000000000000}"/>
          </ac:spMkLst>
        </pc:spChg>
        <pc:spChg chg="mod">
          <ac:chgData name="Sangeeta Chatterjee" userId="66e5ecfe158147c5" providerId="LiveId" clId="{9BBC1913-6EE3-4E78-A223-24FF5D7B07D3}" dt="2020-05-09T10:34:29.317" v="422" actId="20577"/>
          <ac:spMkLst>
            <pc:docMk/>
            <pc:sldMk cId="0" sldId="256"/>
            <ac:spMk id="47" creationId="{00000000-0000-0000-0000-000000000000}"/>
          </ac:spMkLst>
        </pc:spChg>
        <pc:spChg chg="mod">
          <ac:chgData name="Sangeeta Chatterjee" userId="66e5ecfe158147c5" providerId="LiveId" clId="{9BBC1913-6EE3-4E78-A223-24FF5D7B07D3}" dt="2020-05-09T10:32:39.007" v="271" actId="20577"/>
          <ac:spMkLst>
            <pc:docMk/>
            <pc:sldMk cId="0" sldId="256"/>
            <ac:spMk id="4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kaggle.com/faressayah/stock-market-analysis-prediction-using-lst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10714" y="1491051"/>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dirty="0">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noFill/>
          <a:ln>
            <a:noFill/>
          </a:ln>
        </p:spPr>
        <p:txBody>
          <a:bodyPr spcFirstLastPara="1" wrap="square" lIns="91425" tIns="45700" rIns="91425" bIns="45700" anchor="t" anchorCtr="0">
            <a:noAutofit/>
          </a:bodyPr>
          <a:lstStyle/>
          <a:p>
            <a:endParaRPr sz="1200" b="1">
              <a:latin typeface="Arial Nova" panose="020B0504020202020204" pitchFamily="34" charset="0"/>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2764343"/>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4</a:t>
            </a:r>
            <a:endParaRPr sz="1400" b="0" i="0" u="none" strike="noStrike" cap="none" dirty="0">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1" i="0" u="none" strike="noStrike" cap="none" dirty="0">
                <a:solidFill>
                  <a:schemeClr val="dk1"/>
                </a:solidFill>
                <a:latin typeface="Arial"/>
                <a:ea typeface="Arial"/>
                <a:cs typeface="Arial"/>
                <a:sym typeface="Arial"/>
              </a:rPr>
              <a:t>Context</a:t>
            </a:r>
            <a:endParaRPr sz="1400" b="1" i="0" u="none" strike="noStrike" cap="none" dirty="0">
              <a:solidFill>
                <a:srgbClr val="000000"/>
              </a:solidFill>
              <a:latin typeface="Arial"/>
              <a:ea typeface="Arial"/>
              <a:cs typeface="Arial"/>
              <a:sym typeface="Arial"/>
            </a:endParaRPr>
          </a:p>
        </p:txBody>
      </p:sp>
      <p:sp>
        <p:nvSpPr>
          <p:cNvPr id="25" name="Google Shape;25;p1"/>
          <p:cNvSpPr/>
          <p:nvPr/>
        </p:nvSpPr>
        <p:spPr>
          <a:xfrm>
            <a:off x="5050634" y="2796397"/>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1" dirty="0">
                <a:solidFill>
                  <a:schemeClr val="dk1"/>
                </a:solidFill>
              </a:rPr>
              <a:t>Constraints within solution space</a:t>
            </a:r>
            <a:endParaRPr sz="1428" b="1" dirty="0">
              <a:solidFill>
                <a:schemeClr val="dk1"/>
              </a:solidFill>
            </a:endParaRPr>
          </a:p>
        </p:txBody>
      </p:sp>
      <p:sp>
        <p:nvSpPr>
          <p:cNvPr id="26" name="Google Shape;26;p1"/>
          <p:cNvSpPr/>
          <p:nvPr/>
        </p:nvSpPr>
        <p:spPr>
          <a:xfrm>
            <a:off x="4668375" y="4031338"/>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4445058"/>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2</a:t>
            </a:r>
            <a:endParaRPr sz="1400" b="0" i="0" u="none" strike="noStrike" cap="none" dirty="0">
              <a:solidFill>
                <a:srgbClr val="000000"/>
              </a:solidFill>
              <a:latin typeface="Arial"/>
              <a:ea typeface="Arial"/>
              <a:cs typeface="Arial"/>
              <a:sym typeface="Arial"/>
            </a:endParaRPr>
          </a:p>
        </p:txBody>
      </p:sp>
      <p:sp>
        <p:nvSpPr>
          <p:cNvPr id="28" name="Google Shape;28;p1"/>
          <p:cNvSpPr/>
          <p:nvPr/>
        </p:nvSpPr>
        <p:spPr>
          <a:xfrm>
            <a:off x="601195" y="449249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1" dirty="0">
                <a:solidFill>
                  <a:schemeClr val="dk1"/>
                </a:solidFill>
              </a:rPr>
              <a:t>Criteria for success</a:t>
            </a:r>
            <a:endParaRPr sz="1428" b="1" dirty="0">
              <a:solidFill>
                <a:schemeClr val="dk1"/>
              </a:solidFill>
            </a:endParaRPr>
          </a:p>
        </p:txBody>
      </p:sp>
      <p:sp>
        <p:nvSpPr>
          <p:cNvPr id="29" name="Google Shape;29;p1"/>
          <p:cNvSpPr/>
          <p:nvPr/>
        </p:nvSpPr>
        <p:spPr>
          <a:xfrm>
            <a:off x="5050634" y="4063395"/>
            <a:ext cx="3597454" cy="224203"/>
          </a:xfrm>
          <a:prstGeom prst="rect">
            <a:avLst/>
          </a:prstGeom>
          <a:noFill/>
          <a:ln>
            <a:noFill/>
          </a:ln>
        </p:spPr>
        <p:txBody>
          <a:bodyPr spcFirstLastPara="1" wrap="square" lIns="0" tIns="0" rIns="0" bIns="0" anchor="ctr" anchorCtr="0">
            <a:noAutofit/>
          </a:bodyPr>
          <a:lstStyle/>
          <a:p>
            <a:pPr>
              <a:buSzPts val="1428"/>
            </a:pPr>
            <a:r>
              <a:rPr lang="en-AU" sz="1428" b="1" dirty="0">
                <a:solidFill>
                  <a:schemeClr val="dk1"/>
                </a:solidFill>
              </a:rPr>
              <a:t>Stakeholders to provide key insight</a:t>
            </a:r>
            <a:endParaRPr sz="1428" b="1" dirty="0">
              <a:solidFill>
                <a:schemeClr val="dk1"/>
              </a:solidFill>
            </a:endParaRPr>
          </a:p>
        </p:txBody>
      </p:sp>
      <p:sp>
        <p:nvSpPr>
          <p:cNvPr id="30" name="Google Shape;30;p1"/>
          <p:cNvSpPr/>
          <p:nvPr/>
        </p:nvSpPr>
        <p:spPr>
          <a:xfrm>
            <a:off x="4636365" y="1534071"/>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3</a:t>
            </a:r>
            <a:endParaRPr sz="1400" b="0" i="0" u="none" strike="noStrike" cap="none" dirty="0">
              <a:solidFill>
                <a:srgbClr val="000000"/>
              </a:solidFill>
              <a:latin typeface="Arial"/>
              <a:ea typeface="Arial"/>
              <a:cs typeface="Arial"/>
              <a:sym typeface="Arial"/>
            </a:endParaRPr>
          </a:p>
        </p:txBody>
      </p:sp>
      <p:sp>
        <p:nvSpPr>
          <p:cNvPr id="31" name="Google Shape;31;p1"/>
          <p:cNvSpPr/>
          <p:nvPr/>
        </p:nvSpPr>
        <p:spPr>
          <a:xfrm>
            <a:off x="4668375" y="4868519"/>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6</a:t>
            </a:r>
            <a:endParaRPr sz="1400" b="0" i="0" u="none" strike="noStrike" cap="none" dirty="0">
              <a:solidFill>
                <a:srgbClr val="000000"/>
              </a:solidFill>
              <a:latin typeface="Arial"/>
              <a:ea typeface="Arial"/>
              <a:cs typeface="Arial"/>
              <a:sym typeface="Arial"/>
            </a:endParaRPr>
          </a:p>
        </p:txBody>
      </p:sp>
      <p:sp>
        <p:nvSpPr>
          <p:cNvPr id="32" name="Google Shape;32;p1"/>
          <p:cNvSpPr/>
          <p:nvPr/>
        </p:nvSpPr>
        <p:spPr>
          <a:xfrm>
            <a:off x="5018624" y="1568358"/>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1" dirty="0">
                <a:solidFill>
                  <a:schemeClr val="dk1"/>
                </a:solidFill>
              </a:rPr>
              <a:t>Scope of solution space </a:t>
            </a:r>
            <a:endParaRPr sz="1428" b="1" dirty="0">
              <a:solidFill>
                <a:schemeClr val="dk1"/>
              </a:solidFill>
            </a:endParaRPr>
          </a:p>
        </p:txBody>
      </p:sp>
      <p:sp>
        <p:nvSpPr>
          <p:cNvPr id="33" name="Google Shape;33;p1"/>
          <p:cNvSpPr/>
          <p:nvPr/>
        </p:nvSpPr>
        <p:spPr>
          <a:xfrm>
            <a:off x="5050634" y="4900575"/>
            <a:ext cx="3597454" cy="224203"/>
          </a:xfrm>
          <a:prstGeom prst="rect">
            <a:avLst/>
          </a:prstGeom>
          <a:noFill/>
          <a:ln>
            <a:noFill/>
          </a:ln>
        </p:spPr>
        <p:txBody>
          <a:bodyPr spcFirstLastPara="1" wrap="square" lIns="0" tIns="0" rIns="0" bIns="0" anchor="ctr" anchorCtr="0">
            <a:noAutofit/>
          </a:bodyPr>
          <a:lstStyle/>
          <a:p>
            <a:pPr marL="0" lvl="0" indent="0">
              <a:buSzPts val="1428"/>
              <a:buFont typeface="Arial"/>
              <a:buNone/>
            </a:pPr>
            <a:r>
              <a:rPr lang="en-AU" sz="1428" b="1" dirty="0">
                <a:solidFill>
                  <a:schemeClr val="dk1"/>
                </a:solidFill>
              </a:rPr>
              <a:t>Key data sources </a:t>
            </a:r>
            <a:endParaRPr sz="1428" b="1" dirty="0">
              <a:solidFill>
                <a:schemeClr val="dk1"/>
              </a:solidFill>
            </a:endParaRPr>
          </a:p>
        </p:txBody>
      </p:sp>
      <p:sp>
        <p:nvSpPr>
          <p:cNvPr id="34" name="Google Shape;34;p1"/>
          <p:cNvSpPr txBox="1"/>
          <p:nvPr/>
        </p:nvSpPr>
        <p:spPr>
          <a:xfrm>
            <a:off x="143108" y="2034854"/>
            <a:ext cx="4321180" cy="1830157"/>
          </a:xfrm>
          <a:prstGeom prst="rect">
            <a:avLst/>
          </a:prstGeom>
          <a:noFill/>
          <a:ln>
            <a:noFill/>
          </a:ln>
        </p:spPr>
        <p:txBody>
          <a:bodyPr spcFirstLastPara="1" wrap="square" lIns="91425" tIns="45700" rIns="91425" bIns="45700" anchor="t" anchorCtr="0">
            <a:noAutofit/>
          </a:bodyPr>
          <a:lstStyle/>
          <a:p>
            <a:pPr lvl="0"/>
            <a:r>
              <a:rPr lang="en-US" sz="1200" b="1" dirty="0">
                <a:latin typeface="Arial Nova" panose="020B0604020202020204" pitchFamily="34" charset="0"/>
                <a:ea typeface="Cambria" panose="02040503050406030204" pitchFamily="18" charset="0"/>
                <a:cs typeface="Cavolini" panose="020B0502040204020203" pitchFamily="66" charset="0"/>
              </a:rPr>
              <a:t>	</a:t>
            </a:r>
            <a:r>
              <a:rPr lang="en-US" sz="1100" b="1" dirty="0">
                <a:latin typeface="Batang" panose="02030600000101010101" pitchFamily="18" charset="-127"/>
                <a:ea typeface="Batang" panose="02030600000101010101" pitchFamily="18" charset="-127"/>
                <a:cs typeface="Cavolini" panose="020B0502040204020203" pitchFamily="66" charset="0"/>
              </a:rPr>
              <a:t>The Entire world has been affected by the Novel Covid19 unexpectedly. Causing sickness and deaths everywhere it has spread, it has forced leaders around the world to take drastic steps to bring down it’s spread , causing lots of business to temporarily close or in case of small businesses having to permanently shut down. Objective of this data analysis is to find out how COVID 19 has effected various stocks by analyzing performance of few stocks between January and April 2020 and predicting their values for the month of May 2020</a:t>
            </a:r>
            <a:endParaRPr sz="1100" b="1" dirty="0">
              <a:latin typeface="Batang" panose="02030600000101010101" pitchFamily="18" charset="-127"/>
              <a:ea typeface="Batang" panose="02030600000101010101" pitchFamily="18" charset="-127"/>
              <a:cs typeface="Cavolini" panose="020B0502040204020203" pitchFamily="66" charset="0"/>
            </a:endParaRPr>
          </a:p>
        </p:txBody>
      </p:sp>
      <p:sp>
        <p:nvSpPr>
          <p:cNvPr id="35" name="Google Shape;35;p1"/>
          <p:cNvSpPr txBox="1"/>
          <p:nvPr/>
        </p:nvSpPr>
        <p:spPr>
          <a:xfrm>
            <a:off x="143108" y="4679032"/>
            <a:ext cx="4344156" cy="1305195"/>
          </a:xfrm>
          <a:prstGeom prst="rect">
            <a:avLst/>
          </a:prstGeom>
          <a:noFill/>
          <a:ln>
            <a:noFill/>
          </a:ln>
        </p:spPr>
        <p:txBody>
          <a:bodyPr spcFirstLastPara="1" wrap="square" lIns="91425" tIns="45700" rIns="91425" bIns="45700" anchor="t" anchorCtr="0">
            <a:noAutofit/>
          </a:bodyPr>
          <a:lstStyle/>
          <a:p>
            <a:pPr marR="0" lvl="0" algn="l" rtl="0">
              <a:lnSpc>
                <a:spcPct val="100000"/>
              </a:lnSpc>
              <a:spcBef>
                <a:spcPts val="0"/>
              </a:spcBef>
              <a:spcAft>
                <a:spcPts val="0"/>
              </a:spcAft>
            </a:pPr>
            <a:r>
              <a:rPr lang="en-US" sz="1100" b="1" dirty="0">
                <a:latin typeface="Batang" panose="02030600000101010101" pitchFamily="18" charset="-127"/>
                <a:ea typeface="Batang" panose="02030600000101010101" pitchFamily="18" charset="-127"/>
                <a:cs typeface="Cavolini" panose="020B0502040204020203" pitchFamily="66" charset="0"/>
              </a:rPr>
              <a:t>Finding answers to :</a:t>
            </a:r>
          </a:p>
          <a:p>
            <a:pPr marL="228600" lvl="8" indent="-228600">
              <a:buFont typeface="Arial" panose="020B0604020202020204" pitchFamily="34" charset="0"/>
              <a:buChar char="•"/>
            </a:pPr>
            <a:r>
              <a:rPr lang="en-US" sz="1100" b="1" dirty="0">
                <a:latin typeface="Batang" panose="02030600000101010101" pitchFamily="18" charset="-127"/>
                <a:ea typeface="Batang" panose="02030600000101010101" pitchFamily="18" charset="-127"/>
                <a:cs typeface="Cavolini" panose="020B0502040204020203" pitchFamily="66" charset="0"/>
              </a:rPr>
              <a:t>How did the stock price change over time?</a:t>
            </a:r>
          </a:p>
          <a:p>
            <a:pPr marL="228600" indent="-228600">
              <a:buFont typeface="Arial" panose="020B0604020202020204" pitchFamily="34" charset="0"/>
              <a:buChar char="•"/>
            </a:pPr>
            <a:r>
              <a:rPr lang="en-US" sz="1100" b="1" dirty="0">
                <a:latin typeface="Batang" panose="02030600000101010101" pitchFamily="18" charset="-127"/>
                <a:ea typeface="Batang" panose="02030600000101010101" pitchFamily="18" charset="-127"/>
                <a:cs typeface="Cavolini" panose="020B0502040204020203" pitchFamily="66" charset="0"/>
              </a:rPr>
              <a:t>What was the moving average of all stocks?</a:t>
            </a:r>
          </a:p>
          <a:p>
            <a:pPr marL="228600" indent="-228600">
              <a:buFont typeface="Arial" panose="020B0604020202020204" pitchFamily="34" charset="0"/>
              <a:buChar char="•"/>
            </a:pPr>
            <a:r>
              <a:rPr lang="en-US" sz="1100" b="1" dirty="0">
                <a:latin typeface="Batang" panose="02030600000101010101" pitchFamily="18" charset="-127"/>
                <a:ea typeface="Batang" panose="02030600000101010101" pitchFamily="18" charset="-127"/>
                <a:cs typeface="Cavolini" panose="020B0502040204020203" pitchFamily="66" charset="0"/>
              </a:rPr>
              <a:t>How much price change has happened due to COVID19?</a:t>
            </a:r>
          </a:p>
          <a:p>
            <a:pPr marL="228600" indent="-228600">
              <a:buFont typeface="Arial" panose="020B0604020202020204" pitchFamily="34" charset="0"/>
              <a:buChar char="•"/>
            </a:pPr>
            <a:r>
              <a:rPr lang="en-US" sz="1100" b="1" dirty="0">
                <a:latin typeface="Batang" panose="02030600000101010101" pitchFamily="18" charset="-127"/>
                <a:ea typeface="Batang" panose="02030600000101010101" pitchFamily="18" charset="-127"/>
                <a:cs typeface="Cavolini" panose="020B0502040204020203" pitchFamily="66" charset="0"/>
              </a:rPr>
              <a:t>How the prices going to behave in April 2020?</a:t>
            </a:r>
          </a:p>
          <a:p>
            <a:pPr marR="0" lvl="0" algn="l" rtl="0">
              <a:lnSpc>
                <a:spcPct val="100000"/>
              </a:lnSpc>
              <a:spcBef>
                <a:spcPts val="0"/>
              </a:spcBef>
              <a:spcAft>
                <a:spcPts val="0"/>
              </a:spcAft>
            </a:pPr>
            <a:r>
              <a:rPr lang="en-US" sz="1100" b="1" dirty="0">
                <a:latin typeface="Batang" panose="02030600000101010101" pitchFamily="18" charset="-127"/>
                <a:ea typeface="Batang" panose="02030600000101010101" pitchFamily="18" charset="-127"/>
                <a:cs typeface="Cavolini" panose="020B0502040204020203" pitchFamily="66" charset="0"/>
              </a:rPr>
              <a:t>Provide statistical analysis with supported visualizations to establish the answers to above questions</a:t>
            </a:r>
          </a:p>
        </p:txBody>
      </p:sp>
      <p:sp>
        <p:nvSpPr>
          <p:cNvPr id="36" name="Google Shape;36;p1"/>
          <p:cNvSpPr txBox="1"/>
          <p:nvPr/>
        </p:nvSpPr>
        <p:spPr>
          <a:xfrm>
            <a:off x="4610637" y="1860994"/>
            <a:ext cx="4253658" cy="66697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a:defRPr sz="1100" b="1">
                <a:latin typeface="Arial Nova" panose="020B0604020202020204" pitchFamily="34" charset="0"/>
                <a:ea typeface="Cambria" panose="02040503050406030204" pitchFamily="18" charset="0"/>
                <a:cs typeface="Cavolini" panose="020B0502040204020203" pitchFamily="66" charset="0"/>
              </a:defRPr>
            </a:lvl1pPr>
          </a:lstStyle>
          <a:p>
            <a:r>
              <a:rPr lang="en-US" dirty="0">
                <a:latin typeface="Batang" panose="02030600000101010101" pitchFamily="18" charset="-127"/>
                <a:ea typeface="Batang" panose="02030600000101010101" pitchFamily="18" charset="-127"/>
              </a:rPr>
              <a:t>The study is based on data retrieved from Yahoo Finance and is limited to the exchanges supported by Yahoo Finance. The data for analysis is between 5/2/2017 </a:t>
            </a:r>
            <a:r>
              <a:rPr lang="en-US">
                <a:latin typeface="Batang" panose="02030600000101010101" pitchFamily="18" charset="-127"/>
                <a:ea typeface="Batang" panose="02030600000101010101" pitchFamily="18" charset="-127"/>
              </a:rPr>
              <a:t>till 5/31/2020</a:t>
            </a:r>
            <a:endParaRPr lang="en-US" dirty="0">
              <a:latin typeface="Batang" panose="02030600000101010101" pitchFamily="18" charset="-127"/>
              <a:ea typeface="Batang" panose="02030600000101010101" pitchFamily="18" charset="-127"/>
            </a:endParaRPr>
          </a:p>
        </p:txBody>
      </p:sp>
      <p:sp>
        <p:nvSpPr>
          <p:cNvPr id="37" name="Google Shape;37;p1"/>
          <p:cNvSpPr txBox="1"/>
          <p:nvPr/>
        </p:nvSpPr>
        <p:spPr>
          <a:xfrm>
            <a:off x="4553466" y="3161115"/>
            <a:ext cx="4329184" cy="78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100" b="1" dirty="0">
                <a:latin typeface="Batang" panose="02030600000101010101" pitchFamily="18" charset="-127"/>
                <a:ea typeface="Batang" panose="02030600000101010101" pitchFamily="18" charset="-127"/>
                <a:cs typeface="Cavolini" panose="020B0502040204020203" pitchFamily="66" charset="0"/>
              </a:rPr>
              <a:t>Data prediction is based on analysis done on data only between May of 2017 and April 2020 and does not consider data before this timeline. </a:t>
            </a:r>
            <a:endParaRPr sz="1100" b="1" dirty="0">
              <a:latin typeface="Batang" panose="02030600000101010101" pitchFamily="18" charset="-127"/>
              <a:ea typeface="Batang" panose="02030600000101010101" pitchFamily="18" charset="-127"/>
              <a:cs typeface="Cavolini" panose="020B0502040204020203" pitchFamily="66" charset="0"/>
            </a:endParaRPr>
          </a:p>
        </p:txBody>
      </p:sp>
      <p:sp>
        <p:nvSpPr>
          <p:cNvPr id="38" name="Google Shape;38;p1"/>
          <p:cNvSpPr txBox="1"/>
          <p:nvPr/>
        </p:nvSpPr>
        <p:spPr>
          <a:xfrm>
            <a:off x="4590928" y="5284795"/>
            <a:ext cx="4324418" cy="1081065"/>
          </a:xfrm>
          <a:prstGeom prst="rect">
            <a:avLst/>
          </a:prstGeom>
          <a:noFill/>
          <a:ln>
            <a:noFill/>
          </a:ln>
        </p:spPr>
        <p:txBody>
          <a:bodyPr spcFirstLastPara="1" wrap="square" lIns="91425" tIns="45700" rIns="91425" bIns="45700" anchor="t" anchorCtr="0">
            <a:noAutofit/>
          </a:bodyPr>
          <a:lstStyle/>
          <a:p>
            <a:pPr lvl="0"/>
            <a:r>
              <a:rPr lang="en-US" sz="1100" b="1" dirty="0">
                <a:latin typeface="Batang" panose="02030600000101010101" pitchFamily="18" charset="-127"/>
                <a:ea typeface="Batang" panose="02030600000101010101" pitchFamily="18" charset="-127"/>
                <a:cs typeface="Cavolini" panose="020B0502040204020203" pitchFamily="66" charset="0"/>
              </a:rPr>
              <a:t>This project is based on the data obtained from Kaggle at the following site :</a:t>
            </a:r>
          </a:p>
          <a:p>
            <a:pPr lvl="0"/>
            <a:r>
              <a:rPr lang="en-US" sz="1100" dirty="0">
                <a:hlinkClick r:id="rId3"/>
              </a:rPr>
              <a:t>https://www.kaggle.com/faressayah/stock-market-analysis-prediction-using-lstm</a:t>
            </a:r>
            <a:endParaRPr lang="en-US" sz="1100" b="1" dirty="0">
              <a:latin typeface="Batang" panose="02030600000101010101" pitchFamily="18" charset="-127"/>
              <a:ea typeface="Batang" panose="02030600000101010101" pitchFamily="18" charset="-127"/>
              <a:cs typeface="Cavolini" panose="020B0502040204020203" pitchFamily="66" charset="0"/>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5323"/>
            <a:ext cx="8807506" cy="1128548"/>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342900" marR="0" lvl="0" indent="-342900" algn="ctr" rtl="0">
              <a:lnSpc>
                <a:spcPct val="100000"/>
              </a:lnSpc>
              <a:spcBef>
                <a:spcPts val="0"/>
              </a:spcBef>
              <a:spcAft>
                <a:spcPts val="0"/>
              </a:spcAft>
              <a:buClr>
                <a:srgbClr val="000000"/>
              </a:buClr>
              <a:buSzPts val="1800"/>
              <a:buFont typeface="+mj-lt"/>
              <a:buAutoNum type="arabicPeriod"/>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214744" y="145474"/>
            <a:ext cx="8762991" cy="351894"/>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rgbClr val="29748D"/>
                </a:solidFill>
                <a:latin typeface="Aharoni" panose="02010803020104030203" pitchFamily="2" charset="-79"/>
                <a:ea typeface="Quattrocento Sans"/>
                <a:cs typeface="Aharoni" panose="02010803020104030203" pitchFamily="2" charset="-79"/>
                <a:sym typeface="Quattrocento Sans"/>
              </a:rPr>
              <a:t>CAPSTONE TWO-Problem Statement Worksheet (Hypothesis Formation)</a:t>
            </a:r>
            <a:endParaRPr dirty="0">
              <a:latin typeface="Aharoni" panose="02010803020104030203" pitchFamily="2" charset="-79"/>
              <a:cs typeface="Aharoni" panose="02010803020104030203" pitchFamily="2" charset="-79"/>
            </a:endParaRPr>
          </a:p>
        </p:txBody>
      </p:sp>
      <p:sp>
        <p:nvSpPr>
          <p:cNvPr id="47" name="Google Shape;47;p1"/>
          <p:cNvSpPr txBox="1"/>
          <p:nvPr/>
        </p:nvSpPr>
        <p:spPr>
          <a:xfrm>
            <a:off x="4613565" y="4323157"/>
            <a:ext cx="4324418" cy="288316"/>
          </a:xfrm>
          <a:prstGeom prst="rect">
            <a:avLst/>
          </a:prstGeom>
          <a:noFill/>
          <a:ln>
            <a:noFill/>
          </a:ln>
        </p:spPr>
        <p:txBody>
          <a:bodyPr spcFirstLastPara="1" wrap="square" lIns="91425" tIns="45700" rIns="91425" bIns="45700" anchor="t" anchorCtr="0">
            <a:noAutofit/>
          </a:bodyPr>
          <a:lstStyle/>
          <a:p>
            <a:pPr marL="228600" indent="-228600">
              <a:buAutoNum type="arabicPeriod"/>
            </a:pPr>
            <a:r>
              <a:rPr lang="en-US" sz="1100" b="1" dirty="0">
                <a:latin typeface="Batang" panose="02030600000101010101" pitchFamily="18" charset="-127"/>
                <a:ea typeface="Batang" panose="02030600000101010101" pitchFamily="18" charset="-127"/>
                <a:cs typeface="Cavolini" panose="020B0502040204020203" pitchFamily="66" charset="0"/>
              </a:rPr>
              <a:t>Yahoo Finance</a:t>
            </a:r>
          </a:p>
        </p:txBody>
      </p:sp>
      <p:sp>
        <p:nvSpPr>
          <p:cNvPr id="48" name="Google Shape;48;p1"/>
          <p:cNvSpPr txBox="1"/>
          <p:nvPr/>
        </p:nvSpPr>
        <p:spPr>
          <a:xfrm>
            <a:off x="184140" y="457203"/>
            <a:ext cx="8584648" cy="801507"/>
          </a:xfrm>
          <a:prstGeom prst="rect">
            <a:avLst/>
          </a:prstGeom>
          <a:noFill/>
          <a:ln>
            <a:noFill/>
          </a:ln>
        </p:spPr>
        <p:txBody>
          <a:bodyPr spcFirstLastPara="1" wrap="square" lIns="91425" tIns="45700" rIns="91425" bIns="45700" anchor="t" anchorCtr="0">
            <a:noAutofit/>
          </a:bodyPr>
          <a:lstStyle/>
          <a:p>
            <a:pPr lvl="0">
              <a:buSzPts val="1400"/>
            </a:pPr>
            <a:r>
              <a:rPr lang="en-US" sz="1600" b="1" dirty="0">
                <a:latin typeface="Batang" panose="02030600000101010101" pitchFamily="18" charset="-127"/>
                <a:ea typeface="Batang" panose="02030600000101010101" pitchFamily="18" charset="-127"/>
                <a:cs typeface="Biome" panose="020B0503030204020804" pitchFamily="34" charset="0"/>
              </a:rPr>
              <a:t>The analysis of the impact of COVID 19 on some stock’s values for the period between the months of January 2020 and April 2020 to understand their </a:t>
            </a:r>
            <a:r>
              <a:rPr lang="en-US" sz="1600" b="1" dirty="0" err="1">
                <a:latin typeface="Batang" panose="02030600000101010101" pitchFamily="18" charset="-127"/>
                <a:ea typeface="Batang" panose="02030600000101010101" pitchFamily="18" charset="-127"/>
                <a:cs typeface="Biome" panose="020B0503030204020804" pitchFamily="34" charset="0"/>
              </a:rPr>
              <a:t>behaviour</a:t>
            </a:r>
            <a:r>
              <a:rPr lang="en-US" sz="1600" b="1" dirty="0">
                <a:latin typeface="Batang" panose="02030600000101010101" pitchFamily="18" charset="-127"/>
                <a:ea typeface="Batang" panose="02030600000101010101" pitchFamily="18" charset="-127"/>
                <a:cs typeface="Biome" panose="020B0503030204020804" pitchFamily="34" charset="0"/>
              </a:rPr>
              <a:t> in a pandemic situation.</a:t>
            </a:r>
            <a:endParaRPr sz="1600" b="1" i="0" u="none" strike="noStrike" cap="none" dirty="0">
              <a:solidFill>
                <a:srgbClr val="000000"/>
              </a:solidFill>
              <a:latin typeface="Batang" panose="02030600000101010101" pitchFamily="18" charset="-127"/>
              <a:ea typeface="Batang" panose="02030600000101010101" pitchFamily="18" charset="-127"/>
              <a:cs typeface="Biome" panose="020B0503030204020804" pitchFamily="34" charset="0"/>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11496</TotalTime>
  <Words>602</Words>
  <Application>Microsoft Office PowerPoint</Application>
  <PresentationFormat>On-screen Show (4:3)</PresentationFormat>
  <Paragraphs>47</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Batang</vt:lpstr>
      <vt:lpstr>Aharoni</vt:lpstr>
      <vt:lpstr>Arial</vt:lpstr>
      <vt:lpstr>Arial Nova</vt:lpstr>
      <vt:lpstr>Calibri</vt:lpstr>
      <vt:lpstr>Quattrocento Sans</vt:lpstr>
      <vt:lpstr>Synergy_CF_YNR002</vt:lpstr>
      <vt:lpstr>CAPSTONE TWO-Problem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Sangeeta Chatterjee</cp:lastModifiedBy>
  <cp:revision>12</cp:revision>
  <dcterms:modified xsi:type="dcterms:W3CDTF">2020-06-10T20:43:01Z</dcterms:modified>
</cp:coreProperties>
</file>