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19" autoAdjust="0"/>
  </p:normalViewPr>
  <p:slideViewPr>
    <p:cSldViewPr snapToGrid="0">
      <p:cViewPr varScale="1">
        <p:scale>
          <a:sx n="72" d="100"/>
          <a:sy n="72"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3200" b="1" dirty="0"/>
              <a:t>Social Media Content Data Analysis and Visualization for the Client Social Buzz</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b="1" dirty="0">
                <a:solidFill>
                  <a:srgbClr val="5792BA"/>
                </a:solidFill>
              </a:rPr>
              <a:t>By: Sangeeta Kolkar</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BE86-1D7E-4BC9-9CD7-B7E3ED786246}"/>
              </a:ext>
            </a:extLst>
          </p:cNvPr>
          <p:cNvSpPr>
            <a:spLocks noGrp="1"/>
          </p:cNvSpPr>
          <p:nvPr>
            <p:ph type="title"/>
          </p:nvPr>
        </p:nvSpPr>
        <p:spPr/>
        <p:txBody>
          <a:bodyPr/>
          <a:lstStyle/>
          <a:p>
            <a:r>
              <a:rPr lang="en-US" b="1" dirty="0"/>
              <a:t>Data Analysis</a:t>
            </a:r>
            <a:endParaRPr lang="en-IN" b="1" dirty="0"/>
          </a:p>
        </p:txBody>
      </p:sp>
      <p:sp>
        <p:nvSpPr>
          <p:cNvPr id="3" name="Content Placeholder 2">
            <a:extLst>
              <a:ext uri="{FF2B5EF4-FFF2-40B4-BE49-F238E27FC236}">
                <a16:creationId xmlns:a16="http://schemas.microsoft.com/office/drawing/2014/main" id="{23A8AF68-E174-4225-98F3-C071A6E15784}"/>
              </a:ext>
            </a:extLst>
          </p:cNvPr>
          <p:cNvSpPr>
            <a:spLocks noGrp="1"/>
          </p:cNvSpPr>
          <p:nvPr>
            <p:ph idx="1"/>
          </p:nvPr>
        </p:nvSpPr>
        <p:spPr/>
        <p:txBody>
          <a:bodyPr/>
          <a:lstStyle/>
          <a:p>
            <a:r>
              <a:rPr lang="en-US" dirty="0"/>
              <a:t>Data analysis is the process of inspecting, cleansing, transforming, and modeling data with the goal of discovering useful information, informing conclusions, and supporting decision-making.</a:t>
            </a:r>
          </a:p>
          <a:p>
            <a:r>
              <a:rPr lang="en-US" dirty="0"/>
              <a:t>Here we are supposed to analyze and find out the Top 5 Content Categories by Largest Popularity Score.</a:t>
            </a:r>
          </a:p>
          <a:p>
            <a:r>
              <a:rPr lang="en-US" dirty="0"/>
              <a:t>We have used Microsoft Excel’s Pivot Table to find the above requirement.</a:t>
            </a:r>
            <a:endParaRPr lang="en-IN" dirty="0"/>
          </a:p>
        </p:txBody>
      </p:sp>
    </p:spTree>
    <p:extLst>
      <p:ext uri="{BB962C8B-B14F-4D97-AF65-F5344CB8AC3E}">
        <p14:creationId xmlns:p14="http://schemas.microsoft.com/office/powerpoint/2010/main" val="101791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7F9F-31BF-412D-A0C8-09724117BFCB}"/>
              </a:ext>
            </a:extLst>
          </p:cNvPr>
          <p:cNvSpPr>
            <a:spLocks noGrp="1"/>
          </p:cNvSpPr>
          <p:nvPr>
            <p:ph type="title"/>
          </p:nvPr>
        </p:nvSpPr>
        <p:spPr/>
        <p:txBody>
          <a:bodyPr/>
          <a:lstStyle/>
          <a:p>
            <a:r>
              <a:rPr lang="en-US" b="1" dirty="0"/>
              <a:t>Data Visualization</a:t>
            </a:r>
            <a:endParaRPr lang="en-IN" b="1" dirty="0"/>
          </a:p>
        </p:txBody>
      </p:sp>
      <p:sp>
        <p:nvSpPr>
          <p:cNvPr id="3" name="Content Placeholder 2">
            <a:extLst>
              <a:ext uri="{FF2B5EF4-FFF2-40B4-BE49-F238E27FC236}">
                <a16:creationId xmlns:a16="http://schemas.microsoft.com/office/drawing/2014/main" id="{0D456EA5-772E-4A8E-BDA1-45A512D5268E}"/>
              </a:ext>
            </a:extLst>
          </p:cNvPr>
          <p:cNvSpPr>
            <a:spLocks noGrp="1"/>
          </p:cNvSpPr>
          <p:nvPr>
            <p:ph idx="1"/>
          </p:nvPr>
        </p:nvSpPr>
        <p:spPr/>
        <p:txBody>
          <a:bodyPr/>
          <a:lstStyle/>
          <a:p>
            <a:r>
              <a:rPr lang="en-US" dirty="0"/>
              <a:t>Data Visualization is a process of representing your analysis and insights visually in the form of charts, graphs, picture, maps </a:t>
            </a:r>
            <a:r>
              <a:rPr lang="en-US" dirty="0" err="1"/>
              <a:t>etc</a:t>
            </a:r>
            <a:r>
              <a:rPr lang="en-US" dirty="0"/>
              <a:t> so that it is easily understood by any audience.</a:t>
            </a:r>
          </a:p>
          <a:p>
            <a:r>
              <a:rPr lang="en-US" dirty="0"/>
              <a:t>Here we have used Microsoft Excel’s graphs and charts to represent our insights and findings.</a:t>
            </a:r>
            <a:endParaRPr lang="en-IN" dirty="0"/>
          </a:p>
        </p:txBody>
      </p:sp>
    </p:spTree>
    <p:extLst>
      <p:ext uri="{BB962C8B-B14F-4D97-AF65-F5344CB8AC3E}">
        <p14:creationId xmlns:p14="http://schemas.microsoft.com/office/powerpoint/2010/main" val="43886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C477-1B86-425E-A43F-03B87FC37D80}"/>
              </a:ext>
            </a:extLst>
          </p:cNvPr>
          <p:cNvSpPr>
            <a:spLocks noGrp="1"/>
          </p:cNvSpPr>
          <p:nvPr>
            <p:ph type="title"/>
          </p:nvPr>
        </p:nvSpPr>
        <p:spPr/>
        <p:txBody>
          <a:bodyPr>
            <a:normAutofit fontScale="90000"/>
          </a:bodyPr>
          <a:lstStyle/>
          <a:p>
            <a:r>
              <a:rPr lang="en-US" b="1" dirty="0"/>
              <a:t>Findings – Top 5 Popular Content Categories</a:t>
            </a:r>
            <a:endParaRPr lang="en-IN" b="1" dirty="0"/>
          </a:p>
        </p:txBody>
      </p:sp>
      <p:sp>
        <p:nvSpPr>
          <p:cNvPr id="3" name="Content Placeholder 2">
            <a:extLst>
              <a:ext uri="{FF2B5EF4-FFF2-40B4-BE49-F238E27FC236}">
                <a16:creationId xmlns:a16="http://schemas.microsoft.com/office/drawing/2014/main" id="{77438907-DE71-4748-A4B5-EFB498A5B7BD}"/>
              </a:ext>
            </a:extLst>
          </p:cNvPr>
          <p:cNvSpPr>
            <a:spLocks noGrp="1"/>
          </p:cNvSpPr>
          <p:nvPr>
            <p:ph idx="1"/>
          </p:nvPr>
        </p:nvSpPr>
        <p:spPr/>
        <p:txBody>
          <a:bodyPr/>
          <a:lstStyle/>
          <a:p>
            <a:r>
              <a:rPr lang="en-US" dirty="0"/>
              <a:t>Using Pivot Table we found that below content categories are the one’s with largest popularity. </a:t>
            </a:r>
          </a:p>
          <a:p>
            <a:r>
              <a:rPr lang="en-US" dirty="0"/>
              <a:t>Popularity is calculated with highest score.</a:t>
            </a:r>
          </a:p>
          <a:p>
            <a:endParaRPr lang="en-IN" dirty="0"/>
          </a:p>
        </p:txBody>
      </p:sp>
      <p:pic>
        <p:nvPicPr>
          <p:cNvPr id="5" name="Picture 4">
            <a:extLst>
              <a:ext uri="{FF2B5EF4-FFF2-40B4-BE49-F238E27FC236}">
                <a16:creationId xmlns:a16="http://schemas.microsoft.com/office/drawing/2014/main" id="{269140CF-66B4-4E3A-AC95-8F1526409276}"/>
              </a:ext>
            </a:extLst>
          </p:cNvPr>
          <p:cNvPicPr>
            <a:picLocks noChangeAspect="1"/>
          </p:cNvPicPr>
          <p:nvPr/>
        </p:nvPicPr>
        <p:blipFill>
          <a:blip r:embed="rId2"/>
          <a:stretch>
            <a:fillRect/>
          </a:stretch>
        </p:blipFill>
        <p:spPr>
          <a:xfrm>
            <a:off x="1194474" y="3779646"/>
            <a:ext cx="3376799" cy="2221103"/>
          </a:xfrm>
          <a:prstGeom prst="rect">
            <a:avLst/>
          </a:prstGeom>
        </p:spPr>
      </p:pic>
      <p:pic>
        <p:nvPicPr>
          <p:cNvPr id="7" name="Picture 6">
            <a:extLst>
              <a:ext uri="{FF2B5EF4-FFF2-40B4-BE49-F238E27FC236}">
                <a16:creationId xmlns:a16="http://schemas.microsoft.com/office/drawing/2014/main" id="{8CD6A2C1-4360-42AA-848A-CD038B6BADE0}"/>
              </a:ext>
            </a:extLst>
          </p:cNvPr>
          <p:cNvPicPr>
            <a:picLocks noChangeAspect="1"/>
          </p:cNvPicPr>
          <p:nvPr/>
        </p:nvPicPr>
        <p:blipFill>
          <a:blip r:embed="rId3"/>
          <a:stretch>
            <a:fillRect/>
          </a:stretch>
        </p:blipFill>
        <p:spPr>
          <a:xfrm>
            <a:off x="5090491" y="3779645"/>
            <a:ext cx="4606733" cy="2221103"/>
          </a:xfrm>
          <a:prstGeom prst="rect">
            <a:avLst/>
          </a:prstGeom>
        </p:spPr>
      </p:pic>
    </p:spTree>
    <p:extLst>
      <p:ext uri="{BB962C8B-B14F-4D97-AF65-F5344CB8AC3E}">
        <p14:creationId xmlns:p14="http://schemas.microsoft.com/office/powerpoint/2010/main" val="304875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A16F-E4EB-435C-BB2C-3DB0EA8856F8}"/>
              </a:ext>
            </a:extLst>
          </p:cNvPr>
          <p:cNvSpPr>
            <a:spLocks noGrp="1"/>
          </p:cNvSpPr>
          <p:nvPr>
            <p:ph type="title"/>
          </p:nvPr>
        </p:nvSpPr>
        <p:spPr/>
        <p:txBody>
          <a:bodyPr/>
          <a:lstStyle/>
          <a:p>
            <a:r>
              <a:rPr lang="en-US" b="1" dirty="0"/>
              <a:t>Insights</a:t>
            </a:r>
            <a:endParaRPr lang="en-IN" b="1" dirty="0"/>
          </a:p>
        </p:txBody>
      </p:sp>
      <p:sp>
        <p:nvSpPr>
          <p:cNvPr id="3" name="Content Placeholder 2">
            <a:extLst>
              <a:ext uri="{FF2B5EF4-FFF2-40B4-BE49-F238E27FC236}">
                <a16:creationId xmlns:a16="http://schemas.microsoft.com/office/drawing/2014/main" id="{8287A8D4-D950-4C6E-83D3-57C861E61231}"/>
              </a:ext>
            </a:extLst>
          </p:cNvPr>
          <p:cNvSpPr>
            <a:spLocks noGrp="1"/>
          </p:cNvSpPr>
          <p:nvPr>
            <p:ph idx="1"/>
          </p:nvPr>
        </p:nvSpPr>
        <p:spPr/>
        <p:txBody>
          <a:bodyPr/>
          <a:lstStyle/>
          <a:p>
            <a:pPr marL="36900" indent="0">
              <a:buNone/>
            </a:pPr>
            <a:r>
              <a:rPr lang="en-US" dirty="0"/>
              <a:t>We have found out some interesting insights that we want to share with Social Buzz.</a:t>
            </a:r>
          </a:p>
          <a:p>
            <a:pPr>
              <a:buFont typeface="Wingdings" panose="05000000000000000000" pitchFamily="2" charset="2"/>
              <a:buChar char="v"/>
            </a:pPr>
            <a:r>
              <a:rPr lang="en-US" dirty="0"/>
              <a:t>There are total 16 unique content categories.</a:t>
            </a:r>
          </a:p>
          <a:p>
            <a:pPr>
              <a:buFont typeface="Wingdings" panose="05000000000000000000" pitchFamily="2" charset="2"/>
              <a:buChar char="v"/>
            </a:pPr>
            <a:r>
              <a:rPr lang="en-US" dirty="0"/>
              <a:t>There are total 1897 reactions for the most popular category “Animals”.</a:t>
            </a:r>
          </a:p>
          <a:p>
            <a:pPr>
              <a:buFont typeface="Wingdings" panose="05000000000000000000" pitchFamily="2" charset="2"/>
              <a:buChar char="v"/>
            </a:pPr>
            <a:r>
              <a:rPr lang="en-US" dirty="0"/>
              <a:t>May 2021 is the month with the most posts.</a:t>
            </a:r>
          </a:p>
          <a:p>
            <a:pPr>
              <a:buFont typeface="Wingdings" panose="05000000000000000000" pitchFamily="2" charset="2"/>
              <a:buChar char="v"/>
            </a:pPr>
            <a:endParaRPr lang="en-US" dirty="0"/>
          </a:p>
          <a:p>
            <a:pPr marL="36900" indent="0">
              <a:buNone/>
            </a:pPr>
            <a:endParaRPr lang="en-US" dirty="0"/>
          </a:p>
          <a:p>
            <a:pPr marL="494100" indent="-457200">
              <a:buFont typeface="+mj-lt"/>
              <a:buAutoNum type="arabicPeriod"/>
            </a:pPr>
            <a:endParaRPr lang="en-IN" dirty="0"/>
          </a:p>
        </p:txBody>
      </p:sp>
    </p:spTree>
    <p:extLst>
      <p:ext uri="{BB962C8B-B14F-4D97-AF65-F5344CB8AC3E}">
        <p14:creationId xmlns:p14="http://schemas.microsoft.com/office/powerpoint/2010/main" val="68834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5A8A-D0F3-4B38-838D-20A1AABB005F}"/>
              </a:ext>
            </a:extLst>
          </p:cNvPr>
          <p:cNvSpPr>
            <a:spLocks noGrp="1"/>
          </p:cNvSpPr>
          <p:nvPr>
            <p:ph type="title"/>
          </p:nvPr>
        </p:nvSpPr>
        <p:spPr/>
        <p:txBody>
          <a:bodyPr/>
          <a:lstStyle/>
          <a:p>
            <a:r>
              <a:rPr lang="en-US" b="1" dirty="0"/>
              <a:t>Thank You </a:t>
            </a:r>
            <a:endParaRPr lang="en-IN" b="1" dirty="0"/>
          </a:p>
        </p:txBody>
      </p:sp>
      <p:sp>
        <p:nvSpPr>
          <p:cNvPr id="3" name="Content Placeholder 2">
            <a:extLst>
              <a:ext uri="{FF2B5EF4-FFF2-40B4-BE49-F238E27FC236}">
                <a16:creationId xmlns:a16="http://schemas.microsoft.com/office/drawing/2014/main" id="{D3B042DE-9376-4D93-92E5-4616063A92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0588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4404-6751-4870-AC2E-E2A36E65CC95}"/>
              </a:ext>
            </a:extLst>
          </p:cNvPr>
          <p:cNvSpPr>
            <a:spLocks noGrp="1"/>
          </p:cNvSpPr>
          <p:nvPr>
            <p:ph type="title"/>
          </p:nvPr>
        </p:nvSpPr>
        <p:spPr/>
        <p:txBody>
          <a:bodyPr/>
          <a:lstStyle/>
          <a:p>
            <a:r>
              <a:rPr lang="en-US" b="1" dirty="0"/>
              <a:t>Today’s Agenda</a:t>
            </a:r>
            <a:endParaRPr lang="en-IN" b="1" dirty="0"/>
          </a:p>
        </p:txBody>
      </p:sp>
      <p:sp>
        <p:nvSpPr>
          <p:cNvPr id="3" name="Content Placeholder 2">
            <a:extLst>
              <a:ext uri="{FF2B5EF4-FFF2-40B4-BE49-F238E27FC236}">
                <a16:creationId xmlns:a16="http://schemas.microsoft.com/office/drawing/2014/main" id="{C9148BEB-BACF-4442-9EBF-CEC059372B36}"/>
              </a:ext>
            </a:extLst>
          </p:cNvPr>
          <p:cNvSpPr>
            <a:spLocks noGrp="1"/>
          </p:cNvSpPr>
          <p:nvPr>
            <p:ph idx="1"/>
          </p:nvPr>
        </p:nvSpPr>
        <p:spPr/>
        <p:txBody>
          <a:bodyPr/>
          <a:lstStyle/>
          <a:p>
            <a:r>
              <a:rPr lang="en-US" dirty="0"/>
              <a:t>Project Recap</a:t>
            </a:r>
          </a:p>
          <a:p>
            <a:r>
              <a:rPr lang="en-US" dirty="0"/>
              <a:t>Problem</a:t>
            </a:r>
          </a:p>
          <a:p>
            <a:r>
              <a:rPr lang="en-US" dirty="0"/>
              <a:t>The Analytics Team</a:t>
            </a:r>
          </a:p>
          <a:p>
            <a:r>
              <a:rPr lang="en-US" dirty="0"/>
              <a:t>Process</a:t>
            </a:r>
          </a:p>
          <a:p>
            <a:r>
              <a:rPr lang="en-US" dirty="0"/>
              <a:t>Insights</a:t>
            </a:r>
          </a:p>
        </p:txBody>
      </p:sp>
    </p:spTree>
    <p:extLst>
      <p:ext uri="{BB962C8B-B14F-4D97-AF65-F5344CB8AC3E}">
        <p14:creationId xmlns:p14="http://schemas.microsoft.com/office/powerpoint/2010/main" val="416985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C468-70BA-4B75-8A2A-BA2FB9A0B7C3}"/>
              </a:ext>
            </a:extLst>
          </p:cNvPr>
          <p:cNvSpPr>
            <a:spLocks noGrp="1"/>
          </p:cNvSpPr>
          <p:nvPr>
            <p:ph type="title"/>
          </p:nvPr>
        </p:nvSpPr>
        <p:spPr/>
        <p:txBody>
          <a:bodyPr/>
          <a:lstStyle/>
          <a:p>
            <a:r>
              <a:rPr lang="en-US" b="1" dirty="0"/>
              <a:t>Project Recap</a:t>
            </a:r>
            <a:endParaRPr lang="en-IN" b="1" dirty="0"/>
          </a:p>
        </p:txBody>
      </p:sp>
      <p:sp>
        <p:nvSpPr>
          <p:cNvPr id="3" name="Content Placeholder 2">
            <a:extLst>
              <a:ext uri="{FF2B5EF4-FFF2-40B4-BE49-F238E27FC236}">
                <a16:creationId xmlns:a16="http://schemas.microsoft.com/office/drawing/2014/main" id="{39960AA5-6C4E-4D71-9AFE-B7E042A4D63C}"/>
              </a:ext>
            </a:extLst>
          </p:cNvPr>
          <p:cNvSpPr>
            <a:spLocks noGrp="1"/>
          </p:cNvSpPr>
          <p:nvPr>
            <p:ph idx="1"/>
          </p:nvPr>
        </p:nvSpPr>
        <p:spPr>
          <a:xfrm>
            <a:off x="913795" y="2076450"/>
            <a:ext cx="10353762" cy="4629150"/>
          </a:xfrm>
        </p:spPr>
        <p:txBody>
          <a:bodyPr>
            <a:normAutofit fontScale="92500" lnSpcReduction="10000"/>
          </a:bodyPr>
          <a:lstStyle/>
          <a:p>
            <a:pPr marL="36900" indent="0">
              <a:buNone/>
            </a:pPr>
            <a:r>
              <a:rPr lang="en-US" dirty="0"/>
              <a:t>Social Buzz is a Social Media Company established in the year 2010. Over the past 5 years, Social Buzz has reached over 500 million active users each month. They have scaled quicker than anticipated and need the help of an advisory firm to oversee their scaling process effectively. Due to their rapid growth and digital nature of their core product, the amount of data that they create, collect and must analyze is huge.</a:t>
            </a:r>
          </a:p>
          <a:p>
            <a:pPr marL="36900" indent="0">
              <a:buNone/>
            </a:pPr>
            <a:endParaRPr lang="en-IN" dirty="0"/>
          </a:p>
          <a:p>
            <a:pPr marL="36900" indent="0">
              <a:buNone/>
            </a:pPr>
            <a:r>
              <a:rPr lang="en-IN" dirty="0"/>
              <a:t>Accenture has begun a 3 month POC focusing on these tasks:</a:t>
            </a:r>
          </a:p>
          <a:p>
            <a:pPr>
              <a:buFont typeface="Wingdings" panose="05000000000000000000" pitchFamily="2" charset="2"/>
              <a:buChar char="v"/>
            </a:pPr>
            <a:r>
              <a:rPr lang="en-US" dirty="0"/>
              <a:t>An audit of their big data practice </a:t>
            </a:r>
          </a:p>
          <a:p>
            <a:pPr>
              <a:buFont typeface="Wingdings" panose="05000000000000000000" pitchFamily="2" charset="2"/>
              <a:buChar char="v"/>
            </a:pPr>
            <a:r>
              <a:rPr lang="en-US" dirty="0"/>
              <a:t>Recommendations for a successful IPO</a:t>
            </a:r>
          </a:p>
          <a:p>
            <a:pPr>
              <a:buFont typeface="Wingdings" panose="05000000000000000000" pitchFamily="2" charset="2"/>
              <a:buChar char="v"/>
            </a:pPr>
            <a:r>
              <a:rPr lang="en-US" dirty="0"/>
              <a:t>An analysis of their content categories that highlights the top 5 categories with largest popularity</a:t>
            </a:r>
            <a:endParaRPr lang="en-IN" dirty="0"/>
          </a:p>
          <a:p>
            <a:pPr marL="36900" indent="0">
              <a:buNone/>
            </a:pPr>
            <a:endParaRPr lang="en-US" dirty="0"/>
          </a:p>
        </p:txBody>
      </p:sp>
    </p:spTree>
    <p:extLst>
      <p:ext uri="{BB962C8B-B14F-4D97-AF65-F5344CB8AC3E}">
        <p14:creationId xmlns:p14="http://schemas.microsoft.com/office/powerpoint/2010/main" val="1491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D3BD-44A0-43FD-ACA7-517B3FD8E99E}"/>
              </a:ext>
            </a:extLst>
          </p:cNvPr>
          <p:cNvSpPr>
            <a:spLocks noGrp="1"/>
          </p:cNvSpPr>
          <p:nvPr>
            <p:ph type="title"/>
          </p:nvPr>
        </p:nvSpPr>
        <p:spPr/>
        <p:txBody>
          <a:bodyPr/>
          <a:lstStyle/>
          <a:p>
            <a:r>
              <a:rPr lang="en-US" b="1" dirty="0"/>
              <a:t>Problem</a:t>
            </a:r>
            <a:endParaRPr lang="en-IN" b="1" dirty="0"/>
          </a:p>
        </p:txBody>
      </p:sp>
      <p:sp>
        <p:nvSpPr>
          <p:cNvPr id="3" name="Content Placeholder 2">
            <a:extLst>
              <a:ext uri="{FF2B5EF4-FFF2-40B4-BE49-F238E27FC236}">
                <a16:creationId xmlns:a16="http://schemas.microsoft.com/office/drawing/2014/main" id="{2AE519F0-6705-4993-B625-8200A721A3DF}"/>
              </a:ext>
            </a:extLst>
          </p:cNvPr>
          <p:cNvSpPr>
            <a:spLocks noGrp="1"/>
          </p:cNvSpPr>
          <p:nvPr>
            <p:ph idx="1"/>
          </p:nvPr>
        </p:nvSpPr>
        <p:spPr/>
        <p:txBody>
          <a:bodyPr/>
          <a:lstStyle/>
          <a:p>
            <a:r>
              <a:rPr lang="en-US" dirty="0"/>
              <a:t>Every day over 100,000 pieces of content, ranging from text, images, videos and GIFs are posted.</a:t>
            </a:r>
          </a:p>
          <a:p>
            <a:r>
              <a:rPr lang="en-US" dirty="0"/>
              <a:t>All of this data is highly unstructured and requires extremely sophisticated and expensive technology to manage and maintain. </a:t>
            </a:r>
          </a:p>
          <a:p>
            <a:r>
              <a:rPr lang="en-US" dirty="0"/>
              <a:t>Hence, Social Buss is now looking at bringing in external expertise from Accenture to analyze the huge amount of data and find the Top 5 Content Categories that have largest popularity.</a:t>
            </a:r>
          </a:p>
          <a:p>
            <a:endParaRPr lang="en-IN" dirty="0"/>
          </a:p>
        </p:txBody>
      </p:sp>
    </p:spTree>
    <p:extLst>
      <p:ext uri="{BB962C8B-B14F-4D97-AF65-F5344CB8AC3E}">
        <p14:creationId xmlns:p14="http://schemas.microsoft.com/office/powerpoint/2010/main" val="130797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3DD9-FBD0-4447-80B9-21BB7F4A9805}"/>
              </a:ext>
            </a:extLst>
          </p:cNvPr>
          <p:cNvSpPr>
            <a:spLocks noGrp="1"/>
          </p:cNvSpPr>
          <p:nvPr>
            <p:ph type="title"/>
          </p:nvPr>
        </p:nvSpPr>
        <p:spPr/>
        <p:txBody>
          <a:bodyPr/>
          <a:lstStyle/>
          <a:p>
            <a:r>
              <a:rPr lang="en-US" b="1" dirty="0"/>
              <a:t>The Data Analytics Team</a:t>
            </a:r>
            <a:endParaRPr lang="en-IN" b="1" dirty="0"/>
          </a:p>
        </p:txBody>
      </p:sp>
      <p:sp>
        <p:nvSpPr>
          <p:cNvPr id="3" name="Content Placeholder 2">
            <a:extLst>
              <a:ext uri="{FF2B5EF4-FFF2-40B4-BE49-F238E27FC236}">
                <a16:creationId xmlns:a16="http://schemas.microsoft.com/office/drawing/2014/main" id="{8E5E33EF-82D7-46B3-9ECE-120926B8A2ED}"/>
              </a:ext>
            </a:extLst>
          </p:cNvPr>
          <p:cNvSpPr>
            <a:spLocks noGrp="1"/>
          </p:cNvSpPr>
          <p:nvPr>
            <p:ph idx="1"/>
          </p:nvPr>
        </p:nvSpPr>
        <p:spPr/>
        <p:txBody>
          <a:bodyPr/>
          <a:lstStyle/>
          <a:p>
            <a:pPr marL="494100" indent="-457200">
              <a:buFont typeface="+mj-lt"/>
              <a:buAutoNum type="arabicPeriod"/>
            </a:pPr>
            <a:r>
              <a:rPr lang="en-US" dirty="0"/>
              <a:t>Mr. Andrew Fleming – Chief Technical Architect</a:t>
            </a:r>
          </a:p>
          <a:p>
            <a:pPr marL="494100" indent="-457200">
              <a:buFont typeface="+mj-lt"/>
              <a:buAutoNum type="arabicPeriod"/>
            </a:pPr>
            <a:r>
              <a:rPr lang="en-US" dirty="0"/>
              <a:t>Mr. Marcus </a:t>
            </a:r>
            <a:r>
              <a:rPr lang="en-US" dirty="0" err="1"/>
              <a:t>Rompton</a:t>
            </a:r>
            <a:r>
              <a:rPr lang="en-US" dirty="0"/>
              <a:t> – Senior Principal</a:t>
            </a:r>
          </a:p>
          <a:p>
            <a:pPr marL="494100" indent="-457200">
              <a:buFont typeface="+mj-lt"/>
              <a:buAutoNum type="arabicPeriod"/>
            </a:pPr>
            <a:r>
              <a:rPr lang="en-US" dirty="0"/>
              <a:t>Ms. Michelle – Data Scientist</a:t>
            </a:r>
          </a:p>
          <a:p>
            <a:pPr marL="494100" indent="-457200">
              <a:buFont typeface="+mj-lt"/>
              <a:buAutoNum type="arabicPeriod"/>
            </a:pPr>
            <a:r>
              <a:rPr lang="en-US" dirty="0"/>
              <a:t>Ms. Sangeeta Kolkar – Data Analyst</a:t>
            </a:r>
            <a:endParaRPr lang="en-IN" dirty="0"/>
          </a:p>
        </p:txBody>
      </p:sp>
    </p:spTree>
    <p:extLst>
      <p:ext uri="{BB962C8B-B14F-4D97-AF65-F5344CB8AC3E}">
        <p14:creationId xmlns:p14="http://schemas.microsoft.com/office/powerpoint/2010/main" val="140829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06B1-7357-4B7A-8FCE-6F46012D82CF}"/>
              </a:ext>
            </a:extLst>
          </p:cNvPr>
          <p:cNvSpPr>
            <a:spLocks noGrp="1"/>
          </p:cNvSpPr>
          <p:nvPr>
            <p:ph type="title"/>
          </p:nvPr>
        </p:nvSpPr>
        <p:spPr/>
        <p:txBody>
          <a:bodyPr/>
          <a:lstStyle/>
          <a:p>
            <a:r>
              <a:rPr lang="en-US" b="1" dirty="0"/>
              <a:t>Process</a:t>
            </a:r>
            <a:endParaRPr lang="en-IN" b="1" dirty="0"/>
          </a:p>
        </p:txBody>
      </p:sp>
      <p:sp>
        <p:nvSpPr>
          <p:cNvPr id="3" name="Content Placeholder 2">
            <a:extLst>
              <a:ext uri="{FF2B5EF4-FFF2-40B4-BE49-F238E27FC236}">
                <a16:creationId xmlns:a16="http://schemas.microsoft.com/office/drawing/2014/main" id="{6773A0FA-49A0-40B5-B69C-07BA236D0154}"/>
              </a:ext>
            </a:extLst>
          </p:cNvPr>
          <p:cNvSpPr>
            <a:spLocks noGrp="1"/>
          </p:cNvSpPr>
          <p:nvPr>
            <p:ph idx="1"/>
          </p:nvPr>
        </p:nvSpPr>
        <p:spPr/>
        <p:txBody>
          <a:bodyPr/>
          <a:lstStyle/>
          <a:p>
            <a:r>
              <a:rPr lang="en-US" dirty="0"/>
              <a:t>Data Understanding</a:t>
            </a:r>
          </a:p>
          <a:p>
            <a:r>
              <a:rPr lang="en-US" dirty="0"/>
              <a:t>Data Cleaning</a:t>
            </a:r>
          </a:p>
          <a:p>
            <a:r>
              <a:rPr lang="en-US" dirty="0"/>
              <a:t>Data Modelling</a:t>
            </a:r>
          </a:p>
          <a:p>
            <a:r>
              <a:rPr lang="en-US" dirty="0"/>
              <a:t>Data Analysis</a:t>
            </a:r>
          </a:p>
          <a:p>
            <a:r>
              <a:rPr lang="en-US" dirty="0"/>
              <a:t>Data Visualization</a:t>
            </a:r>
            <a:endParaRPr lang="en-IN" dirty="0"/>
          </a:p>
          <a:p>
            <a:r>
              <a:rPr lang="en-IN" dirty="0"/>
              <a:t>Uncover Insights</a:t>
            </a:r>
            <a:endParaRPr lang="en-US" dirty="0"/>
          </a:p>
        </p:txBody>
      </p:sp>
    </p:spTree>
    <p:extLst>
      <p:ext uri="{BB962C8B-B14F-4D97-AF65-F5344CB8AC3E}">
        <p14:creationId xmlns:p14="http://schemas.microsoft.com/office/powerpoint/2010/main" val="37838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C7A5-6C58-4AE1-ADF7-0213C097BDF2}"/>
              </a:ext>
            </a:extLst>
          </p:cNvPr>
          <p:cNvSpPr>
            <a:spLocks noGrp="1"/>
          </p:cNvSpPr>
          <p:nvPr>
            <p:ph type="title"/>
          </p:nvPr>
        </p:nvSpPr>
        <p:spPr/>
        <p:txBody>
          <a:bodyPr/>
          <a:lstStyle/>
          <a:p>
            <a:r>
              <a:rPr lang="en-US" b="1" dirty="0"/>
              <a:t>Data Understanding</a:t>
            </a:r>
            <a:endParaRPr lang="en-IN" b="1" dirty="0"/>
          </a:p>
        </p:txBody>
      </p:sp>
      <p:sp>
        <p:nvSpPr>
          <p:cNvPr id="3" name="Content Placeholder 2">
            <a:extLst>
              <a:ext uri="{FF2B5EF4-FFF2-40B4-BE49-F238E27FC236}">
                <a16:creationId xmlns:a16="http://schemas.microsoft.com/office/drawing/2014/main" id="{120202B5-FA8C-4C1F-82C7-A93C19071C57}"/>
              </a:ext>
            </a:extLst>
          </p:cNvPr>
          <p:cNvSpPr>
            <a:spLocks noGrp="1"/>
          </p:cNvSpPr>
          <p:nvPr>
            <p:ph idx="1"/>
          </p:nvPr>
        </p:nvSpPr>
        <p:spPr>
          <a:xfrm>
            <a:off x="913795" y="2076450"/>
            <a:ext cx="10353762" cy="4171950"/>
          </a:xfrm>
        </p:spPr>
        <p:txBody>
          <a:bodyPr>
            <a:normAutofit/>
          </a:bodyPr>
          <a:lstStyle/>
          <a:p>
            <a:r>
              <a:rPr lang="en-US" dirty="0"/>
              <a:t>This steps involves exploring the data sets that are provided to us, in order to understand the kind of data that is being generated and to gain some insights about the data that will be potentially helpful to us for further steps in data analysis.</a:t>
            </a:r>
          </a:p>
          <a:p>
            <a:r>
              <a:rPr lang="en-US" dirty="0"/>
              <a:t>Here we were provided with 7 different data sets which comprised of details about the users, sessions, content categories, popularity scores, reactions etc.</a:t>
            </a:r>
          </a:p>
          <a:p>
            <a:r>
              <a:rPr lang="en-US" dirty="0"/>
              <a:t>After doing the data exploration , we understood that we need only 3 data sets out the 7 for further analysis.</a:t>
            </a:r>
          </a:p>
          <a:p>
            <a:endParaRPr lang="en-IN" dirty="0"/>
          </a:p>
        </p:txBody>
      </p:sp>
    </p:spTree>
    <p:extLst>
      <p:ext uri="{BB962C8B-B14F-4D97-AF65-F5344CB8AC3E}">
        <p14:creationId xmlns:p14="http://schemas.microsoft.com/office/powerpoint/2010/main" val="116772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1642-AF7F-42EC-BD17-0300BE56C127}"/>
              </a:ext>
            </a:extLst>
          </p:cNvPr>
          <p:cNvSpPr>
            <a:spLocks noGrp="1"/>
          </p:cNvSpPr>
          <p:nvPr>
            <p:ph type="title"/>
          </p:nvPr>
        </p:nvSpPr>
        <p:spPr/>
        <p:txBody>
          <a:bodyPr/>
          <a:lstStyle/>
          <a:p>
            <a:r>
              <a:rPr lang="en-US" b="1" dirty="0"/>
              <a:t>Data Cleaning</a:t>
            </a:r>
            <a:endParaRPr lang="en-IN" b="1" dirty="0"/>
          </a:p>
        </p:txBody>
      </p:sp>
      <p:sp>
        <p:nvSpPr>
          <p:cNvPr id="3" name="Content Placeholder 2">
            <a:extLst>
              <a:ext uri="{FF2B5EF4-FFF2-40B4-BE49-F238E27FC236}">
                <a16:creationId xmlns:a16="http://schemas.microsoft.com/office/drawing/2014/main" id="{695E497F-D4FD-41EB-B758-F9C8564DB50D}"/>
              </a:ext>
            </a:extLst>
          </p:cNvPr>
          <p:cNvSpPr>
            <a:spLocks noGrp="1"/>
          </p:cNvSpPr>
          <p:nvPr>
            <p:ph idx="1"/>
          </p:nvPr>
        </p:nvSpPr>
        <p:spPr/>
        <p:txBody>
          <a:bodyPr/>
          <a:lstStyle/>
          <a:p>
            <a:r>
              <a:rPr lang="en-US" dirty="0"/>
              <a:t>Data Cleaning is an important step to eliminate/rectify unwanted, incorrect and missing data so that we can come up with correct analysis and insights to help the businesses optimize their growth.</a:t>
            </a:r>
          </a:p>
          <a:p>
            <a:r>
              <a:rPr lang="en-US" dirty="0"/>
              <a:t>We have used Microsoft Excel’s Power Query Editor for data cleaning.</a:t>
            </a:r>
          </a:p>
          <a:p>
            <a:r>
              <a:rPr lang="en-US" dirty="0"/>
              <a:t>Here we have removed unwanted columns, missing rows and changed the column data types for proper analysis.</a:t>
            </a:r>
          </a:p>
          <a:p>
            <a:endParaRPr lang="en-US" dirty="0"/>
          </a:p>
          <a:p>
            <a:endParaRPr lang="en-IN" dirty="0"/>
          </a:p>
        </p:txBody>
      </p:sp>
    </p:spTree>
    <p:extLst>
      <p:ext uri="{BB962C8B-B14F-4D97-AF65-F5344CB8AC3E}">
        <p14:creationId xmlns:p14="http://schemas.microsoft.com/office/powerpoint/2010/main" val="40981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277E-4AC7-4287-898D-4E9B2A62C2D5}"/>
              </a:ext>
            </a:extLst>
          </p:cNvPr>
          <p:cNvSpPr>
            <a:spLocks noGrp="1"/>
          </p:cNvSpPr>
          <p:nvPr>
            <p:ph type="title"/>
          </p:nvPr>
        </p:nvSpPr>
        <p:spPr/>
        <p:txBody>
          <a:bodyPr/>
          <a:lstStyle/>
          <a:p>
            <a:r>
              <a:rPr lang="en-US" b="1" dirty="0"/>
              <a:t>Data Modelling </a:t>
            </a:r>
            <a:endParaRPr lang="en-IN" b="1" dirty="0"/>
          </a:p>
        </p:txBody>
      </p:sp>
      <p:sp>
        <p:nvSpPr>
          <p:cNvPr id="3" name="Content Placeholder 2">
            <a:extLst>
              <a:ext uri="{FF2B5EF4-FFF2-40B4-BE49-F238E27FC236}">
                <a16:creationId xmlns:a16="http://schemas.microsoft.com/office/drawing/2014/main" id="{2ADA486F-82C8-46B7-A289-7F3F76CEB940}"/>
              </a:ext>
            </a:extLst>
          </p:cNvPr>
          <p:cNvSpPr>
            <a:spLocks noGrp="1"/>
          </p:cNvSpPr>
          <p:nvPr>
            <p:ph idx="1"/>
          </p:nvPr>
        </p:nvSpPr>
        <p:spPr/>
        <p:txBody>
          <a:bodyPr/>
          <a:lstStyle/>
          <a:p>
            <a:r>
              <a:rPr lang="en-US" dirty="0"/>
              <a:t>Data Modelling is a process in which we connect and create relationships between different data sets based on a column that is common to the data sets for optimized analysis and visualization.</a:t>
            </a:r>
          </a:p>
          <a:p>
            <a:r>
              <a:rPr lang="en-IN" dirty="0"/>
              <a:t>Here we have merged the Content, Reaction and </a:t>
            </a:r>
            <a:r>
              <a:rPr lang="en-IN" dirty="0" err="1"/>
              <a:t>Reaction_Types</a:t>
            </a:r>
            <a:r>
              <a:rPr lang="en-IN" dirty="0"/>
              <a:t> data sets into a single clean data set.</a:t>
            </a:r>
          </a:p>
        </p:txBody>
      </p:sp>
    </p:spTree>
    <p:extLst>
      <p:ext uri="{BB962C8B-B14F-4D97-AF65-F5344CB8AC3E}">
        <p14:creationId xmlns:p14="http://schemas.microsoft.com/office/powerpoint/2010/main" val="1333850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{9A106994-9343-47F6-8144-68FB0480DF91}tf11665031_win32</Template>
  <TotalTime>90</TotalTime>
  <Words>684</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 Nova</vt:lpstr>
      <vt:lpstr>Arial Nova Light</vt:lpstr>
      <vt:lpstr>Wingdings</vt:lpstr>
      <vt:lpstr>Wingdings 2</vt:lpstr>
      <vt:lpstr>SlateVTI</vt:lpstr>
      <vt:lpstr>Social Media Content Data Analysis and Visualization for the Client Social Buzz</vt:lpstr>
      <vt:lpstr>Today’s Agenda</vt:lpstr>
      <vt:lpstr>Project Recap</vt:lpstr>
      <vt:lpstr>Problem</vt:lpstr>
      <vt:lpstr>The Data Analytics Team</vt:lpstr>
      <vt:lpstr>Process</vt:lpstr>
      <vt:lpstr>Data Understanding</vt:lpstr>
      <vt:lpstr>Data Cleaning</vt:lpstr>
      <vt:lpstr>Data Modelling </vt:lpstr>
      <vt:lpstr>Data Analysis</vt:lpstr>
      <vt:lpstr>Data Visualization</vt:lpstr>
      <vt:lpstr>Findings – Top 5 Popular Content Categories</vt:lpstr>
      <vt:lpstr>Insights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Content Data Analysis and Visualization for the Client Social Buzz</dc:title>
  <dc:creator>Sangeeta Kolkar</dc:creator>
  <cp:lastModifiedBy>Sangeeta Kolkar</cp:lastModifiedBy>
  <cp:revision>20</cp:revision>
  <dcterms:created xsi:type="dcterms:W3CDTF">2023-07-06T13:30:01Z</dcterms:created>
  <dcterms:modified xsi:type="dcterms:W3CDTF">2023-07-06T16:46:52Z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