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6"/>
  </p:notesMasterIdLst>
  <p:sldIdLst>
    <p:sldId id="268" r:id="rId5"/>
    <p:sldId id="311" r:id="rId6"/>
    <p:sldId id="312" r:id="rId7"/>
    <p:sldId id="313" r:id="rId8"/>
    <p:sldId id="314" r:id="rId9"/>
    <p:sldId id="315" r:id="rId10"/>
    <p:sldId id="316" r:id="rId11"/>
    <p:sldId id="317" r:id="rId12"/>
    <p:sldId id="318" r:id="rId13"/>
    <p:sldId id="319" r:id="rId14"/>
    <p:sldId id="32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49" autoAdjust="0"/>
  </p:normalViewPr>
  <p:slideViewPr>
    <p:cSldViewPr snapToGrid="0">
      <p:cViewPr varScale="1">
        <p:scale>
          <a:sx n="72" d="100"/>
          <a:sy n="72" d="100"/>
        </p:scale>
        <p:origin x="66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08BBE1-49E4-47EF-84AC-6E3463D4EA38}" type="datetimeFigureOut">
              <a:rPr lang="en-IN" smtClean="0"/>
              <a:t>24-06-2023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3AD191-7FE8-4AA2-81ED-202596E99D80}" type="slidenum">
              <a:rPr lang="en-IN" smtClean="0"/>
              <a:t>‹#›</a:t>
            </a:fld>
            <a:endParaRPr lang="en-IN"/>
          </a:p>
        </p:txBody>
      </p:sp>
    </p:spTree>
    <p:extLst>
      <p:ext uri="{BB962C8B-B14F-4D97-AF65-F5344CB8AC3E}">
        <p14:creationId xmlns:p14="http://schemas.microsoft.com/office/powerpoint/2010/main" val="2458353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13AD191-7FE8-4AA2-81ED-202596E99D80}" type="slidenum">
              <a:rPr lang="en-IN" smtClean="0"/>
              <a:t>8</a:t>
            </a:fld>
            <a:endParaRPr lang="en-IN"/>
          </a:p>
        </p:txBody>
      </p:sp>
    </p:spTree>
    <p:extLst>
      <p:ext uri="{BB962C8B-B14F-4D97-AF65-F5344CB8AC3E}">
        <p14:creationId xmlns:p14="http://schemas.microsoft.com/office/powerpoint/2010/main" val="23744511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6/24/2023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6/24/2023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6/24/2023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6/24/2023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6/24/2023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6/24/2023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6/24/2023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6/24/2023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6/24/2023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6/24/2023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48929" y="639097"/>
            <a:ext cx="6253317" cy="3686015"/>
          </a:xfrm>
        </p:spPr>
        <p:txBody>
          <a:bodyPr>
            <a:normAutofit fontScale="90000"/>
          </a:bodyPr>
          <a:lstStyle/>
          <a:p>
            <a:r>
              <a:rPr lang="en-US" sz="8000" dirty="0"/>
              <a:t>Hiring Process Analysis using Excel</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9"/>
            <a:ext cx="6269347" cy="1021498"/>
          </a:xfrm>
        </p:spPr>
        <p:txBody>
          <a:bodyPr>
            <a:normAutofit/>
          </a:bodyPr>
          <a:lstStyle/>
          <a:p>
            <a:r>
              <a:rPr lang="en-US" sz="2400" dirty="0"/>
              <a:t>BY: Sangeeta </a:t>
            </a:r>
            <a:r>
              <a:rPr lang="en-US" sz="2400" dirty="0" err="1"/>
              <a:t>kolkar</a:t>
            </a:r>
            <a:endParaRPr lang="en-US" sz="2400" dirty="0"/>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8B35D-BA35-4008-889A-075DAA045F01}"/>
              </a:ext>
            </a:extLst>
          </p:cNvPr>
          <p:cNvSpPr>
            <a:spLocks noGrp="1"/>
          </p:cNvSpPr>
          <p:nvPr>
            <p:ph type="title"/>
          </p:nvPr>
        </p:nvSpPr>
        <p:spPr>
          <a:xfrm>
            <a:off x="993913" y="286603"/>
            <a:ext cx="10161767" cy="1502440"/>
          </a:xfrm>
        </p:spPr>
        <p:txBody>
          <a:bodyPr/>
          <a:lstStyle/>
          <a:p>
            <a:r>
              <a:rPr lang="en-US" dirty="0">
                <a:solidFill>
                  <a:schemeClr val="tx1"/>
                </a:solidFill>
              </a:rPr>
              <a:t>Analysis:</a:t>
            </a:r>
            <a:endParaRPr lang="en-IN" dirty="0">
              <a:solidFill>
                <a:schemeClr val="tx1"/>
              </a:solidFill>
            </a:endParaRPr>
          </a:p>
        </p:txBody>
      </p:sp>
      <p:sp>
        <p:nvSpPr>
          <p:cNvPr id="3" name="Content Placeholder 2">
            <a:extLst>
              <a:ext uri="{FF2B5EF4-FFF2-40B4-BE49-F238E27FC236}">
                <a16:creationId xmlns:a16="http://schemas.microsoft.com/office/drawing/2014/main" id="{F8674014-D99F-4C54-8E75-B3947D6DA685}"/>
              </a:ext>
            </a:extLst>
          </p:cNvPr>
          <p:cNvSpPr>
            <a:spLocks noGrp="1"/>
          </p:cNvSpPr>
          <p:nvPr>
            <p:ph idx="1"/>
          </p:nvPr>
        </p:nvSpPr>
        <p:spPr/>
        <p:txBody>
          <a:bodyPr/>
          <a:lstStyle/>
          <a:p>
            <a:pPr>
              <a:buFont typeface="Wingdings" panose="05000000000000000000" pitchFamily="2" charset="2"/>
              <a:buChar char="q"/>
            </a:pPr>
            <a:r>
              <a:rPr lang="en-US" dirty="0">
                <a:solidFill>
                  <a:schemeClr val="tx1"/>
                </a:solidFill>
              </a:rPr>
              <a:t>There is much difference in total no of females and males hired due to the fact that since the Company is an MNC and men-women equality has not yet reached to every part of the world.</a:t>
            </a:r>
          </a:p>
          <a:p>
            <a:pPr>
              <a:buFont typeface="Wingdings" panose="05000000000000000000" pitchFamily="2" charset="2"/>
              <a:buChar char="q"/>
            </a:pPr>
            <a:r>
              <a:rPr lang="en-US" dirty="0">
                <a:solidFill>
                  <a:schemeClr val="tx1"/>
                </a:solidFill>
              </a:rPr>
              <a:t>The highest number of posts is 412 for the salary range of 41007-46006.</a:t>
            </a:r>
          </a:p>
          <a:p>
            <a:pPr>
              <a:buFont typeface="Wingdings" panose="05000000000000000000" pitchFamily="2" charset="2"/>
              <a:buChar char="q"/>
            </a:pPr>
            <a:r>
              <a:rPr lang="en-US" dirty="0">
                <a:solidFill>
                  <a:schemeClr val="tx1"/>
                </a:solidFill>
              </a:rPr>
              <a:t>The no of people with salary greater than 100000 are only 3, such people are specialist with high years of experience and expertise and hence the company offers them high salary to retain them.</a:t>
            </a:r>
          </a:p>
          <a:p>
            <a:pPr>
              <a:buFont typeface="Wingdings" panose="05000000000000000000" pitchFamily="2" charset="2"/>
              <a:buChar char="q"/>
            </a:pPr>
            <a:r>
              <a:rPr lang="en-US" dirty="0">
                <a:solidFill>
                  <a:schemeClr val="tx1"/>
                </a:solidFill>
              </a:rPr>
              <a:t>The Operations Department has highest number of people working because operations team plays major role and all execution tasks have been handled by this department , it has more workload and hence more no of people are there in this department.</a:t>
            </a:r>
          </a:p>
          <a:p>
            <a:pPr>
              <a:buFont typeface="Wingdings" panose="05000000000000000000" pitchFamily="2" charset="2"/>
              <a:buChar char="q"/>
            </a:pPr>
            <a:endParaRPr lang="en-IN" dirty="0"/>
          </a:p>
        </p:txBody>
      </p:sp>
    </p:spTree>
    <p:extLst>
      <p:ext uri="{BB962C8B-B14F-4D97-AF65-F5344CB8AC3E}">
        <p14:creationId xmlns:p14="http://schemas.microsoft.com/office/powerpoint/2010/main" val="19412542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0A49F-6351-455A-B388-C8493EA96627}"/>
              </a:ext>
            </a:extLst>
          </p:cNvPr>
          <p:cNvSpPr>
            <a:spLocks noGrp="1"/>
          </p:cNvSpPr>
          <p:nvPr>
            <p:ph type="title"/>
          </p:nvPr>
        </p:nvSpPr>
        <p:spPr/>
        <p:txBody>
          <a:bodyPr/>
          <a:lstStyle/>
          <a:p>
            <a:r>
              <a:rPr lang="en-US" dirty="0">
                <a:solidFill>
                  <a:schemeClr val="tx1"/>
                </a:solidFill>
              </a:rPr>
              <a:t>Thank You.</a:t>
            </a:r>
            <a:endParaRPr lang="en-IN" dirty="0">
              <a:solidFill>
                <a:schemeClr val="tx1"/>
              </a:solidFill>
            </a:endParaRPr>
          </a:p>
        </p:txBody>
      </p:sp>
    </p:spTree>
    <p:extLst>
      <p:ext uri="{BB962C8B-B14F-4D97-AF65-F5344CB8AC3E}">
        <p14:creationId xmlns:p14="http://schemas.microsoft.com/office/powerpoint/2010/main" val="4004937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9403B-46FD-4FDC-B918-9095F802EAD5}"/>
              </a:ext>
            </a:extLst>
          </p:cNvPr>
          <p:cNvSpPr>
            <a:spLocks noGrp="1"/>
          </p:cNvSpPr>
          <p:nvPr>
            <p:ph type="title"/>
          </p:nvPr>
        </p:nvSpPr>
        <p:spPr/>
        <p:txBody>
          <a:bodyPr/>
          <a:lstStyle/>
          <a:p>
            <a:r>
              <a:rPr lang="en-US" dirty="0">
                <a:solidFill>
                  <a:schemeClr val="tx1"/>
                </a:solidFill>
              </a:rPr>
              <a:t>Description:</a:t>
            </a:r>
            <a:endParaRPr lang="en-IN" dirty="0">
              <a:solidFill>
                <a:schemeClr val="tx1"/>
              </a:solidFill>
            </a:endParaRPr>
          </a:p>
        </p:txBody>
      </p:sp>
      <p:sp>
        <p:nvSpPr>
          <p:cNvPr id="3" name="Content Placeholder 2">
            <a:extLst>
              <a:ext uri="{FF2B5EF4-FFF2-40B4-BE49-F238E27FC236}">
                <a16:creationId xmlns:a16="http://schemas.microsoft.com/office/drawing/2014/main" id="{7F7AEF93-C18F-4B6B-9A8D-C02A33E9A399}"/>
              </a:ext>
            </a:extLst>
          </p:cNvPr>
          <p:cNvSpPr>
            <a:spLocks noGrp="1"/>
          </p:cNvSpPr>
          <p:nvPr>
            <p:ph idx="1"/>
          </p:nvPr>
        </p:nvSpPr>
        <p:spPr/>
        <p:txBody>
          <a:bodyPr>
            <a:normAutofit lnSpcReduction="10000"/>
          </a:bodyPr>
          <a:lstStyle/>
          <a:p>
            <a:r>
              <a:rPr lang="en-US" b="0" i="0" dirty="0">
                <a:solidFill>
                  <a:schemeClr val="tx1"/>
                </a:solidFill>
                <a:effectLst/>
                <a:latin typeface="Manrope"/>
              </a:rPr>
              <a:t>Hiring process is the fundamental and the most important function of a company. Here, the MNCs get to know about the major underlying trends about the hiring process. Trends such as- number of rejections, number of interviews, types of jobs, vacancies etc. are important for a company to </a:t>
            </a:r>
            <a:r>
              <a:rPr lang="en-US" b="0" i="0" dirty="0" err="1">
                <a:solidFill>
                  <a:schemeClr val="tx1"/>
                </a:solidFill>
                <a:effectLst/>
                <a:latin typeface="Manrope"/>
              </a:rPr>
              <a:t>analyse</a:t>
            </a:r>
            <a:r>
              <a:rPr lang="en-US" b="0" i="0" dirty="0">
                <a:solidFill>
                  <a:schemeClr val="tx1"/>
                </a:solidFill>
                <a:effectLst/>
                <a:latin typeface="Manrope"/>
              </a:rPr>
              <a:t> before hiring freshers or any other individual. Thus, making an opportunity for a Data Analyst job here too!</a:t>
            </a:r>
            <a:br>
              <a:rPr lang="en-US" dirty="0">
                <a:solidFill>
                  <a:schemeClr val="tx1"/>
                </a:solidFill>
              </a:rPr>
            </a:br>
            <a:br>
              <a:rPr lang="en-US" dirty="0">
                <a:solidFill>
                  <a:schemeClr val="tx1"/>
                </a:solidFill>
              </a:rPr>
            </a:br>
            <a:r>
              <a:rPr lang="en-US" b="0" i="0" dirty="0">
                <a:solidFill>
                  <a:schemeClr val="tx1"/>
                </a:solidFill>
                <a:effectLst/>
                <a:latin typeface="Manrope"/>
              </a:rPr>
              <a:t>Being a Data Analyst, your job is to go through these trends and draw insights out of it for hiring department to work upon.</a:t>
            </a:r>
            <a:br>
              <a:rPr lang="en-US" dirty="0">
                <a:solidFill>
                  <a:schemeClr val="tx1"/>
                </a:solidFill>
              </a:rPr>
            </a:br>
            <a:br>
              <a:rPr lang="en-US" dirty="0">
                <a:solidFill>
                  <a:schemeClr val="tx1"/>
                </a:solidFill>
              </a:rPr>
            </a:br>
            <a:r>
              <a:rPr lang="en-US" b="0" i="0" dirty="0">
                <a:solidFill>
                  <a:schemeClr val="tx1"/>
                </a:solidFill>
                <a:effectLst/>
                <a:latin typeface="Manrope"/>
              </a:rPr>
              <a:t>You are working for a MNC such as Google as a lead Data Analyst and the company has provided with the data records of their previous hirings and have asked you to answer certain questions making sense out of that data.</a:t>
            </a:r>
            <a:endParaRPr lang="en-IN" dirty="0">
              <a:solidFill>
                <a:schemeClr val="tx1"/>
              </a:solidFill>
            </a:endParaRPr>
          </a:p>
        </p:txBody>
      </p:sp>
    </p:spTree>
    <p:extLst>
      <p:ext uri="{BB962C8B-B14F-4D97-AF65-F5344CB8AC3E}">
        <p14:creationId xmlns:p14="http://schemas.microsoft.com/office/powerpoint/2010/main" val="3581608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82260-377E-4FF3-AD74-29B444286E06}"/>
              </a:ext>
            </a:extLst>
          </p:cNvPr>
          <p:cNvSpPr>
            <a:spLocks noGrp="1"/>
          </p:cNvSpPr>
          <p:nvPr>
            <p:ph type="title"/>
          </p:nvPr>
        </p:nvSpPr>
        <p:spPr/>
        <p:txBody>
          <a:bodyPr/>
          <a:lstStyle/>
          <a:p>
            <a:r>
              <a:rPr lang="en-US" dirty="0">
                <a:solidFill>
                  <a:schemeClr val="tx1"/>
                </a:solidFill>
              </a:rPr>
              <a:t>Questions to be answered:</a:t>
            </a:r>
            <a:endParaRPr lang="en-IN" dirty="0">
              <a:solidFill>
                <a:schemeClr val="tx1"/>
              </a:solidFill>
            </a:endParaRPr>
          </a:p>
        </p:txBody>
      </p:sp>
      <p:sp>
        <p:nvSpPr>
          <p:cNvPr id="3" name="Content Placeholder 2">
            <a:extLst>
              <a:ext uri="{FF2B5EF4-FFF2-40B4-BE49-F238E27FC236}">
                <a16:creationId xmlns:a16="http://schemas.microsoft.com/office/drawing/2014/main" id="{26FD094A-4BB3-4181-AAC6-360F4EB997D1}"/>
              </a:ext>
            </a:extLst>
          </p:cNvPr>
          <p:cNvSpPr>
            <a:spLocks noGrp="1"/>
          </p:cNvSpPr>
          <p:nvPr>
            <p:ph idx="1"/>
          </p:nvPr>
        </p:nvSpPr>
        <p:spPr/>
        <p:txBody>
          <a:bodyPr>
            <a:normAutofit fontScale="85000" lnSpcReduction="10000"/>
          </a:bodyPr>
          <a:lstStyle/>
          <a:p>
            <a:pPr algn="l">
              <a:buFont typeface="+mj-lt"/>
              <a:buAutoNum type="alphaUcPeriod"/>
            </a:pPr>
            <a:r>
              <a:rPr lang="en-US" b="1" i="0" dirty="0">
                <a:solidFill>
                  <a:schemeClr val="tx1"/>
                </a:solidFill>
                <a:effectLst/>
                <a:latin typeface="Manrope"/>
              </a:rPr>
              <a:t>Hiring:</a:t>
            </a:r>
            <a:r>
              <a:rPr lang="en-US" b="0" i="0" dirty="0">
                <a:solidFill>
                  <a:schemeClr val="tx1"/>
                </a:solidFill>
                <a:effectLst/>
                <a:latin typeface="Manrope"/>
              </a:rPr>
              <a:t> Process of intaking of people into an organization for different kinds of positions.</a:t>
            </a:r>
            <a:br>
              <a:rPr lang="en-US" b="0" i="0" dirty="0">
                <a:solidFill>
                  <a:schemeClr val="tx1"/>
                </a:solidFill>
                <a:effectLst/>
                <a:latin typeface="Manrope"/>
              </a:rPr>
            </a:br>
            <a:r>
              <a:rPr lang="en-US" b="1" i="0" dirty="0">
                <a:solidFill>
                  <a:schemeClr val="tx1"/>
                </a:solidFill>
                <a:effectLst/>
                <a:latin typeface="Manrope"/>
              </a:rPr>
              <a:t>Your task:</a:t>
            </a:r>
            <a:r>
              <a:rPr lang="en-US" b="0" i="0" dirty="0">
                <a:solidFill>
                  <a:schemeClr val="tx1"/>
                </a:solidFill>
                <a:effectLst/>
                <a:latin typeface="Manrope"/>
              </a:rPr>
              <a:t> How many males and females are Hired ?</a:t>
            </a:r>
          </a:p>
          <a:p>
            <a:pPr algn="l">
              <a:buFont typeface="+mj-lt"/>
              <a:buAutoNum type="alphaUcPeriod"/>
            </a:pPr>
            <a:r>
              <a:rPr lang="en-US" b="1" i="0" dirty="0">
                <a:solidFill>
                  <a:schemeClr val="tx1"/>
                </a:solidFill>
                <a:effectLst/>
                <a:latin typeface="Manrope"/>
              </a:rPr>
              <a:t>Average Salary:</a:t>
            </a:r>
            <a:r>
              <a:rPr lang="en-US" b="0" i="0" dirty="0">
                <a:solidFill>
                  <a:schemeClr val="tx1"/>
                </a:solidFill>
                <a:effectLst/>
                <a:latin typeface="Manrope"/>
              </a:rPr>
              <a:t> Adding all the salaries for a select group of employees and then dividing the sum by the number of employees in the group.</a:t>
            </a:r>
            <a:br>
              <a:rPr lang="en-US" b="0" i="0" dirty="0">
                <a:solidFill>
                  <a:schemeClr val="tx1"/>
                </a:solidFill>
                <a:effectLst/>
                <a:latin typeface="Manrope"/>
              </a:rPr>
            </a:br>
            <a:r>
              <a:rPr lang="en-US" b="1" i="0" dirty="0">
                <a:solidFill>
                  <a:schemeClr val="tx1"/>
                </a:solidFill>
                <a:effectLst/>
                <a:latin typeface="Manrope"/>
              </a:rPr>
              <a:t>Your task:</a:t>
            </a:r>
            <a:r>
              <a:rPr lang="en-US" b="0" i="0" dirty="0">
                <a:solidFill>
                  <a:schemeClr val="tx1"/>
                </a:solidFill>
                <a:effectLst/>
                <a:latin typeface="Manrope"/>
              </a:rPr>
              <a:t> What is the average salary offered in this company ?</a:t>
            </a:r>
          </a:p>
          <a:p>
            <a:pPr algn="l">
              <a:buFont typeface="+mj-lt"/>
              <a:buAutoNum type="alphaUcPeriod"/>
            </a:pPr>
            <a:r>
              <a:rPr lang="en-US" b="1" i="0" dirty="0">
                <a:solidFill>
                  <a:schemeClr val="tx1"/>
                </a:solidFill>
                <a:effectLst/>
                <a:latin typeface="Manrope"/>
              </a:rPr>
              <a:t>Class Intervals:</a:t>
            </a:r>
            <a:r>
              <a:rPr lang="en-US" b="0" i="0" dirty="0">
                <a:solidFill>
                  <a:schemeClr val="tx1"/>
                </a:solidFill>
                <a:effectLst/>
                <a:latin typeface="Manrope"/>
              </a:rPr>
              <a:t> The class interval is the difference between the upper class limit and the lower class limit.</a:t>
            </a:r>
            <a:br>
              <a:rPr lang="en-US" b="0" i="0" dirty="0">
                <a:solidFill>
                  <a:schemeClr val="tx1"/>
                </a:solidFill>
                <a:effectLst/>
                <a:latin typeface="Manrope"/>
              </a:rPr>
            </a:br>
            <a:r>
              <a:rPr lang="en-US" b="1" i="0" dirty="0">
                <a:solidFill>
                  <a:schemeClr val="tx1"/>
                </a:solidFill>
                <a:effectLst/>
                <a:latin typeface="Manrope"/>
              </a:rPr>
              <a:t>Your task: </a:t>
            </a:r>
            <a:r>
              <a:rPr lang="en-US" b="0" i="0" dirty="0">
                <a:solidFill>
                  <a:schemeClr val="tx1"/>
                </a:solidFill>
                <a:effectLst/>
                <a:latin typeface="Manrope"/>
              </a:rPr>
              <a:t>Draw the class intervals for salary in the company ?</a:t>
            </a:r>
          </a:p>
          <a:p>
            <a:pPr algn="l">
              <a:buFont typeface="+mj-lt"/>
              <a:buAutoNum type="alphaUcPeriod"/>
            </a:pPr>
            <a:r>
              <a:rPr lang="en-US" b="1" i="0" dirty="0">
                <a:solidFill>
                  <a:schemeClr val="tx1"/>
                </a:solidFill>
                <a:effectLst/>
                <a:latin typeface="Manrope"/>
              </a:rPr>
              <a:t>Charts and Plots: </a:t>
            </a:r>
            <a:r>
              <a:rPr lang="en-US" b="0" i="0" dirty="0">
                <a:solidFill>
                  <a:schemeClr val="tx1"/>
                </a:solidFill>
                <a:effectLst/>
                <a:latin typeface="Manrope"/>
              </a:rPr>
              <a:t>This is one of the most important part of analysis to visualize the data.</a:t>
            </a:r>
            <a:br>
              <a:rPr lang="en-US" b="0" i="0" dirty="0">
                <a:solidFill>
                  <a:schemeClr val="tx1"/>
                </a:solidFill>
                <a:effectLst/>
                <a:latin typeface="Manrope"/>
              </a:rPr>
            </a:br>
            <a:r>
              <a:rPr lang="en-US" b="1" i="0" dirty="0">
                <a:solidFill>
                  <a:schemeClr val="tx1"/>
                </a:solidFill>
                <a:effectLst/>
                <a:latin typeface="Manrope"/>
              </a:rPr>
              <a:t>Your task: </a:t>
            </a:r>
            <a:r>
              <a:rPr lang="en-US" b="0" i="0" dirty="0">
                <a:solidFill>
                  <a:schemeClr val="tx1"/>
                </a:solidFill>
                <a:effectLst/>
                <a:latin typeface="Manrope"/>
              </a:rPr>
              <a:t>Draw Pie Chart / Bar Graph ( or any other graph ) to show proportion of people working different department ?</a:t>
            </a:r>
          </a:p>
          <a:p>
            <a:pPr algn="l">
              <a:buFont typeface="+mj-lt"/>
              <a:buAutoNum type="alphaUcPeriod"/>
            </a:pPr>
            <a:r>
              <a:rPr lang="en-US" b="1" i="0" dirty="0">
                <a:solidFill>
                  <a:schemeClr val="tx1"/>
                </a:solidFill>
                <a:effectLst/>
                <a:latin typeface="Manrope"/>
              </a:rPr>
              <a:t>Charts: </a:t>
            </a:r>
            <a:r>
              <a:rPr lang="en-US" b="0" i="0" dirty="0">
                <a:solidFill>
                  <a:schemeClr val="tx1"/>
                </a:solidFill>
                <a:effectLst/>
                <a:latin typeface="Manrope"/>
              </a:rPr>
              <a:t>Use different charts and graphs to perform the task representing the data.</a:t>
            </a:r>
            <a:br>
              <a:rPr lang="en-US" b="0" i="0" dirty="0">
                <a:solidFill>
                  <a:schemeClr val="tx1"/>
                </a:solidFill>
                <a:effectLst/>
                <a:latin typeface="Manrope"/>
              </a:rPr>
            </a:br>
            <a:r>
              <a:rPr lang="en-US" b="1" i="0" dirty="0">
                <a:solidFill>
                  <a:schemeClr val="tx1"/>
                </a:solidFill>
                <a:effectLst/>
                <a:latin typeface="Manrope"/>
              </a:rPr>
              <a:t>Your task: </a:t>
            </a:r>
            <a:r>
              <a:rPr lang="en-US" b="0" i="0" dirty="0">
                <a:solidFill>
                  <a:schemeClr val="tx1"/>
                </a:solidFill>
                <a:effectLst/>
                <a:latin typeface="Manrope"/>
              </a:rPr>
              <a:t>Represent different post tiers using chart/graph?</a:t>
            </a:r>
          </a:p>
          <a:p>
            <a:endParaRPr lang="en-IN" dirty="0"/>
          </a:p>
        </p:txBody>
      </p:sp>
    </p:spTree>
    <p:extLst>
      <p:ext uri="{BB962C8B-B14F-4D97-AF65-F5344CB8AC3E}">
        <p14:creationId xmlns:p14="http://schemas.microsoft.com/office/powerpoint/2010/main" val="3927939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F677E-03CE-4E02-B041-55BD88C0F4CD}"/>
              </a:ext>
            </a:extLst>
          </p:cNvPr>
          <p:cNvSpPr>
            <a:spLocks noGrp="1"/>
          </p:cNvSpPr>
          <p:nvPr>
            <p:ph type="title"/>
          </p:nvPr>
        </p:nvSpPr>
        <p:spPr/>
        <p:txBody>
          <a:bodyPr>
            <a:normAutofit/>
          </a:bodyPr>
          <a:lstStyle/>
          <a:p>
            <a:r>
              <a:rPr lang="en-US" sz="4400" dirty="0">
                <a:solidFill>
                  <a:schemeClr val="tx1"/>
                </a:solidFill>
              </a:rPr>
              <a:t>Steps taken to prepare the data for analysis:</a:t>
            </a:r>
            <a:endParaRPr lang="en-IN" sz="4400" dirty="0">
              <a:solidFill>
                <a:schemeClr val="tx1"/>
              </a:solidFill>
            </a:endParaRPr>
          </a:p>
        </p:txBody>
      </p:sp>
      <p:sp>
        <p:nvSpPr>
          <p:cNvPr id="3" name="Content Placeholder 2">
            <a:extLst>
              <a:ext uri="{FF2B5EF4-FFF2-40B4-BE49-F238E27FC236}">
                <a16:creationId xmlns:a16="http://schemas.microsoft.com/office/drawing/2014/main" id="{38BF128E-644B-4DBB-872C-3EBA06C02E15}"/>
              </a:ext>
            </a:extLst>
          </p:cNvPr>
          <p:cNvSpPr>
            <a:spLocks noGrp="1"/>
          </p:cNvSpPr>
          <p:nvPr>
            <p:ph idx="1"/>
          </p:nvPr>
        </p:nvSpPr>
        <p:spPr/>
        <p:txBody>
          <a:bodyPr>
            <a:normAutofit fontScale="92500" lnSpcReduction="10000"/>
          </a:bodyPr>
          <a:lstStyle/>
          <a:p>
            <a:pPr>
              <a:buFont typeface="Wingdings" panose="05000000000000000000" pitchFamily="2" charset="2"/>
              <a:buChar char="q"/>
            </a:pPr>
            <a:r>
              <a:rPr lang="en-US" dirty="0">
                <a:solidFill>
                  <a:schemeClr val="tx1"/>
                </a:solidFill>
              </a:rPr>
              <a:t>Firstly, I made a copy of the raw data to perform the analysis so that the original data is not affected.</a:t>
            </a:r>
          </a:p>
          <a:p>
            <a:pPr>
              <a:buFont typeface="Wingdings" panose="05000000000000000000" pitchFamily="2" charset="2"/>
              <a:buChar char="q"/>
            </a:pPr>
            <a:r>
              <a:rPr lang="en-US" dirty="0">
                <a:solidFill>
                  <a:schemeClr val="tx1"/>
                </a:solidFill>
              </a:rPr>
              <a:t>Changed the data types of columns to correct types.</a:t>
            </a:r>
          </a:p>
          <a:p>
            <a:pPr>
              <a:buFont typeface="Wingdings" panose="05000000000000000000" pitchFamily="2" charset="2"/>
              <a:buChar char="q"/>
            </a:pPr>
            <a:r>
              <a:rPr lang="en-US" dirty="0">
                <a:solidFill>
                  <a:schemeClr val="tx1"/>
                </a:solidFill>
              </a:rPr>
              <a:t>Renamed some columns for better understanding.</a:t>
            </a:r>
          </a:p>
          <a:p>
            <a:pPr>
              <a:buFont typeface="Wingdings" panose="05000000000000000000" pitchFamily="2" charset="2"/>
              <a:buChar char="q"/>
            </a:pPr>
            <a:r>
              <a:rPr lang="en-US" dirty="0">
                <a:solidFill>
                  <a:schemeClr val="tx1"/>
                </a:solidFill>
              </a:rPr>
              <a:t>Made sure that the </a:t>
            </a:r>
            <a:r>
              <a:rPr lang="en-US" dirty="0" err="1">
                <a:solidFill>
                  <a:schemeClr val="tx1"/>
                </a:solidFill>
              </a:rPr>
              <a:t>application_id</a:t>
            </a:r>
            <a:r>
              <a:rPr lang="en-US" dirty="0">
                <a:solidFill>
                  <a:schemeClr val="tx1"/>
                </a:solidFill>
              </a:rPr>
              <a:t> column has no duplicate values.</a:t>
            </a:r>
          </a:p>
          <a:p>
            <a:pPr>
              <a:buFont typeface="Wingdings" panose="05000000000000000000" pitchFamily="2" charset="2"/>
              <a:buChar char="q"/>
            </a:pPr>
            <a:r>
              <a:rPr lang="en-US" dirty="0">
                <a:solidFill>
                  <a:schemeClr val="tx1"/>
                </a:solidFill>
              </a:rPr>
              <a:t>Checked for null values and replaced it with the median value.</a:t>
            </a:r>
          </a:p>
          <a:p>
            <a:pPr>
              <a:buFont typeface="Wingdings" panose="05000000000000000000" pitchFamily="2" charset="2"/>
              <a:buChar char="q"/>
            </a:pPr>
            <a:r>
              <a:rPr lang="en-US" dirty="0">
                <a:solidFill>
                  <a:schemeClr val="tx1"/>
                </a:solidFill>
              </a:rPr>
              <a:t>Checked for outliers and removed them for optimized analysis.</a:t>
            </a:r>
          </a:p>
          <a:p>
            <a:pPr>
              <a:buFont typeface="Wingdings" panose="05000000000000000000" pitchFamily="2" charset="2"/>
              <a:buChar char="q"/>
            </a:pPr>
            <a:r>
              <a:rPr lang="en-US" dirty="0">
                <a:solidFill>
                  <a:schemeClr val="tx1"/>
                </a:solidFill>
              </a:rPr>
              <a:t>Checked for spelling mistakes.</a:t>
            </a:r>
          </a:p>
          <a:p>
            <a:pPr>
              <a:buFont typeface="Wingdings" panose="05000000000000000000" pitchFamily="2" charset="2"/>
              <a:buChar char="q"/>
            </a:pPr>
            <a:r>
              <a:rPr lang="en-US" dirty="0">
                <a:solidFill>
                  <a:schemeClr val="tx1"/>
                </a:solidFill>
              </a:rPr>
              <a:t>Used Pivot Table , Charts for summarizing the data and visualizing the data respectively.</a:t>
            </a:r>
          </a:p>
          <a:p>
            <a:pPr>
              <a:buFont typeface="Wingdings" panose="05000000000000000000" pitchFamily="2" charset="2"/>
              <a:buChar char="q"/>
            </a:pPr>
            <a:endParaRPr lang="en-US" dirty="0">
              <a:solidFill>
                <a:schemeClr val="tx1"/>
              </a:solidFill>
            </a:endParaRPr>
          </a:p>
          <a:p>
            <a:pPr>
              <a:buFont typeface="Wingdings" panose="05000000000000000000" pitchFamily="2" charset="2"/>
              <a:buChar char="q"/>
            </a:pPr>
            <a:endParaRPr lang="en-US" dirty="0"/>
          </a:p>
          <a:p>
            <a:pPr>
              <a:buFont typeface="Wingdings" panose="05000000000000000000" pitchFamily="2" charset="2"/>
              <a:buChar char="q"/>
            </a:pPr>
            <a:endParaRPr lang="en-US" dirty="0"/>
          </a:p>
        </p:txBody>
      </p:sp>
    </p:spTree>
    <p:extLst>
      <p:ext uri="{BB962C8B-B14F-4D97-AF65-F5344CB8AC3E}">
        <p14:creationId xmlns:p14="http://schemas.microsoft.com/office/powerpoint/2010/main" val="3376217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34940-0EC3-4E26-9BDB-C84E556E2F22}"/>
              </a:ext>
            </a:extLst>
          </p:cNvPr>
          <p:cNvSpPr>
            <a:spLocks noGrp="1"/>
          </p:cNvSpPr>
          <p:nvPr>
            <p:ph type="title"/>
          </p:nvPr>
        </p:nvSpPr>
        <p:spPr/>
        <p:txBody>
          <a:bodyPr>
            <a:normAutofit/>
          </a:bodyPr>
          <a:lstStyle/>
          <a:p>
            <a:r>
              <a:rPr lang="en-US" sz="3600" dirty="0">
                <a:solidFill>
                  <a:schemeClr val="tx1"/>
                </a:solidFill>
              </a:rPr>
              <a:t>Task A: </a:t>
            </a:r>
            <a:br>
              <a:rPr lang="en-US" sz="3600" dirty="0"/>
            </a:br>
            <a:r>
              <a:rPr lang="en-US" sz="3600" i="0" dirty="0">
                <a:solidFill>
                  <a:schemeClr val="tx1"/>
                </a:solidFill>
                <a:effectLst/>
              </a:rPr>
              <a:t>How many males and females are Hired ?</a:t>
            </a:r>
            <a:endParaRPr lang="en-IN" sz="3600" dirty="0">
              <a:solidFill>
                <a:schemeClr val="tx1"/>
              </a:solidFill>
            </a:endParaRPr>
          </a:p>
        </p:txBody>
      </p:sp>
      <p:sp>
        <p:nvSpPr>
          <p:cNvPr id="3" name="Content Placeholder 2">
            <a:extLst>
              <a:ext uri="{FF2B5EF4-FFF2-40B4-BE49-F238E27FC236}">
                <a16:creationId xmlns:a16="http://schemas.microsoft.com/office/drawing/2014/main" id="{54DF56EE-F440-48D3-9043-A150079C4222}"/>
              </a:ext>
            </a:extLst>
          </p:cNvPr>
          <p:cNvSpPr>
            <a:spLocks noGrp="1"/>
          </p:cNvSpPr>
          <p:nvPr>
            <p:ph idx="1"/>
          </p:nvPr>
        </p:nvSpPr>
        <p:spPr/>
        <p:txBody>
          <a:bodyPr/>
          <a:lstStyle/>
          <a:p>
            <a:pPr>
              <a:buFont typeface="Wingdings" panose="05000000000000000000" pitchFamily="2" charset="2"/>
              <a:buChar char="q"/>
            </a:pPr>
            <a:r>
              <a:rPr lang="en-US" dirty="0">
                <a:solidFill>
                  <a:schemeClr val="tx1"/>
                </a:solidFill>
              </a:rPr>
              <a:t>I have used Pivot Table to find the number of males and females hired.</a:t>
            </a:r>
          </a:p>
          <a:p>
            <a:pPr>
              <a:buFont typeface="Wingdings" panose="05000000000000000000" pitchFamily="2" charset="2"/>
              <a:buChar char="q"/>
            </a:pPr>
            <a:r>
              <a:rPr lang="en-US" dirty="0">
                <a:solidFill>
                  <a:schemeClr val="tx1"/>
                </a:solidFill>
              </a:rPr>
              <a:t>The total number of females hired is 1856.</a:t>
            </a:r>
          </a:p>
          <a:p>
            <a:pPr>
              <a:buFont typeface="Wingdings" panose="05000000000000000000" pitchFamily="2" charset="2"/>
              <a:buChar char="q"/>
            </a:pPr>
            <a:r>
              <a:rPr lang="en-US" dirty="0">
                <a:solidFill>
                  <a:schemeClr val="tx1"/>
                </a:solidFill>
              </a:rPr>
              <a:t>The total number of males hired is 2563.</a:t>
            </a:r>
          </a:p>
          <a:p>
            <a:pPr>
              <a:buFont typeface="Wingdings" panose="05000000000000000000" pitchFamily="2" charset="2"/>
              <a:buChar char="q"/>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US" dirty="0"/>
          </a:p>
          <a:p>
            <a:pPr>
              <a:buFont typeface="Wingdings" panose="05000000000000000000" pitchFamily="2" charset="2"/>
              <a:buChar char="q"/>
            </a:pPr>
            <a:endParaRPr lang="en-IN" dirty="0"/>
          </a:p>
        </p:txBody>
      </p:sp>
      <p:pic>
        <p:nvPicPr>
          <p:cNvPr id="5" name="Picture 4">
            <a:extLst>
              <a:ext uri="{FF2B5EF4-FFF2-40B4-BE49-F238E27FC236}">
                <a16:creationId xmlns:a16="http://schemas.microsoft.com/office/drawing/2014/main" id="{5975CB9F-9DEA-4E86-80B6-1C774C220627}"/>
              </a:ext>
            </a:extLst>
          </p:cNvPr>
          <p:cNvPicPr>
            <a:picLocks noChangeAspect="1"/>
          </p:cNvPicPr>
          <p:nvPr/>
        </p:nvPicPr>
        <p:blipFill>
          <a:blip r:embed="rId2"/>
          <a:stretch>
            <a:fillRect/>
          </a:stretch>
        </p:blipFill>
        <p:spPr>
          <a:xfrm>
            <a:off x="1097280" y="3751448"/>
            <a:ext cx="2743614" cy="2117644"/>
          </a:xfrm>
          <a:prstGeom prst="rect">
            <a:avLst/>
          </a:prstGeom>
        </p:spPr>
      </p:pic>
    </p:spTree>
    <p:extLst>
      <p:ext uri="{BB962C8B-B14F-4D97-AF65-F5344CB8AC3E}">
        <p14:creationId xmlns:p14="http://schemas.microsoft.com/office/powerpoint/2010/main" val="2483553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AD711-EA94-4A0E-A483-E1D3375D178A}"/>
              </a:ext>
            </a:extLst>
          </p:cNvPr>
          <p:cNvSpPr>
            <a:spLocks noGrp="1"/>
          </p:cNvSpPr>
          <p:nvPr>
            <p:ph type="title"/>
          </p:nvPr>
        </p:nvSpPr>
        <p:spPr>
          <a:xfrm>
            <a:off x="1097280" y="238541"/>
            <a:ext cx="10058400" cy="1563756"/>
          </a:xfrm>
        </p:spPr>
        <p:txBody>
          <a:bodyPr>
            <a:normAutofit fontScale="90000"/>
          </a:bodyPr>
          <a:lstStyle/>
          <a:p>
            <a:r>
              <a:rPr lang="en-US" sz="3600" dirty="0">
                <a:solidFill>
                  <a:schemeClr val="tx1"/>
                </a:solidFill>
              </a:rPr>
              <a:t>Task B:</a:t>
            </a:r>
            <a:br>
              <a:rPr lang="en-US" sz="3600" dirty="0">
                <a:solidFill>
                  <a:schemeClr val="tx1"/>
                </a:solidFill>
              </a:rPr>
            </a:br>
            <a:r>
              <a:rPr lang="en-US" sz="3600" b="0" i="0" dirty="0">
                <a:solidFill>
                  <a:schemeClr val="tx1"/>
                </a:solidFill>
                <a:effectLst/>
              </a:rPr>
              <a:t>What is the average salary offered in this company ?</a:t>
            </a:r>
            <a:endParaRPr lang="en-IN" sz="3600" dirty="0">
              <a:solidFill>
                <a:schemeClr val="tx1"/>
              </a:solidFill>
            </a:endParaRPr>
          </a:p>
        </p:txBody>
      </p:sp>
      <p:sp>
        <p:nvSpPr>
          <p:cNvPr id="3" name="Content Placeholder 2">
            <a:extLst>
              <a:ext uri="{FF2B5EF4-FFF2-40B4-BE49-F238E27FC236}">
                <a16:creationId xmlns:a16="http://schemas.microsoft.com/office/drawing/2014/main" id="{FF03E637-91BF-4549-94A8-10866C983732}"/>
              </a:ext>
            </a:extLst>
          </p:cNvPr>
          <p:cNvSpPr>
            <a:spLocks noGrp="1"/>
          </p:cNvSpPr>
          <p:nvPr>
            <p:ph idx="1"/>
          </p:nvPr>
        </p:nvSpPr>
        <p:spPr>
          <a:xfrm>
            <a:off x="1097280" y="2239617"/>
            <a:ext cx="10058400" cy="3629475"/>
          </a:xfrm>
        </p:spPr>
        <p:txBody>
          <a:bodyPr/>
          <a:lstStyle/>
          <a:p>
            <a:pPr>
              <a:buFont typeface="Wingdings" panose="05000000000000000000" pitchFamily="2" charset="2"/>
              <a:buChar char="q"/>
            </a:pPr>
            <a:r>
              <a:rPr lang="en-US" dirty="0">
                <a:solidFill>
                  <a:schemeClr val="tx1"/>
                </a:solidFill>
              </a:rPr>
              <a:t>Firstly I have calculated the IQR (Interquartile Range) using 1</a:t>
            </a:r>
            <a:r>
              <a:rPr lang="en-US" baseline="30000" dirty="0">
                <a:solidFill>
                  <a:schemeClr val="tx1"/>
                </a:solidFill>
              </a:rPr>
              <a:t>st</a:t>
            </a:r>
            <a:r>
              <a:rPr lang="en-US" dirty="0">
                <a:solidFill>
                  <a:schemeClr val="tx1"/>
                </a:solidFill>
              </a:rPr>
              <a:t> Quartile and 3</a:t>
            </a:r>
            <a:r>
              <a:rPr lang="en-US" baseline="30000" dirty="0">
                <a:solidFill>
                  <a:schemeClr val="tx1"/>
                </a:solidFill>
              </a:rPr>
              <a:t>rd</a:t>
            </a:r>
            <a:r>
              <a:rPr lang="en-US" dirty="0">
                <a:solidFill>
                  <a:schemeClr val="tx1"/>
                </a:solidFill>
              </a:rPr>
              <a:t> Quartile and then calculated the upper and lower bound.</a:t>
            </a:r>
          </a:p>
          <a:p>
            <a:pPr>
              <a:buFont typeface="Wingdings" panose="05000000000000000000" pitchFamily="2" charset="2"/>
              <a:buChar char="q"/>
            </a:pPr>
            <a:r>
              <a:rPr lang="en-US" dirty="0">
                <a:solidFill>
                  <a:schemeClr val="tx1"/>
                </a:solidFill>
              </a:rPr>
              <a:t>Then I have used IF, OR statements to find the outliers from Salary column and removed them.</a:t>
            </a:r>
          </a:p>
          <a:p>
            <a:pPr>
              <a:buFont typeface="Wingdings" panose="05000000000000000000" pitchFamily="2" charset="2"/>
              <a:buChar char="q"/>
            </a:pPr>
            <a:r>
              <a:rPr lang="en-US" dirty="0">
                <a:solidFill>
                  <a:schemeClr val="tx1"/>
                </a:solidFill>
              </a:rPr>
              <a:t>I have then calculated the average salary using the average formula.</a:t>
            </a:r>
          </a:p>
          <a:p>
            <a:pPr>
              <a:buFont typeface="Wingdings" panose="05000000000000000000" pitchFamily="2" charset="2"/>
              <a:buChar char="q"/>
            </a:pPr>
            <a:r>
              <a:rPr lang="en-US" dirty="0">
                <a:solidFill>
                  <a:schemeClr val="tx1"/>
                </a:solidFill>
              </a:rPr>
              <a:t>The average salary offered in the company is </a:t>
            </a:r>
            <a:r>
              <a:rPr lang="en-IN" sz="1800" b="1" i="0" u="none" strike="noStrike" dirty="0">
                <a:solidFill>
                  <a:schemeClr val="tx1"/>
                </a:solidFill>
                <a:effectLst/>
                <a:latin typeface="Calibri" panose="020F0502020204030204" pitchFamily="34" charset="0"/>
              </a:rPr>
              <a:t>49983.02</a:t>
            </a:r>
            <a:endParaRPr lang="en-IN" b="1" dirty="0">
              <a:solidFill>
                <a:schemeClr val="tx1"/>
              </a:solidFill>
            </a:endParaRPr>
          </a:p>
        </p:txBody>
      </p:sp>
    </p:spTree>
    <p:extLst>
      <p:ext uri="{BB962C8B-B14F-4D97-AF65-F5344CB8AC3E}">
        <p14:creationId xmlns:p14="http://schemas.microsoft.com/office/powerpoint/2010/main" val="1427369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4C55B-80B5-43C9-9A7F-3A86614BDCB1}"/>
              </a:ext>
            </a:extLst>
          </p:cNvPr>
          <p:cNvSpPr>
            <a:spLocks noGrp="1"/>
          </p:cNvSpPr>
          <p:nvPr>
            <p:ph type="title"/>
          </p:nvPr>
        </p:nvSpPr>
        <p:spPr>
          <a:xfrm>
            <a:off x="1205948" y="286604"/>
            <a:ext cx="9949732" cy="1528944"/>
          </a:xfrm>
        </p:spPr>
        <p:txBody>
          <a:bodyPr>
            <a:noAutofit/>
          </a:bodyPr>
          <a:lstStyle/>
          <a:p>
            <a:r>
              <a:rPr lang="en-US" sz="3200" dirty="0">
                <a:solidFill>
                  <a:schemeClr val="tx1"/>
                </a:solidFill>
              </a:rPr>
              <a:t>Task C:</a:t>
            </a:r>
            <a:br>
              <a:rPr lang="en-US" sz="3200" dirty="0">
                <a:solidFill>
                  <a:schemeClr val="tx1"/>
                </a:solidFill>
              </a:rPr>
            </a:br>
            <a:r>
              <a:rPr lang="en-US" sz="3200" b="0" i="0" dirty="0">
                <a:solidFill>
                  <a:schemeClr val="tx1"/>
                </a:solidFill>
                <a:effectLst/>
              </a:rPr>
              <a:t>Draw the class intervals for salary in the company ?</a:t>
            </a:r>
            <a:endParaRPr lang="en-IN" sz="3200" dirty="0">
              <a:solidFill>
                <a:schemeClr val="tx1"/>
              </a:solidFill>
            </a:endParaRPr>
          </a:p>
        </p:txBody>
      </p:sp>
      <p:sp>
        <p:nvSpPr>
          <p:cNvPr id="3" name="Content Placeholder 2">
            <a:extLst>
              <a:ext uri="{FF2B5EF4-FFF2-40B4-BE49-F238E27FC236}">
                <a16:creationId xmlns:a16="http://schemas.microsoft.com/office/drawing/2014/main" id="{BCF5EB98-6E00-46C1-A63F-97144994E214}"/>
              </a:ext>
            </a:extLst>
          </p:cNvPr>
          <p:cNvSpPr>
            <a:spLocks noGrp="1"/>
          </p:cNvSpPr>
          <p:nvPr>
            <p:ph idx="1"/>
          </p:nvPr>
        </p:nvSpPr>
        <p:spPr>
          <a:xfrm>
            <a:off x="1205948" y="1948070"/>
            <a:ext cx="9949732" cy="4909930"/>
          </a:xfrm>
        </p:spPr>
        <p:txBody>
          <a:bodyPr/>
          <a:lstStyle/>
          <a:p>
            <a:pPr>
              <a:buFont typeface="Wingdings" panose="05000000000000000000" pitchFamily="2" charset="2"/>
              <a:buChar char="q"/>
            </a:pPr>
            <a:r>
              <a:rPr lang="en-US" sz="1600" dirty="0">
                <a:solidFill>
                  <a:schemeClr val="tx1"/>
                </a:solidFill>
              </a:rPr>
              <a:t>Used Pivot Table to summarize the salary and number of posts.</a:t>
            </a:r>
          </a:p>
          <a:p>
            <a:pPr>
              <a:buFont typeface="Wingdings" panose="05000000000000000000" pitchFamily="2" charset="2"/>
              <a:buChar char="q"/>
            </a:pPr>
            <a:r>
              <a:rPr lang="en-US" sz="1600" dirty="0">
                <a:solidFill>
                  <a:schemeClr val="tx1"/>
                </a:solidFill>
              </a:rPr>
              <a:t>Then I have grouped salary using group option with starting point being 1000 and ending point being 100000 by interval of 5000.</a:t>
            </a:r>
          </a:p>
          <a:p>
            <a:pPr>
              <a:buFont typeface="Wingdings" panose="05000000000000000000" pitchFamily="2" charset="2"/>
              <a:buChar char="q"/>
            </a:pPr>
            <a:r>
              <a:rPr lang="en-US" sz="1600" dirty="0">
                <a:solidFill>
                  <a:schemeClr val="tx1"/>
                </a:solidFill>
              </a:rPr>
              <a:t>Used the Column chart to represent the results.</a:t>
            </a:r>
          </a:p>
          <a:p>
            <a:pPr>
              <a:buFont typeface="Wingdings" panose="05000000000000000000" pitchFamily="2" charset="2"/>
              <a:buChar char="q"/>
            </a:pPr>
            <a:r>
              <a:rPr lang="en-US" sz="1600" dirty="0">
                <a:solidFill>
                  <a:schemeClr val="tx1"/>
                </a:solidFill>
              </a:rPr>
              <a:t>From the chart we can see that the highest number of posts is 412 for the salary range of 41007-46006.</a:t>
            </a:r>
          </a:p>
          <a:p>
            <a:pPr marL="0" indent="0">
              <a:buNone/>
            </a:pPr>
            <a:endParaRPr lang="en-IN" dirty="0"/>
          </a:p>
        </p:txBody>
      </p:sp>
      <p:pic>
        <p:nvPicPr>
          <p:cNvPr id="6" name="Picture 5">
            <a:extLst>
              <a:ext uri="{FF2B5EF4-FFF2-40B4-BE49-F238E27FC236}">
                <a16:creationId xmlns:a16="http://schemas.microsoft.com/office/drawing/2014/main" id="{B2A68C81-D09B-4DAF-A366-5A068FF15F79}"/>
              </a:ext>
            </a:extLst>
          </p:cNvPr>
          <p:cNvPicPr>
            <a:picLocks noChangeAspect="1"/>
          </p:cNvPicPr>
          <p:nvPr/>
        </p:nvPicPr>
        <p:blipFill>
          <a:blip r:embed="rId2"/>
          <a:stretch>
            <a:fillRect/>
          </a:stretch>
        </p:blipFill>
        <p:spPr>
          <a:xfrm>
            <a:off x="1205948" y="4016626"/>
            <a:ext cx="6069910" cy="2422600"/>
          </a:xfrm>
          <a:prstGeom prst="rect">
            <a:avLst/>
          </a:prstGeom>
        </p:spPr>
      </p:pic>
    </p:spTree>
    <p:extLst>
      <p:ext uri="{BB962C8B-B14F-4D97-AF65-F5344CB8AC3E}">
        <p14:creationId xmlns:p14="http://schemas.microsoft.com/office/powerpoint/2010/main" val="29593181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6BA48-1F16-4507-A951-77D259241FEB}"/>
              </a:ext>
            </a:extLst>
          </p:cNvPr>
          <p:cNvSpPr>
            <a:spLocks noGrp="1"/>
          </p:cNvSpPr>
          <p:nvPr>
            <p:ph type="title"/>
          </p:nvPr>
        </p:nvSpPr>
        <p:spPr>
          <a:xfrm>
            <a:off x="1097280" y="286603"/>
            <a:ext cx="10058400" cy="1542197"/>
          </a:xfrm>
        </p:spPr>
        <p:txBody>
          <a:bodyPr>
            <a:normAutofit fontScale="90000"/>
          </a:bodyPr>
          <a:lstStyle/>
          <a:p>
            <a:r>
              <a:rPr lang="en-US" sz="3200" dirty="0">
                <a:solidFill>
                  <a:schemeClr val="tx1"/>
                </a:solidFill>
              </a:rPr>
              <a:t>Task D:</a:t>
            </a:r>
            <a:br>
              <a:rPr lang="en-US" sz="3200" dirty="0">
                <a:solidFill>
                  <a:schemeClr val="tx1"/>
                </a:solidFill>
              </a:rPr>
            </a:br>
            <a:r>
              <a:rPr lang="en-US" sz="3200" b="0" i="0" dirty="0">
                <a:solidFill>
                  <a:schemeClr val="tx1"/>
                </a:solidFill>
                <a:effectLst/>
              </a:rPr>
              <a:t>Draw Pie Chart / Bar Graph ( or any other graph ) to show proportion of people working different department ?</a:t>
            </a:r>
            <a:endParaRPr lang="en-IN" sz="3200" dirty="0">
              <a:solidFill>
                <a:schemeClr val="tx1"/>
              </a:solidFill>
            </a:endParaRPr>
          </a:p>
        </p:txBody>
      </p:sp>
      <p:sp>
        <p:nvSpPr>
          <p:cNvPr id="3" name="Content Placeholder 2">
            <a:extLst>
              <a:ext uri="{FF2B5EF4-FFF2-40B4-BE49-F238E27FC236}">
                <a16:creationId xmlns:a16="http://schemas.microsoft.com/office/drawing/2014/main" id="{AAF21ECC-43E7-4751-AE46-E7C00C5530C1}"/>
              </a:ext>
            </a:extLst>
          </p:cNvPr>
          <p:cNvSpPr>
            <a:spLocks noGrp="1"/>
          </p:cNvSpPr>
          <p:nvPr>
            <p:ph idx="1"/>
          </p:nvPr>
        </p:nvSpPr>
        <p:spPr/>
        <p:txBody>
          <a:bodyPr/>
          <a:lstStyle/>
          <a:p>
            <a:pPr>
              <a:buFont typeface="Wingdings" panose="05000000000000000000" pitchFamily="2" charset="2"/>
              <a:buChar char="q"/>
            </a:pPr>
            <a:r>
              <a:rPr lang="en-US" dirty="0">
                <a:solidFill>
                  <a:schemeClr val="tx1"/>
                </a:solidFill>
              </a:rPr>
              <a:t>Used Pivot Table to summarize the data and Pie Chart to show the proportion of people working in different departments. Operations Dept. has the highest number of people working in it.</a:t>
            </a:r>
          </a:p>
          <a:p>
            <a:pPr marL="0" indent="0">
              <a:buNone/>
            </a:pPr>
            <a:endParaRPr lang="en-US" dirty="0"/>
          </a:p>
        </p:txBody>
      </p:sp>
      <p:pic>
        <p:nvPicPr>
          <p:cNvPr id="10" name="Picture 9">
            <a:extLst>
              <a:ext uri="{FF2B5EF4-FFF2-40B4-BE49-F238E27FC236}">
                <a16:creationId xmlns:a16="http://schemas.microsoft.com/office/drawing/2014/main" id="{99B1645D-DDD7-435B-BC80-3564C9AF6D8D}"/>
              </a:ext>
            </a:extLst>
          </p:cNvPr>
          <p:cNvPicPr>
            <a:picLocks noChangeAspect="1"/>
          </p:cNvPicPr>
          <p:nvPr/>
        </p:nvPicPr>
        <p:blipFill>
          <a:blip r:embed="rId3"/>
          <a:stretch>
            <a:fillRect/>
          </a:stretch>
        </p:blipFill>
        <p:spPr>
          <a:xfrm>
            <a:off x="1097280" y="2856820"/>
            <a:ext cx="7276738" cy="3543980"/>
          </a:xfrm>
          <a:prstGeom prst="rect">
            <a:avLst/>
          </a:prstGeom>
        </p:spPr>
      </p:pic>
    </p:spTree>
    <p:extLst>
      <p:ext uri="{BB962C8B-B14F-4D97-AF65-F5344CB8AC3E}">
        <p14:creationId xmlns:p14="http://schemas.microsoft.com/office/powerpoint/2010/main" val="10046969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319C3-581A-439B-8FD0-272C03661FD8}"/>
              </a:ext>
            </a:extLst>
          </p:cNvPr>
          <p:cNvSpPr>
            <a:spLocks noGrp="1"/>
          </p:cNvSpPr>
          <p:nvPr>
            <p:ph type="title"/>
          </p:nvPr>
        </p:nvSpPr>
        <p:spPr/>
        <p:txBody>
          <a:bodyPr>
            <a:noAutofit/>
          </a:bodyPr>
          <a:lstStyle/>
          <a:p>
            <a:r>
              <a:rPr lang="en-US" sz="3200" dirty="0">
                <a:solidFill>
                  <a:schemeClr val="tx1"/>
                </a:solidFill>
              </a:rPr>
              <a:t>Task E:</a:t>
            </a:r>
            <a:br>
              <a:rPr lang="en-US" sz="3200" dirty="0">
                <a:solidFill>
                  <a:schemeClr val="tx1"/>
                </a:solidFill>
              </a:rPr>
            </a:br>
            <a:r>
              <a:rPr lang="en-IN" sz="3200" b="0" i="0" dirty="0">
                <a:solidFill>
                  <a:schemeClr val="tx1"/>
                </a:solidFill>
                <a:effectLst/>
              </a:rPr>
              <a:t>Represent different post tiers using chart/graph?</a:t>
            </a:r>
            <a:endParaRPr lang="en-IN" sz="3200" dirty="0">
              <a:solidFill>
                <a:schemeClr val="tx1"/>
              </a:solidFill>
            </a:endParaRPr>
          </a:p>
        </p:txBody>
      </p:sp>
      <p:pic>
        <p:nvPicPr>
          <p:cNvPr id="5" name="Content Placeholder 4">
            <a:extLst>
              <a:ext uri="{FF2B5EF4-FFF2-40B4-BE49-F238E27FC236}">
                <a16:creationId xmlns:a16="http://schemas.microsoft.com/office/drawing/2014/main" id="{F738F51A-202D-4971-9FFE-8DDF52C666B5}"/>
              </a:ext>
            </a:extLst>
          </p:cNvPr>
          <p:cNvPicPr>
            <a:picLocks noGrp="1" noChangeAspect="1"/>
          </p:cNvPicPr>
          <p:nvPr>
            <p:ph idx="1"/>
          </p:nvPr>
        </p:nvPicPr>
        <p:blipFill>
          <a:blip r:embed="rId2"/>
          <a:stretch>
            <a:fillRect/>
          </a:stretch>
        </p:blipFill>
        <p:spPr>
          <a:xfrm>
            <a:off x="1097280" y="2022406"/>
            <a:ext cx="5263763" cy="4100098"/>
          </a:xfrm>
        </p:spPr>
      </p:pic>
      <p:pic>
        <p:nvPicPr>
          <p:cNvPr id="7" name="Picture 6">
            <a:extLst>
              <a:ext uri="{FF2B5EF4-FFF2-40B4-BE49-F238E27FC236}">
                <a16:creationId xmlns:a16="http://schemas.microsoft.com/office/drawing/2014/main" id="{81B0B825-49AA-481E-B735-3D642E47E31A}"/>
              </a:ext>
            </a:extLst>
          </p:cNvPr>
          <p:cNvPicPr>
            <a:picLocks noChangeAspect="1"/>
          </p:cNvPicPr>
          <p:nvPr/>
        </p:nvPicPr>
        <p:blipFill>
          <a:blip r:embed="rId3"/>
          <a:stretch>
            <a:fillRect/>
          </a:stretch>
        </p:blipFill>
        <p:spPr>
          <a:xfrm>
            <a:off x="6685721" y="2022405"/>
            <a:ext cx="4995042" cy="4100097"/>
          </a:xfrm>
          <a:prstGeom prst="rect">
            <a:avLst/>
          </a:prstGeom>
        </p:spPr>
      </p:pic>
    </p:spTree>
    <p:extLst>
      <p:ext uri="{BB962C8B-B14F-4D97-AF65-F5344CB8AC3E}">
        <p14:creationId xmlns:p14="http://schemas.microsoft.com/office/powerpoint/2010/main" val="1644086598"/>
      </p:ext>
    </p:extLst>
  </p:cSld>
  <p:clrMapOvr>
    <a:masterClrMapping/>
  </p:clrMapOvr>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{9A6923D8-F12B-4750-9780-E7CCFD742EE3}tf33845126_win32</Template>
  <TotalTime>68</TotalTime>
  <Words>854</Words>
  <Application>Microsoft Office PowerPoint</Application>
  <PresentationFormat>Widescreen</PresentationFormat>
  <Paragraphs>46</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Bookman Old Style</vt:lpstr>
      <vt:lpstr>Calibri</vt:lpstr>
      <vt:lpstr>Franklin Gothic Book</vt:lpstr>
      <vt:lpstr>Manrope</vt:lpstr>
      <vt:lpstr>Wingdings</vt:lpstr>
      <vt:lpstr>1_RetrospectVTI</vt:lpstr>
      <vt:lpstr>Hiring Process Analysis using Excel</vt:lpstr>
      <vt:lpstr>Description:</vt:lpstr>
      <vt:lpstr>Questions to be answered:</vt:lpstr>
      <vt:lpstr>Steps taken to prepare the data for analysis:</vt:lpstr>
      <vt:lpstr>Task A:  How many males and females are Hired ?</vt:lpstr>
      <vt:lpstr>Task B: What is the average salary offered in this company ?</vt:lpstr>
      <vt:lpstr>Task C: Draw the class intervals for salary in the company ?</vt:lpstr>
      <vt:lpstr>Task D: Draw Pie Chart / Bar Graph ( or any other graph ) to show proportion of people working different department ?</vt:lpstr>
      <vt:lpstr>Task E: Represent different post tiers using chart/graph?</vt:lpstr>
      <vt:lpstr>Analysis: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Hiring Process Analysis</dc:title>
  <dc:creator>Sangeeta Kolkar</dc:creator>
  <cp:lastModifiedBy>Sangeeta Kolkar</cp:lastModifiedBy>
  <cp:revision>18</cp:revision>
  <dcterms:created xsi:type="dcterms:W3CDTF">2023-06-23T18:35:14Z</dcterms:created>
  <dcterms:modified xsi:type="dcterms:W3CDTF">2023-06-24T07:03:45Z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