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4/27/2023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4/27/2023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B300-417C-412A-85B5-E57B3DC1BEDE}"/>
              </a:ext>
            </a:extLst>
          </p:cNvPr>
          <p:cNvSpPr>
            <a:spLocks noGrp="1"/>
          </p:cNvSpPr>
          <p:nvPr>
            <p:ph type="ctrTitle"/>
          </p:nvPr>
        </p:nvSpPr>
        <p:spPr/>
        <p:txBody>
          <a:bodyPr/>
          <a:lstStyle/>
          <a:p>
            <a:r>
              <a:rPr lang="en-IN" dirty="0"/>
              <a:t>Instagram User Analytics</a:t>
            </a:r>
          </a:p>
        </p:txBody>
      </p:sp>
      <p:sp>
        <p:nvSpPr>
          <p:cNvPr id="3" name="Subtitle 2">
            <a:extLst>
              <a:ext uri="{FF2B5EF4-FFF2-40B4-BE49-F238E27FC236}">
                <a16:creationId xmlns:a16="http://schemas.microsoft.com/office/drawing/2014/main" id="{2FC5B1D5-8255-49C1-A26D-CA49AF5A3A87}"/>
              </a:ext>
            </a:extLst>
          </p:cNvPr>
          <p:cNvSpPr>
            <a:spLocks noGrp="1"/>
          </p:cNvSpPr>
          <p:nvPr>
            <p:ph type="subTitle" idx="1"/>
          </p:nvPr>
        </p:nvSpPr>
        <p:spPr/>
        <p:txBody>
          <a:bodyPr/>
          <a:lstStyle/>
          <a:p>
            <a:r>
              <a:rPr lang="en-US" dirty="0"/>
              <a:t>By : Sangeeta </a:t>
            </a:r>
            <a:r>
              <a:rPr lang="en-US" dirty="0" err="1"/>
              <a:t>B.Kolkar</a:t>
            </a:r>
            <a:endParaRPr lang="en-IN" dirty="0"/>
          </a:p>
        </p:txBody>
      </p:sp>
    </p:spTree>
    <p:extLst>
      <p:ext uri="{BB962C8B-B14F-4D97-AF65-F5344CB8AC3E}">
        <p14:creationId xmlns:p14="http://schemas.microsoft.com/office/powerpoint/2010/main" val="7295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E544-6080-4058-864F-314F2AFEA613}"/>
              </a:ext>
            </a:extLst>
          </p:cNvPr>
          <p:cNvSpPr>
            <a:spLocks noGrp="1"/>
          </p:cNvSpPr>
          <p:nvPr>
            <p:ph type="title"/>
          </p:nvPr>
        </p:nvSpPr>
        <p:spPr/>
        <p:txBody>
          <a:bodyPr/>
          <a:lstStyle/>
          <a:p>
            <a:r>
              <a:rPr lang="en-US" dirty="0"/>
              <a:t>B. Insights derived for the Investors</a:t>
            </a:r>
            <a:endParaRPr lang="en-IN" dirty="0"/>
          </a:p>
        </p:txBody>
      </p:sp>
      <p:sp>
        <p:nvSpPr>
          <p:cNvPr id="3" name="Content Placeholder 2">
            <a:extLst>
              <a:ext uri="{FF2B5EF4-FFF2-40B4-BE49-F238E27FC236}">
                <a16:creationId xmlns:a16="http://schemas.microsoft.com/office/drawing/2014/main" id="{7988534B-BF87-4E9F-9FBD-AD31675CA1E7}"/>
              </a:ext>
            </a:extLst>
          </p:cNvPr>
          <p:cNvSpPr>
            <a:spLocks noGrp="1"/>
          </p:cNvSpPr>
          <p:nvPr>
            <p:ph idx="1"/>
          </p:nvPr>
        </p:nvSpPr>
        <p:spPr/>
        <p:txBody>
          <a:bodyPr/>
          <a:lstStyle/>
          <a:p>
            <a:r>
              <a:rPr lang="en-US" dirty="0"/>
              <a:t>Our investors want to know if Instagram is performing well and is not becoming redundant like Facebook, they want to assess the app on the following grounds:</a:t>
            </a:r>
          </a:p>
          <a:p>
            <a:pPr marL="457200" indent="-457200">
              <a:buFont typeface="+mj-lt"/>
              <a:buAutoNum type="arabicPeriod"/>
            </a:pPr>
            <a:r>
              <a:rPr lang="en-US" b="1" dirty="0"/>
              <a:t>User Engagement</a:t>
            </a:r>
            <a:r>
              <a:rPr lang="en-US" dirty="0"/>
              <a:t>: Are users still as active and post on Instagram or they are making fewer posts.</a:t>
            </a:r>
          </a:p>
          <a:p>
            <a:pPr marL="457200" indent="-457200">
              <a:buFont typeface="+mj-lt"/>
              <a:buAutoNum type="arabicPeriod"/>
            </a:pPr>
            <a:r>
              <a:rPr lang="en-US" b="1" dirty="0"/>
              <a:t>Bots &amp; Fake Accounts</a:t>
            </a:r>
            <a:r>
              <a:rPr lang="en-US" dirty="0"/>
              <a:t>: The investors want to know if the platform is crowded with fake and dummy accounts.</a:t>
            </a:r>
            <a:endParaRPr lang="en-IN" dirty="0"/>
          </a:p>
        </p:txBody>
      </p:sp>
    </p:spTree>
    <p:extLst>
      <p:ext uri="{BB962C8B-B14F-4D97-AF65-F5344CB8AC3E}">
        <p14:creationId xmlns:p14="http://schemas.microsoft.com/office/powerpoint/2010/main" val="5780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2189-B052-4C38-BE15-4E5156DE5570}"/>
              </a:ext>
            </a:extLst>
          </p:cNvPr>
          <p:cNvSpPr>
            <a:spLocks noGrp="1"/>
          </p:cNvSpPr>
          <p:nvPr>
            <p:ph type="title"/>
          </p:nvPr>
        </p:nvSpPr>
        <p:spPr/>
        <p:txBody>
          <a:bodyPr/>
          <a:lstStyle/>
          <a:p>
            <a:r>
              <a:rPr lang="en-US" dirty="0"/>
              <a:t>1. User Engagement</a:t>
            </a:r>
            <a:endParaRPr lang="en-IN" dirty="0"/>
          </a:p>
        </p:txBody>
      </p:sp>
      <p:sp>
        <p:nvSpPr>
          <p:cNvPr id="3" name="Content Placeholder 2">
            <a:extLst>
              <a:ext uri="{FF2B5EF4-FFF2-40B4-BE49-F238E27FC236}">
                <a16:creationId xmlns:a16="http://schemas.microsoft.com/office/drawing/2014/main" id="{03914997-E869-452D-AB3D-6FBECABB10FF}"/>
              </a:ext>
            </a:extLst>
          </p:cNvPr>
          <p:cNvSpPr>
            <a:spLocks noGrp="1"/>
          </p:cNvSpPr>
          <p:nvPr>
            <p:ph idx="1"/>
          </p:nvPr>
        </p:nvSpPr>
        <p:spPr/>
        <p:txBody>
          <a:bodyPr/>
          <a:lstStyle/>
          <a:p>
            <a:r>
              <a:rPr lang="en-US" b="1" dirty="0"/>
              <a:t>My Task</a:t>
            </a:r>
            <a:r>
              <a:rPr lang="en-US" dirty="0"/>
              <a:t>: Provide how many times does average user posts on Instagram. Also, provide the total number of photos on Instagram/total number of users.</a:t>
            </a:r>
          </a:p>
          <a:p>
            <a:r>
              <a:rPr lang="en-IN" dirty="0"/>
              <a:t>3.47 posts an user is posting on an average</a:t>
            </a:r>
          </a:p>
          <a:p>
            <a:r>
              <a:rPr lang="en-IN" dirty="0"/>
              <a:t>Total number of photos/total number of users is 2.57</a:t>
            </a:r>
          </a:p>
          <a:p>
            <a:pPr marL="0" indent="0">
              <a:buNone/>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80854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6999-9E6A-494E-9F7E-04C20DCE0E44}"/>
              </a:ext>
            </a:extLst>
          </p:cNvPr>
          <p:cNvSpPr>
            <a:spLocks noGrp="1"/>
          </p:cNvSpPr>
          <p:nvPr>
            <p:ph type="title"/>
          </p:nvPr>
        </p:nvSpPr>
        <p:spPr/>
        <p:txBody>
          <a:bodyPr/>
          <a:lstStyle/>
          <a:p>
            <a:r>
              <a:rPr lang="en-US" dirty="0"/>
              <a:t>2. Bots &amp; Fake Accounts</a:t>
            </a:r>
            <a:endParaRPr lang="en-IN" dirty="0"/>
          </a:p>
        </p:txBody>
      </p:sp>
      <p:sp>
        <p:nvSpPr>
          <p:cNvPr id="3" name="Content Placeholder 2">
            <a:extLst>
              <a:ext uri="{FF2B5EF4-FFF2-40B4-BE49-F238E27FC236}">
                <a16:creationId xmlns:a16="http://schemas.microsoft.com/office/drawing/2014/main" id="{4A353A2F-6055-446F-ABAB-5A2FA27EC191}"/>
              </a:ext>
            </a:extLst>
          </p:cNvPr>
          <p:cNvSpPr>
            <a:spLocks noGrp="1"/>
          </p:cNvSpPr>
          <p:nvPr>
            <p:ph idx="1"/>
          </p:nvPr>
        </p:nvSpPr>
        <p:spPr/>
        <p:txBody>
          <a:bodyPr/>
          <a:lstStyle/>
          <a:p>
            <a:r>
              <a:rPr lang="en-US" b="1" dirty="0"/>
              <a:t>My Task</a:t>
            </a:r>
            <a:r>
              <a:rPr lang="en-US" dirty="0"/>
              <a:t>: To provide data on users (bots) who have liked every single photo on the site (since any normal user would not be able to do this).</a:t>
            </a:r>
          </a:p>
          <a:p>
            <a:r>
              <a:rPr lang="en-US" dirty="0"/>
              <a:t>Below are the 13 users who have liked every single photo on Instagram.</a:t>
            </a:r>
          </a:p>
          <a:p>
            <a:endParaRPr lang="en-IN" dirty="0"/>
          </a:p>
        </p:txBody>
      </p:sp>
      <p:graphicFrame>
        <p:nvGraphicFramePr>
          <p:cNvPr id="4" name="Table 4">
            <a:extLst>
              <a:ext uri="{FF2B5EF4-FFF2-40B4-BE49-F238E27FC236}">
                <a16:creationId xmlns:a16="http://schemas.microsoft.com/office/drawing/2014/main" id="{4672AC93-72E3-4B24-A9C7-6E0BBDD78379}"/>
              </a:ext>
            </a:extLst>
          </p:cNvPr>
          <p:cNvGraphicFramePr>
            <a:graphicFrameLocks noGrp="1"/>
          </p:cNvGraphicFramePr>
          <p:nvPr>
            <p:extLst>
              <p:ext uri="{D42A27DB-BD31-4B8C-83A1-F6EECF244321}">
                <p14:modId xmlns:p14="http://schemas.microsoft.com/office/powerpoint/2010/main" val="3287283020"/>
              </p:ext>
            </p:extLst>
          </p:nvPr>
        </p:nvGraphicFramePr>
        <p:xfrm>
          <a:off x="1017926" y="4280854"/>
          <a:ext cx="2546908" cy="2384208"/>
        </p:xfrm>
        <a:graphic>
          <a:graphicData uri="http://schemas.openxmlformats.org/drawingml/2006/table">
            <a:tbl>
              <a:tblPr firstRow="1" bandRow="1">
                <a:tableStyleId>{5C22544A-7EE6-4342-B048-85BDC9FD1C3A}</a:tableStyleId>
              </a:tblPr>
              <a:tblGrid>
                <a:gridCol w="1413147">
                  <a:extLst>
                    <a:ext uri="{9D8B030D-6E8A-4147-A177-3AD203B41FA5}">
                      <a16:colId xmlns:a16="http://schemas.microsoft.com/office/drawing/2014/main" val="3785801386"/>
                    </a:ext>
                  </a:extLst>
                </a:gridCol>
                <a:gridCol w="1133761">
                  <a:extLst>
                    <a:ext uri="{9D8B030D-6E8A-4147-A177-3AD203B41FA5}">
                      <a16:colId xmlns:a16="http://schemas.microsoft.com/office/drawing/2014/main" val="3015784607"/>
                    </a:ext>
                  </a:extLst>
                </a:gridCol>
              </a:tblGrid>
              <a:tr h="298026">
                <a:tc>
                  <a:txBody>
                    <a:bodyPr/>
                    <a:lstStyle/>
                    <a:p>
                      <a:pPr algn="l"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i="0" u="none" strike="noStrike" dirty="0" err="1">
                          <a:solidFill>
                            <a:srgbClr val="000000"/>
                          </a:solidFill>
                          <a:effectLst/>
                          <a:latin typeface="Calibri" panose="020F0502020204030204" pitchFamily="34" charset="0"/>
                        </a:rPr>
                        <a:t>nos_of_likes</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150055"/>
                  </a:ext>
                </a:extLst>
              </a:tr>
              <a:tr h="298026">
                <a:tc>
                  <a:txBody>
                    <a:bodyPr/>
                    <a:lstStyle/>
                    <a:p>
                      <a:pPr algn="r" fontAlgn="b"/>
                      <a:r>
                        <a:rPr lang="en-IN" sz="1400" b="0" i="0" u="none" strike="noStrike">
                          <a:solidFill>
                            <a:srgbClr val="000000"/>
                          </a:solidFill>
                          <a:effectLst/>
                          <a:latin typeface="Calibri" panose="020F0502020204030204" pitchFamily="34" charset="0"/>
                        </a:rPr>
                        <a:t>21</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468954240"/>
                  </a:ext>
                </a:extLst>
              </a:tr>
              <a:tr h="298026">
                <a:tc>
                  <a:txBody>
                    <a:bodyPr/>
                    <a:lstStyle/>
                    <a:p>
                      <a:pPr algn="r" fontAlgn="b"/>
                      <a:r>
                        <a:rPr lang="en-IN" sz="1400" b="0" i="0" u="none" strike="noStrike" dirty="0">
                          <a:solidFill>
                            <a:srgbClr val="000000"/>
                          </a:solidFill>
                          <a:effectLst/>
                          <a:latin typeface="Calibri" panose="020F0502020204030204" pitchFamily="34" charset="0"/>
                        </a:rPr>
                        <a:t>71</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1339495881"/>
                  </a:ext>
                </a:extLst>
              </a:tr>
              <a:tr h="298026">
                <a:tc>
                  <a:txBody>
                    <a:bodyPr/>
                    <a:lstStyle/>
                    <a:p>
                      <a:pPr algn="r" fontAlgn="b"/>
                      <a:r>
                        <a:rPr lang="en-IN" sz="14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3657957300"/>
                  </a:ext>
                </a:extLst>
              </a:tr>
              <a:tr h="298026">
                <a:tc>
                  <a:txBody>
                    <a:bodyPr/>
                    <a:lstStyle/>
                    <a:p>
                      <a:pPr algn="r" fontAlgn="b"/>
                      <a:r>
                        <a:rPr lang="en-IN" sz="1400" b="0" i="0" u="none" strike="noStrike">
                          <a:solidFill>
                            <a:srgbClr val="000000"/>
                          </a:solidFill>
                          <a:effectLst/>
                          <a:latin typeface="Calibri" panose="020F0502020204030204" pitchFamily="34" charset="0"/>
                        </a:rPr>
                        <a:t>66</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1719346209"/>
                  </a:ext>
                </a:extLst>
              </a:tr>
              <a:tr h="298026">
                <a:tc>
                  <a:txBody>
                    <a:bodyPr/>
                    <a:lstStyle/>
                    <a:p>
                      <a:pPr algn="r" fontAlgn="b"/>
                      <a:r>
                        <a:rPr lang="en-IN" sz="1400" b="0" i="0" u="none" strike="noStrike">
                          <a:solidFill>
                            <a:srgbClr val="000000"/>
                          </a:solidFill>
                          <a:effectLst/>
                          <a:latin typeface="Calibri" panose="020F0502020204030204" pitchFamily="34" charset="0"/>
                        </a:rPr>
                        <a:t>41</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149150084"/>
                  </a:ext>
                </a:extLst>
              </a:tr>
              <a:tr h="298026">
                <a:tc>
                  <a:txBody>
                    <a:bodyPr/>
                    <a:lstStyle/>
                    <a:p>
                      <a:pPr algn="r" fontAlgn="b"/>
                      <a:r>
                        <a:rPr lang="en-IN" sz="1400" b="0" i="0" u="none" strike="noStrike">
                          <a:solidFill>
                            <a:srgbClr val="000000"/>
                          </a:solidFill>
                          <a:effectLst/>
                          <a:latin typeface="Calibri" panose="020F0502020204030204" pitchFamily="34" charset="0"/>
                        </a:rPr>
                        <a:t>14</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1984479777"/>
                  </a:ext>
                </a:extLst>
              </a:tr>
              <a:tr h="298026">
                <a:tc>
                  <a:txBody>
                    <a:bodyPr/>
                    <a:lstStyle/>
                    <a:p>
                      <a:pPr algn="r" fontAlgn="b"/>
                      <a:r>
                        <a:rPr lang="en-IN" sz="1400" b="0" i="0" u="none" strike="noStrike">
                          <a:solidFill>
                            <a:srgbClr val="000000"/>
                          </a:solidFill>
                          <a:effectLst/>
                          <a:latin typeface="Calibri" panose="020F0502020204030204" pitchFamily="34" charset="0"/>
                        </a:rPr>
                        <a:t>57</a:t>
                      </a: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2428997120"/>
                  </a:ext>
                </a:extLst>
              </a:tr>
            </a:tbl>
          </a:graphicData>
        </a:graphic>
      </p:graphicFrame>
      <p:graphicFrame>
        <p:nvGraphicFramePr>
          <p:cNvPr id="5" name="Table 5">
            <a:extLst>
              <a:ext uri="{FF2B5EF4-FFF2-40B4-BE49-F238E27FC236}">
                <a16:creationId xmlns:a16="http://schemas.microsoft.com/office/drawing/2014/main" id="{2C1A47E9-B851-4B30-8867-C0F111E5BD95}"/>
              </a:ext>
            </a:extLst>
          </p:cNvPr>
          <p:cNvGraphicFramePr>
            <a:graphicFrameLocks noGrp="1"/>
          </p:cNvGraphicFramePr>
          <p:nvPr>
            <p:extLst>
              <p:ext uri="{D42A27DB-BD31-4B8C-83A1-F6EECF244321}">
                <p14:modId xmlns:p14="http://schemas.microsoft.com/office/powerpoint/2010/main" val="1405974649"/>
              </p:ext>
            </p:extLst>
          </p:nvPr>
        </p:nvGraphicFramePr>
        <p:xfrm>
          <a:off x="4125842" y="4294689"/>
          <a:ext cx="2433983" cy="2370375"/>
        </p:xfrm>
        <a:graphic>
          <a:graphicData uri="http://schemas.openxmlformats.org/drawingml/2006/table">
            <a:tbl>
              <a:tblPr firstRow="1" bandRow="1">
                <a:tableStyleId>{5C22544A-7EE6-4342-B048-85BDC9FD1C3A}</a:tableStyleId>
              </a:tblPr>
              <a:tblGrid>
                <a:gridCol w="1187963">
                  <a:extLst>
                    <a:ext uri="{9D8B030D-6E8A-4147-A177-3AD203B41FA5}">
                      <a16:colId xmlns:a16="http://schemas.microsoft.com/office/drawing/2014/main" val="1117438475"/>
                    </a:ext>
                  </a:extLst>
                </a:gridCol>
                <a:gridCol w="1246020">
                  <a:extLst>
                    <a:ext uri="{9D8B030D-6E8A-4147-A177-3AD203B41FA5}">
                      <a16:colId xmlns:a16="http://schemas.microsoft.com/office/drawing/2014/main" val="4167760325"/>
                    </a:ext>
                  </a:extLst>
                </a:gridCol>
              </a:tblGrid>
              <a:tr h="338625">
                <a:tc>
                  <a:txBody>
                    <a:bodyPr/>
                    <a:lstStyle/>
                    <a:p>
                      <a:pPr algn="l"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i="0" u="none" strike="noStrike" dirty="0" err="1">
                          <a:solidFill>
                            <a:srgbClr val="000000"/>
                          </a:solidFill>
                          <a:effectLst/>
                          <a:latin typeface="Calibri" panose="020F0502020204030204" pitchFamily="34" charset="0"/>
                        </a:rPr>
                        <a:t>nos_of_likes</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959730"/>
                  </a:ext>
                </a:extLst>
              </a:tr>
              <a:tr h="338625">
                <a:tc>
                  <a:txBody>
                    <a:bodyPr/>
                    <a:lstStyle/>
                    <a:p>
                      <a:pPr algn="r" fontAlgn="b"/>
                      <a:r>
                        <a:rPr lang="en-IN" sz="1400" b="0" i="0" u="none" strike="noStrike" dirty="0">
                          <a:solidFill>
                            <a:srgbClr val="000000"/>
                          </a:solidFill>
                          <a:effectLst/>
                          <a:latin typeface="Calibri" panose="020F0502020204030204" pitchFamily="34" charset="0"/>
                        </a:rPr>
                        <a:t>24</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2090602507"/>
                  </a:ext>
                </a:extLst>
              </a:tr>
              <a:tr h="338625">
                <a:tc>
                  <a:txBody>
                    <a:bodyPr/>
                    <a:lstStyle/>
                    <a:p>
                      <a:pPr algn="r" fontAlgn="b"/>
                      <a:r>
                        <a:rPr lang="en-IN" sz="1400" b="0" i="0" u="none" strike="noStrike">
                          <a:solidFill>
                            <a:srgbClr val="000000"/>
                          </a:solidFill>
                          <a:effectLst/>
                          <a:latin typeface="Calibri" panose="020F0502020204030204" pitchFamily="34" charset="0"/>
                        </a:rPr>
                        <a:t>76</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3344496485"/>
                  </a:ext>
                </a:extLst>
              </a:tr>
              <a:tr h="338625">
                <a:tc>
                  <a:txBody>
                    <a:bodyPr/>
                    <a:lstStyle/>
                    <a:p>
                      <a:pPr algn="r" fontAlgn="b"/>
                      <a:r>
                        <a:rPr lang="en-IN" sz="1400" b="0" i="0" u="none" strike="noStrike">
                          <a:solidFill>
                            <a:srgbClr val="000000"/>
                          </a:solidFill>
                          <a:effectLst/>
                          <a:latin typeface="Calibri" panose="020F0502020204030204" pitchFamily="34" charset="0"/>
                        </a:rPr>
                        <a:t>75</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2572232850"/>
                  </a:ext>
                </a:extLst>
              </a:tr>
              <a:tr h="338625">
                <a:tc>
                  <a:txBody>
                    <a:bodyPr/>
                    <a:lstStyle/>
                    <a:p>
                      <a:pPr algn="r" fontAlgn="b"/>
                      <a:r>
                        <a:rPr lang="en-IN" sz="1400" b="0" i="0" u="none" strike="noStrike">
                          <a:solidFill>
                            <a:srgbClr val="000000"/>
                          </a:solidFill>
                          <a:effectLst/>
                          <a:latin typeface="Calibri" panose="020F0502020204030204" pitchFamily="34" charset="0"/>
                        </a:rPr>
                        <a:t>54</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2328302903"/>
                  </a:ext>
                </a:extLst>
              </a:tr>
              <a:tr h="338625">
                <a:tc>
                  <a:txBody>
                    <a:bodyPr/>
                    <a:lstStyle/>
                    <a:p>
                      <a:pPr algn="r" fontAlgn="b"/>
                      <a:r>
                        <a:rPr lang="en-IN" sz="1400" b="0" i="0" u="none" strike="noStrike">
                          <a:solidFill>
                            <a:srgbClr val="000000"/>
                          </a:solidFill>
                          <a:effectLst/>
                          <a:latin typeface="Calibri" panose="020F0502020204030204" pitchFamily="34" charset="0"/>
                        </a:rPr>
                        <a:t>91</a:t>
                      </a: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3858877046"/>
                  </a:ext>
                </a:extLst>
              </a:tr>
              <a:tr h="338625">
                <a:tc>
                  <a:txBody>
                    <a:bodyPr/>
                    <a:lstStyle/>
                    <a:p>
                      <a:pPr algn="r" fontAlgn="b"/>
                      <a:r>
                        <a:rPr lang="en-IN" sz="1400" b="0" i="0" u="none" strike="noStrike">
                          <a:solidFill>
                            <a:srgbClr val="000000"/>
                          </a:solidFill>
                          <a:effectLst/>
                          <a:latin typeface="Calibri" panose="020F0502020204030204" pitchFamily="34" charset="0"/>
                        </a:rPr>
                        <a:t>36</a:t>
                      </a: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257</a:t>
                      </a:r>
                    </a:p>
                  </a:txBody>
                  <a:tcPr marL="9525" marR="9525" marT="9525" marB="0" anchor="b"/>
                </a:tc>
                <a:extLst>
                  <a:ext uri="{0D108BD9-81ED-4DB2-BD59-A6C34878D82A}">
                    <a16:rowId xmlns:a16="http://schemas.microsoft.com/office/drawing/2014/main" val="3693521102"/>
                  </a:ext>
                </a:extLst>
              </a:tr>
            </a:tbl>
          </a:graphicData>
        </a:graphic>
      </p:graphicFrame>
    </p:spTree>
    <p:extLst>
      <p:ext uri="{BB962C8B-B14F-4D97-AF65-F5344CB8AC3E}">
        <p14:creationId xmlns:p14="http://schemas.microsoft.com/office/powerpoint/2010/main" val="315102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1521-3861-4B17-BB83-EFF5C158BBCD}"/>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55277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6E29-A2B3-4124-A52E-21A8E3FB2AEC}"/>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6204BEFD-49A1-48BC-983D-AFE571465A06}"/>
              </a:ext>
            </a:extLst>
          </p:cNvPr>
          <p:cNvSpPr>
            <a:spLocks noGrp="1"/>
          </p:cNvSpPr>
          <p:nvPr>
            <p:ph idx="1"/>
          </p:nvPr>
        </p:nvSpPr>
        <p:spPr/>
        <p:txBody>
          <a:bodyPr/>
          <a:lstStyle/>
          <a:p>
            <a:r>
              <a:rPr lang="en-US" dirty="0"/>
              <a:t>This project is all about Instagram User Analytics. User analytics is a process by which we track how the users engage and interact with our product Instagram.</a:t>
            </a:r>
          </a:p>
          <a:p>
            <a:r>
              <a:rPr lang="en-US" dirty="0"/>
              <a:t>I have derived some insights by analyzing the provided dataset.</a:t>
            </a:r>
          </a:p>
          <a:p>
            <a:r>
              <a:rPr lang="en-US" dirty="0"/>
              <a:t>These insights will be used by teams across the business to launch a new marketing campaign, decide on features to build for an app, track the success of the app by measuring user engagement and improve the experience altogether while helping the business grow.</a:t>
            </a:r>
          </a:p>
        </p:txBody>
      </p:sp>
    </p:spTree>
    <p:extLst>
      <p:ext uri="{BB962C8B-B14F-4D97-AF65-F5344CB8AC3E}">
        <p14:creationId xmlns:p14="http://schemas.microsoft.com/office/powerpoint/2010/main" val="191939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00A7-C612-41D6-9C36-4AF1D2DA533F}"/>
              </a:ext>
            </a:extLst>
          </p:cNvPr>
          <p:cNvSpPr>
            <a:spLocks noGrp="1"/>
          </p:cNvSpPr>
          <p:nvPr>
            <p:ph type="title"/>
          </p:nvPr>
        </p:nvSpPr>
        <p:spPr/>
        <p:txBody>
          <a:bodyPr/>
          <a:lstStyle/>
          <a:p>
            <a:r>
              <a:rPr lang="en-US" dirty="0"/>
              <a:t>Approach and Tech-Stack used</a:t>
            </a:r>
            <a:endParaRPr lang="en-IN" dirty="0"/>
          </a:p>
        </p:txBody>
      </p:sp>
      <p:sp>
        <p:nvSpPr>
          <p:cNvPr id="3" name="Content Placeholder 2">
            <a:extLst>
              <a:ext uri="{FF2B5EF4-FFF2-40B4-BE49-F238E27FC236}">
                <a16:creationId xmlns:a16="http://schemas.microsoft.com/office/drawing/2014/main" id="{0A4EAA49-2147-47CD-B86B-C844F90B563D}"/>
              </a:ext>
            </a:extLst>
          </p:cNvPr>
          <p:cNvSpPr>
            <a:spLocks noGrp="1"/>
          </p:cNvSpPr>
          <p:nvPr>
            <p:ph idx="1"/>
          </p:nvPr>
        </p:nvSpPr>
        <p:spPr/>
        <p:txBody>
          <a:bodyPr/>
          <a:lstStyle/>
          <a:p>
            <a:r>
              <a:rPr lang="en-US" dirty="0"/>
              <a:t>My first step was to create the Instagram database using the dataset provided.</a:t>
            </a:r>
          </a:p>
          <a:p>
            <a:r>
              <a:rPr lang="en-US" dirty="0"/>
              <a:t>I have used MySQL workbench for creating the database, querying different tables and joining the tables to get the required insights.</a:t>
            </a:r>
          </a:p>
          <a:p>
            <a:r>
              <a:rPr lang="en-US" dirty="0"/>
              <a:t>Then I have derived the required insights by analyzing the dataset using SQL queries.</a:t>
            </a:r>
          </a:p>
          <a:p>
            <a:endParaRPr lang="en-IN" dirty="0"/>
          </a:p>
        </p:txBody>
      </p:sp>
    </p:spTree>
    <p:extLst>
      <p:ext uri="{BB962C8B-B14F-4D97-AF65-F5344CB8AC3E}">
        <p14:creationId xmlns:p14="http://schemas.microsoft.com/office/powerpoint/2010/main" val="30254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8013-D751-47CE-9A01-5A7A6BC2A3C6}"/>
              </a:ext>
            </a:extLst>
          </p:cNvPr>
          <p:cNvSpPr>
            <a:spLocks noGrp="1"/>
          </p:cNvSpPr>
          <p:nvPr>
            <p:ph type="title"/>
          </p:nvPr>
        </p:nvSpPr>
        <p:spPr/>
        <p:txBody>
          <a:bodyPr/>
          <a:lstStyle/>
          <a:p>
            <a:r>
              <a:rPr lang="en-US" dirty="0"/>
              <a:t>A. Insights derived for the Marketing Team</a:t>
            </a:r>
            <a:endParaRPr lang="en-IN" dirty="0"/>
          </a:p>
        </p:txBody>
      </p:sp>
      <p:sp>
        <p:nvSpPr>
          <p:cNvPr id="3" name="Content Placeholder 2">
            <a:extLst>
              <a:ext uri="{FF2B5EF4-FFF2-40B4-BE49-F238E27FC236}">
                <a16:creationId xmlns:a16="http://schemas.microsoft.com/office/drawing/2014/main" id="{AE7FDD32-5FCB-4FA2-B7C8-CE9BFCF5C6EB}"/>
              </a:ext>
            </a:extLst>
          </p:cNvPr>
          <p:cNvSpPr>
            <a:spLocks noGrp="1"/>
          </p:cNvSpPr>
          <p:nvPr>
            <p:ph idx="1"/>
          </p:nvPr>
        </p:nvSpPr>
        <p:spPr/>
        <p:txBody>
          <a:bodyPr>
            <a:normAutofit/>
          </a:bodyPr>
          <a:lstStyle/>
          <a:p>
            <a:r>
              <a:rPr lang="en-US" dirty="0"/>
              <a:t>The marketing team wants to launch some campaigns, and I have helped them with the following insights.</a:t>
            </a:r>
          </a:p>
          <a:p>
            <a:pPr marL="0" indent="0">
              <a:buNone/>
            </a:pPr>
            <a:endParaRPr lang="en-US" dirty="0"/>
          </a:p>
          <a:p>
            <a:pPr marL="457200" indent="-457200">
              <a:buFont typeface="+mj-lt"/>
              <a:buAutoNum type="arabicPeriod"/>
            </a:pPr>
            <a:r>
              <a:rPr lang="en-IN" dirty="0"/>
              <a:t>Rewarding Most Loyal Users</a:t>
            </a:r>
            <a:endParaRPr lang="en-US" dirty="0"/>
          </a:p>
          <a:p>
            <a:pPr marL="457200" indent="-457200">
              <a:buFont typeface="+mj-lt"/>
              <a:buAutoNum type="arabicPeriod"/>
            </a:pPr>
            <a:r>
              <a:rPr lang="en-US" dirty="0"/>
              <a:t>Remind Inactive Users to Start Posting</a:t>
            </a:r>
          </a:p>
          <a:p>
            <a:pPr marL="457200" indent="-457200">
              <a:buFont typeface="+mj-lt"/>
              <a:buAutoNum type="arabicPeriod"/>
            </a:pPr>
            <a:r>
              <a:rPr lang="en-IN" dirty="0"/>
              <a:t>Declaring Contest Winner for most likes on a photo</a:t>
            </a:r>
          </a:p>
          <a:p>
            <a:pPr marL="457200" indent="-457200">
              <a:buFont typeface="+mj-lt"/>
              <a:buAutoNum type="arabicPeriod"/>
            </a:pPr>
            <a:r>
              <a:rPr lang="en-IN" dirty="0"/>
              <a:t>Hashtag Researching </a:t>
            </a:r>
          </a:p>
          <a:p>
            <a:pPr marL="457200" indent="-457200">
              <a:buFont typeface="+mj-lt"/>
              <a:buAutoNum type="arabicPeriod"/>
            </a:pPr>
            <a:r>
              <a:rPr lang="en-IN" dirty="0"/>
              <a:t>Best day to launch an AD Campaign </a:t>
            </a:r>
          </a:p>
        </p:txBody>
      </p:sp>
    </p:spTree>
    <p:extLst>
      <p:ext uri="{BB962C8B-B14F-4D97-AF65-F5344CB8AC3E}">
        <p14:creationId xmlns:p14="http://schemas.microsoft.com/office/powerpoint/2010/main" val="235906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CA1C-83DB-4A02-82E9-BB78B24275E8}"/>
              </a:ext>
            </a:extLst>
          </p:cNvPr>
          <p:cNvSpPr>
            <a:spLocks noGrp="1"/>
          </p:cNvSpPr>
          <p:nvPr>
            <p:ph type="title"/>
          </p:nvPr>
        </p:nvSpPr>
        <p:spPr/>
        <p:txBody>
          <a:bodyPr/>
          <a:lstStyle/>
          <a:p>
            <a:r>
              <a:rPr lang="en-US" dirty="0"/>
              <a:t>1. Rewarding Most Loyal Users</a:t>
            </a:r>
            <a:br>
              <a:rPr lang="en-US" dirty="0"/>
            </a:br>
            <a:endParaRPr lang="en-IN" dirty="0"/>
          </a:p>
        </p:txBody>
      </p:sp>
      <p:sp>
        <p:nvSpPr>
          <p:cNvPr id="3" name="Content Placeholder 2">
            <a:extLst>
              <a:ext uri="{FF2B5EF4-FFF2-40B4-BE49-F238E27FC236}">
                <a16:creationId xmlns:a16="http://schemas.microsoft.com/office/drawing/2014/main" id="{564B9945-B1B0-41EC-8DE8-109B72664567}"/>
              </a:ext>
            </a:extLst>
          </p:cNvPr>
          <p:cNvSpPr>
            <a:spLocks noGrp="1"/>
          </p:cNvSpPr>
          <p:nvPr>
            <p:ph idx="1"/>
          </p:nvPr>
        </p:nvSpPr>
        <p:spPr/>
        <p:txBody>
          <a:bodyPr/>
          <a:lstStyle/>
          <a:p>
            <a:r>
              <a:rPr lang="en-US" b="1" dirty="0"/>
              <a:t>My Task</a:t>
            </a:r>
            <a:r>
              <a:rPr lang="en-US" dirty="0"/>
              <a:t>: Find the 5 oldest users of the Instagram from the database provided.</a:t>
            </a:r>
          </a:p>
          <a:p>
            <a:r>
              <a:rPr lang="en-US" dirty="0"/>
              <a:t>Below are the 5 oldest users of Instagram.</a:t>
            </a:r>
          </a:p>
          <a:p>
            <a:r>
              <a:rPr lang="en-US" dirty="0"/>
              <a:t>The Marketing Team should reward the below users for being the most loyal.</a:t>
            </a:r>
          </a:p>
          <a:p>
            <a:endParaRPr lang="en-US" dirty="0"/>
          </a:p>
          <a:p>
            <a:pPr marL="0" indent="0">
              <a:buNone/>
            </a:pPr>
            <a:endParaRPr lang="en-US" dirty="0"/>
          </a:p>
          <a:p>
            <a:pPr>
              <a:buFont typeface="Wingdings" panose="05000000000000000000" pitchFamily="2" charset="2"/>
              <a:buChar char="Ø"/>
            </a:pPr>
            <a:endParaRPr lang="en-US" dirty="0"/>
          </a:p>
          <a:p>
            <a:pPr marL="0" indent="0">
              <a:buNone/>
            </a:pPr>
            <a:endParaRPr lang="en-US" dirty="0"/>
          </a:p>
          <a:p>
            <a:endParaRPr lang="en-US" dirty="0"/>
          </a:p>
          <a:p>
            <a:endParaRPr lang="en-IN" dirty="0"/>
          </a:p>
        </p:txBody>
      </p:sp>
      <p:graphicFrame>
        <p:nvGraphicFramePr>
          <p:cNvPr id="6" name="Table 6">
            <a:extLst>
              <a:ext uri="{FF2B5EF4-FFF2-40B4-BE49-F238E27FC236}">
                <a16:creationId xmlns:a16="http://schemas.microsoft.com/office/drawing/2014/main" id="{8E15CA0E-368A-4360-9BF0-D87935C5A55B}"/>
              </a:ext>
            </a:extLst>
          </p:cNvPr>
          <p:cNvGraphicFramePr>
            <a:graphicFrameLocks noGrp="1"/>
          </p:cNvGraphicFramePr>
          <p:nvPr>
            <p:extLst>
              <p:ext uri="{D42A27DB-BD31-4B8C-83A1-F6EECF244321}">
                <p14:modId xmlns:p14="http://schemas.microsoft.com/office/powerpoint/2010/main" val="1562486690"/>
              </p:ext>
            </p:extLst>
          </p:nvPr>
        </p:nvGraphicFramePr>
        <p:xfrm>
          <a:off x="1011626" y="4455116"/>
          <a:ext cx="4275992" cy="1983780"/>
        </p:xfrm>
        <a:graphic>
          <a:graphicData uri="http://schemas.openxmlformats.org/drawingml/2006/table">
            <a:tbl>
              <a:tblPr firstRow="1" bandRow="1">
                <a:tableStyleId>{5C22544A-7EE6-4342-B048-85BDC9FD1C3A}</a:tableStyleId>
              </a:tblPr>
              <a:tblGrid>
                <a:gridCol w="684696">
                  <a:extLst>
                    <a:ext uri="{9D8B030D-6E8A-4147-A177-3AD203B41FA5}">
                      <a16:colId xmlns:a16="http://schemas.microsoft.com/office/drawing/2014/main" val="3479694407"/>
                    </a:ext>
                  </a:extLst>
                </a:gridCol>
                <a:gridCol w="1881808">
                  <a:extLst>
                    <a:ext uri="{9D8B030D-6E8A-4147-A177-3AD203B41FA5}">
                      <a16:colId xmlns:a16="http://schemas.microsoft.com/office/drawing/2014/main" val="1345577333"/>
                    </a:ext>
                  </a:extLst>
                </a:gridCol>
                <a:gridCol w="1709488">
                  <a:extLst>
                    <a:ext uri="{9D8B030D-6E8A-4147-A177-3AD203B41FA5}">
                      <a16:colId xmlns:a16="http://schemas.microsoft.com/office/drawing/2014/main" val="2879557549"/>
                    </a:ext>
                  </a:extLst>
                </a:gridCol>
              </a:tblGrid>
              <a:tr h="330630">
                <a:tc>
                  <a:txBody>
                    <a:bodyPr/>
                    <a:lstStyle/>
                    <a:p>
                      <a:pPr algn="r" fontAlgn="b"/>
                      <a:r>
                        <a:rPr lang="en-IN" sz="1400" b="0" i="0" u="none" strike="noStrike" dirty="0">
                          <a:solidFill>
                            <a:srgbClr val="000000"/>
                          </a:solidFill>
                          <a:effectLst/>
                          <a:latin typeface="Calibri" panose="020F0502020204030204" pitchFamily="34" charset="0"/>
                        </a:rPr>
                        <a:t>id</a:t>
                      </a:r>
                    </a:p>
                  </a:txBody>
                  <a:tcPr marL="9525" marR="9525" marT="9525" marB="0" anchor="b"/>
                </a:tc>
                <a:tc>
                  <a:txBody>
                    <a:bodyPr/>
                    <a:lstStyle/>
                    <a:p>
                      <a:pPr algn="l" fontAlgn="b"/>
                      <a:r>
                        <a:rPr lang="en-IN" sz="1400" b="0" i="0" u="none" strike="noStrike">
                          <a:solidFill>
                            <a:srgbClr val="000000"/>
                          </a:solidFill>
                          <a:effectLst/>
                          <a:latin typeface="Calibri" panose="020F0502020204030204" pitchFamily="34" charset="0"/>
                        </a:rPr>
                        <a:t>username</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created_at</a:t>
                      </a:r>
                    </a:p>
                  </a:txBody>
                  <a:tcPr marL="9525" marR="9525" marT="9525" marB="0" anchor="b"/>
                </a:tc>
                <a:extLst>
                  <a:ext uri="{0D108BD9-81ED-4DB2-BD59-A6C34878D82A}">
                    <a16:rowId xmlns:a16="http://schemas.microsoft.com/office/drawing/2014/main" val="1219222850"/>
                  </a:ext>
                </a:extLst>
              </a:tr>
              <a:tr h="330630">
                <a:tc>
                  <a:txBody>
                    <a:bodyPr/>
                    <a:lstStyle/>
                    <a:p>
                      <a:pPr algn="r" fontAlgn="b"/>
                      <a:r>
                        <a:rPr lang="en-IN" sz="1400" b="0" i="0" u="none" strike="noStrike">
                          <a:solidFill>
                            <a:srgbClr val="000000"/>
                          </a:solidFill>
                          <a:effectLst/>
                          <a:latin typeface="Calibri" panose="020F0502020204030204" pitchFamily="34" charset="0"/>
                        </a:rPr>
                        <a:t>80</a:t>
                      </a:r>
                    </a:p>
                  </a:txBody>
                  <a:tcPr marL="9525" marR="9525" marT="9525" marB="0" anchor="b"/>
                </a:tc>
                <a:tc>
                  <a:txBody>
                    <a:bodyPr/>
                    <a:lstStyle/>
                    <a:p>
                      <a:pPr algn="l" fontAlgn="b"/>
                      <a:r>
                        <a:rPr lang="en-IN" sz="1400" b="0" i="0" u="none" strike="noStrike">
                          <a:solidFill>
                            <a:srgbClr val="000000"/>
                          </a:solidFill>
                          <a:effectLst/>
                          <a:latin typeface="Calibri" panose="020F0502020204030204" pitchFamily="34" charset="0"/>
                        </a:rPr>
                        <a:t>Darby_Herzog</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06-05-2016 00:14</a:t>
                      </a:r>
                    </a:p>
                  </a:txBody>
                  <a:tcPr marL="9525" marR="9525" marT="9525" marB="0" anchor="b"/>
                </a:tc>
                <a:extLst>
                  <a:ext uri="{0D108BD9-81ED-4DB2-BD59-A6C34878D82A}">
                    <a16:rowId xmlns:a16="http://schemas.microsoft.com/office/drawing/2014/main" val="2352375975"/>
                  </a:ext>
                </a:extLst>
              </a:tr>
              <a:tr h="330630">
                <a:tc>
                  <a:txBody>
                    <a:bodyPr/>
                    <a:lstStyle/>
                    <a:p>
                      <a:pPr algn="r" fontAlgn="b"/>
                      <a:r>
                        <a:rPr lang="en-IN" sz="1400" b="0" i="0" u="none" strike="noStrike">
                          <a:solidFill>
                            <a:srgbClr val="000000"/>
                          </a:solidFill>
                          <a:effectLst/>
                          <a:latin typeface="Calibri" panose="020F0502020204030204" pitchFamily="34" charset="0"/>
                        </a:rPr>
                        <a:t>67</a:t>
                      </a:r>
                    </a:p>
                  </a:txBody>
                  <a:tcPr marL="9525" marR="9525" marT="9525" marB="0" anchor="b"/>
                </a:tc>
                <a:tc>
                  <a:txBody>
                    <a:bodyPr/>
                    <a:lstStyle/>
                    <a:p>
                      <a:pPr algn="l" fontAlgn="b"/>
                      <a:r>
                        <a:rPr lang="en-IN" sz="1400" b="0" i="0" u="none" strike="noStrike">
                          <a:solidFill>
                            <a:srgbClr val="000000"/>
                          </a:solidFill>
                          <a:effectLst/>
                          <a:latin typeface="Calibri" panose="020F0502020204030204" pitchFamily="34" charset="0"/>
                        </a:rPr>
                        <a:t>Emilio_Bernier52</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06-05-2016 13:04</a:t>
                      </a:r>
                    </a:p>
                  </a:txBody>
                  <a:tcPr marL="9525" marR="9525" marT="9525" marB="0" anchor="b"/>
                </a:tc>
                <a:extLst>
                  <a:ext uri="{0D108BD9-81ED-4DB2-BD59-A6C34878D82A}">
                    <a16:rowId xmlns:a16="http://schemas.microsoft.com/office/drawing/2014/main" val="3265639346"/>
                  </a:ext>
                </a:extLst>
              </a:tr>
              <a:tr h="330630">
                <a:tc>
                  <a:txBody>
                    <a:bodyPr/>
                    <a:lstStyle/>
                    <a:p>
                      <a:pPr algn="r" fontAlgn="b"/>
                      <a:r>
                        <a:rPr lang="en-IN" sz="1400" b="0" i="0" u="none" strike="noStrike">
                          <a:solidFill>
                            <a:srgbClr val="000000"/>
                          </a:solidFill>
                          <a:effectLst/>
                          <a:latin typeface="Calibri" panose="020F0502020204030204" pitchFamily="34" charset="0"/>
                        </a:rPr>
                        <a:t>63</a:t>
                      </a:r>
                    </a:p>
                  </a:txBody>
                  <a:tcPr marL="9525" marR="9525" marT="9525" marB="0" anchor="b"/>
                </a:tc>
                <a:tc>
                  <a:txBody>
                    <a:bodyPr/>
                    <a:lstStyle/>
                    <a:p>
                      <a:pPr algn="l" fontAlgn="b"/>
                      <a:r>
                        <a:rPr lang="en-IN" sz="1400" b="0" i="0" u="none" strike="noStrike">
                          <a:solidFill>
                            <a:srgbClr val="000000"/>
                          </a:solidFill>
                          <a:effectLst/>
                          <a:latin typeface="Calibri" panose="020F0502020204030204" pitchFamily="34" charset="0"/>
                        </a:rPr>
                        <a:t>Elenor88</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08-05-2016 01:30</a:t>
                      </a:r>
                    </a:p>
                  </a:txBody>
                  <a:tcPr marL="9525" marR="9525" marT="9525" marB="0" anchor="b"/>
                </a:tc>
                <a:extLst>
                  <a:ext uri="{0D108BD9-81ED-4DB2-BD59-A6C34878D82A}">
                    <a16:rowId xmlns:a16="http://schemas.microsoft.com/office/drawing/2014/main" val="2660164296"/>
                  </a:ext>
                </a:extLst>
              </a:tr>
              <a:tr h="330630">
                <a:tc>
                  <a:txBody>
                    <a:bodyPr/>
                    <a:lstStyle/>
                    <a:p>
                      <a:pPr algn="r" fontAlgn="b"/>
                      <a:r>
                        <a:rPr lang="en-IN" sz="1400" b="0" i="0" u="none" strike="noStrike">
                          <a:solidFill>
                            <a:srgbClr val="000000"/>
                          </a:solidFill>
                          <a:effectLst/>
                          <a:latin typeface="Calibri" panose="020F0502020204030204" pitchFamily="34" charset="0"/>
                        </a:rPr>
                        <a:t>95</a:t>
                      </a:r>
                    </a:p>
                  </a:txBody>
                  <a:tcPr marL="9525" marR="9525" marT="9525" marB="0" anchor="b"/>
                </a:tc>
                <a:tc>
                  <a:txBody>
                    <a:bodyPr/>
                    <a:lstStyle/>
                    <a:p>
                      <a:pPr algn="l" fontAlgn="b"/>
                      <a:r>
                        <a:rPr lang="en-IN" sz="1400" b="0" i="0" u="none" strike="noStrike">
                          <a:solidFill>
                            <a:srgbClr val="000000"/>
                          </a:solidFill>
                          <a:effectLst/>
                          <a:latin typeface="Calibri" panose="020F0502020204030204" pitchFamily="34" charset="0"/>
                        </a:rPr>
                        <a:t>Nicole71</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09-05-2016 17:30</a:t>
                      </a:r>
                    </a:p>
                  </a:txBody>
                  <a:tcPr marL="9525" marR="9525" marT="9525" marB="0" anchor="b"/>
                </a:tc>
                <a:extLst>
                  <a:ext uri="{0D108BD9-81ED-4DB2-BD59-A6C34878D82A}">
                    <a16:rowId xmlns:a16="http://schemas.microsoft.com/office/drawing/2014/main" val="3086791956"/>
                  </a:ext>
                </a:extLst>
              </a:tr>
              <a:tr h="330630">
                <a:tc>
                  <a:txBody>
                    <a:bodyPr/>
                    <a:lstStyle/>
                    <a:p>
                      <a:pPr algn="r" fontAlgn="b"/>
                      <a:r>
                        <a:rPr lang="en-IN" sz="1400" b="0" i="0" u="none" strike="noStrike">
                          <a:solidFill>
                            <a:srgbClr val="000000"/>
                          </a:solidFill>
                          <a:effectLst/>
                          <a:latin typeface="Calibri" panose="020F0502020204030204" pitchFamily="34" charset="0"/>
                        </a:rPr>
                        <a:t>38</a:t>
                      </a:r>
                    </a:p>
                  </a:txBody>
                  <a:tcPr marL="9525" marR="9525" marT="9525" marB="0" anchor="b"/>
                </a:tc>
                <a:tc>
                  <a:txBody>
                    <a:bodyPr/>
                    <a:lstStyle/>
                    <a:p>
                      <a:pPr algn="l" fontAlgn="b"/>
                      <a:r>
                        <a:rPr lang="en-IN" sz="1400" b="0" i="0" u="none" strike="noStrike">
                          <a:solidFill>
                            <a:srgbClr val="000000"/>
                          </a:solidFill>
                          <a:effectLst/>
                          <a:latin typeface="Calibri" panose="020F0502020204030204" pitchFamily="34" charset="0"/>
                        </a:rPr>
                        <a:t>Jordyn.Jacobson2</a:t>
                      </a: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14-05-2016 07:56</a:t>
                      </a:r>
                    </a:p>
                  </a:txBody>
                  <a:tcPr marL="9525" marR="9525" marT="9525" marB="0" anchor="b"/>
                </a:tc>
                <a:extLst>
                  <a:ext uri="{0D108BD9-81ED-4DB2-BD59-A6C34878D82A}">
                    <a16:rowId xmlns:a16="http://schemas.microsoft.com/office/drawing/2014/main" val="449321277"/>
                  </a:ext>
                </a:extLst>
              </a:tr>
            </a:tbl>
          </a:graphicData>
        </a:graphic>
      </p:graphicFrame>
    </p:spTree>
    <p:extLst>
      <p:ext uri="{BB962C8B-B14F-4D97-AF65-F5344CB8AC3E}">
        <p14:creationId xmlns:p14="http://schemas.microsoft.com/office/powerpoint/2010/main" val="292542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1C5D-8061-49E9-A86A-730DF52C3114}"/>
              </a:ext>
            </a:extLst>
          </p:cNvPr>
          <p:cNvSpPr>
            <a:spLocks noGrp="1"/>
          </p:cNvSpPr>
          <p:nvPr>
            <p:ph type="title"/>
          </p:nvPr>
        </p:nvSpPr>
        <p:spPr/>
        <p:txBody>
          <a:bodyPr/>
          <a:lstStyle/>
          <a:p>
            <a:r>
              <a:rPr lang="en-US" dirty="0"/>
              <a:t>2. Remind Inactive Users to Start Posting</a:t>
            </a:r>
            <a:br>
              <a:rPr lang="en-US" dirty="0"/>
            </a:br>
            <a:endParaRPr lang="en-IN" dirty="0"/>
          </a:p>
        </p:txBody>
      </p:sp>
      <p:sp>
        <p:nvSpPr>
          <p:cNvPr id="3" name="Content Placeholder 2">
            <a:extLst>
              <a:ext uri="{FF2B5EF4-FFF2-40B4-BE49-F238E27FC236}">
                <a16:creationId xmlns:a16="http://schemas.microsoft.com/office/drawing/2014/main" id="{0117A807-7A21-4AAE-B42E-4481BFC7A928}"/>
              </a:ext>
            </a:extLst>
          </p:cNvPr>
          <p:cNvSpPr>
            <a:spLocks noGrp="1"/>
          </p:cNvSpPr>
          <p:nvPr>
            <p:ph idx="1"/>
          </p:nvPr>
        </p:nvSpPr>
        <p:spPr/>
        <p:txBody>
          <a:bodyPr/>
          <a:lstStyle/>
          <a:p>
            <a:r>
              <a:rPr lang="en-US" b="1" dirty="0"/>
              <a:t>My Task</a:t>
            </a:r>
            <a:r>
              <a:rPr lang="en-US" dirty="0"/>
              <a:t>: Find the users who have never posted a single photo on Instagram</a:t>
            </a:r>
          </a:p>
          <a:p>
            <a:r>
              <a:rPr lang="en-IN" dirty="0"/>
              <a:t>Below are the 26 users who have never posted a single photo and marketing team should remind them to start posting.</a:t>
            </a:r>
          </a:p>
          <a:p>
            <a:endParaRPr lang="en-IN" dirty="0"/>
          </a:p>
          <a:p>
            <a:endParaRPr lang="en-IN" dirty="0"/>
          </a:p>
        </p:txBody>
      </p:sp>
      <p:graphicFrame>
        <p:nvGraphicFramePr>
          <p:cNvPr id="13" name="Table 13">
            <a:extLst>
              <a:ext uri="{FF2B5EF4-FFF2-40B4-BE49-F238E27FC236}">
                <a16:creationId xmlns:a16="http://schemas.microsoft.com/office/drawing/2014/main" id="{1704E1E8-DD68-48E9-B4EF-777E52C59BD3}"/>
              </a:ext>
            </a:extLst>
          </p:cNvPr>
          <p:cNvGraphicFramePr>
            <a:graphicFrameLocks noGrp="1"/>
          </p:cNvGraphicFramePr>
          <p:nvPr>
            <p:extLst>
              <p:ext uri="{D42A27DB-BD31-4B8C-83A1-F6EECF244321}">
                <p14:modId xmlns:p14="http://schemas.microsoft.com/office/powerpoint/2010/main" val="3996645791"/>
              </p:ext>
            </p:extLst>
          </p:nvPr>
        </p:nvGraphicFramePr>
        <p:xfrm>
          <a:off x="905608" y="4026514"/>
          <a:ext cx="1691818" cy="2571555"/>
        </p:xfrm>
        <a:graphic>
          <a:graphicData uri="http://schemas.openxmlformats.org/drawingml/2006/table">
            <a:tbl>
              <a:tblPr firstRow="1" bandRow="1">
                <a:tableStyleId>{5C22544A-7EE6-4342-B048-85BDC9FD1C3A}</a:tableStyleId>
              </a:tblPr>
              <a:tblGrid>
                <a:gridCol w="1214783">
                  <a:extLst>
                    <a:ext uri="{9D8B030D-6E8A-4147-A177-3AD203B41FA5}">
                      <a16:colId xmlns:a16="http://schemas.microsoft.com/office/drawing/2014/main" val="3121790623"/>
                    </a:ext>
                  </a:extLst>
                </a:gridCol>
                <a:gridCol w="477035">
                  <a:extLst>
                    <a:ext uri="{9D8B030D-6E8A-4147-A177-3AD203B41FA5}">
                      <a16:colId xmlns:a16="http://schemas.microsoft.com/office/drawing/2014/main" val="1328147223"/>
                    </a:ext>
                  </a:extLst>
                </a:gridCol>
              </a:tblGrid>
              <a:tr h="366045">
                <a:tc>
                  <a:txBody>
                    <a:bodyPr/>
                    <a:lstStyle/>
                    <a:p>
                      <a:pPr algn="l" fontAlgn="b"/>
                      <a:r>
                        <a:rPr lang="en-IN" sz="1200" b="0" i="0" u="none" strike="noStrike" dirty="0">
                          <a:solidFill>
                            <a:srgbClr val="000000"/>
                          </a:solidFill>
                          <a:effectLst/>
                          <a:latin typeface="Calibri" panose="020F0502020204030204" pitchFamily="34" charset="0"/>
                          <a:cs typeface="Calibri" panose="020F0502020204030204" pitchFamily="34" charset="0"/>
                        </a:rPr>
                        <a:t>username</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cs typeface="Calibri" panose="020F0502020204030204" pitchFamily="34" charset="0"/>
                        </a:rPr>
                        <a:t>id</a:t>
                      </a:r>
                    </a:p>
                  </a:txBody>
                  <a:tcPr marL="9525" marR="9525" marT="9525" marB="0" anchor="b"/>
                </a:tc>
                <a:extLst>
                  <a:ext uri="{0D108BD9-81ED-4DB2-BD59-A6C34878D82A}">
                    <a16:rowId xmlns:a16="http://schemas.microsoft.com/office/drawing/2014/main" val="3680311565"/>
                  </a:ext>
                </a:extLst>
              </a:tr>
              <a:tr h="366045">
                <a:tc>
                  <a:txBody>
                    <a:bodyPr/>
                    <a:lstStyle/>
                    <a:p>
                      <a:pPr algn="l" fontAlgn="b"/>
                      <a:r>
                        <a:rPr lang="en-IN" sz="1200" b="0" i="0" u="none" strike="noStrike" dirty="0" err="1">
                          <a:solidFill>
                            <a:srgbClr val="000000"/>
                          </a:solidFill>
                          <a:effectLst/>
                          <a:latin typeface="Calibri" panose="020F0502020204030204" pitchFamily="34" charset="0"/>
                          <a:cs typeface="Calibri" panose="020F0502020204030204" pitchFamily="34" charset="0"/>
                        </a:rPr>
                        <a:t>Aniya_Hackett</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cs typeface="Calibri" panose="020F0502020204030204" pitchFamily="34" charset="0"/>
                        </a:rPr>
                        <a:t>5</a:t>
                      </a:r>
                    </a:p>
                  </a:txBody>
                  <a:tcPr marL="9525" marR="9525" marT="9525" marB="0" anchor="b"/>
                </a:tc>
                <a:extLst>
                  <a:ext uri="{0D108BD9-81ED-4DB2-BD59-A6C34878D82A}">
                    <a16:rowId xmlns:a16="http://schemas.microsoft.com/office/drawing/2014/main" val="640078537"/>
                  </a:ext>
                </a:extLst>
              </a:tr>
              <a:tr h="366045">
                <a:tc>
                  <a:txBody>
                    <a:bodyPr/>
                    <a:lstStyle/>
                    <a:p>
                      <a:pPr algn="l" fontAlgn="b"/>
                      <a:r>
                        <a:rPr lang="en-IN" sz="1200" b="0" i="0" u="none" strike="noStrike" dirty="0" err="1">
                          <a:solidFill>
                            <a:srgbClr val="000000"/>
                          </a:solidFill>
                          <a:effectLst/>
                          <a:latin typeface="Calibri" panose="020F0502020204030204" pitchFamily="34" charset="0"/>
                          <a:cs typeface="Calibri" panose="020F0502020204030204" pitchFamily="34" charset="0"/>
                        </a:rPr>
                        <a:t>Bartholome.Bernhard</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cs typeface="Calibri" panose="020F0502020204030204" pitchFamily="34" charset="0"/>
                        </a:rPr>
                        <a:t>83</a:t>
                      </a:r>
                    </a:p>
                  </a:txBody>
                  <a:tcPr marL="9525" marR="9525" marT="9525" marB="0" anchor="b"/>
                </a:tc>
                <a:extLst>
                  <a:ext uri="{0D108BD9-81ED-4DB2-BD59-A6C34878D82A}">
                    <a16:rowId xmlns:a16="http://schemas.microsoft.com/office/drawing/2014/main" val="479618859"/>
                  </a:ext>
                </a:extLst>
              </a:tr>
              <a:tr h="366045">
                <a:tc>
                  <a:txBody>
                    <a:bodyPr/>
                    <a:lstStyle/>
                    <a:p>
                      <a:pPr algn="l" fontAlgn="b"/>
                      <a:r>
                        <a:rPr lang="en-IN" sz="1200" b="0" i="0" u="none" strike="noStrike">
                          <a:solidFill>
                            <a:srgbClr val="000000"/>
                          </a:solidFill>
                          <a:effectLst/>
                          <a:latin typeface="Calibri" panose="020F0502020204030204" pitchFamily="34" charset="0"/>
                          <a:cs typeface="Calibri" panose="020F0502020204030204" pitchFamily="34" charset="0"/>
                        </a:rPr>
                        <a:t>Bethany20</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cs typeface="Calibri" panose="020F0502020204030204" pitchFamily="34" charset="0"/>
                        </a:rPr>
                        <a:t>91</a:t>
                      </a:r>
                    </a:p>
                  </a:txBody>
                  <a:tcPr marL="9525" marR="9525" marT="9525" marB="0" anchor="b"/>
                </a:tc>
                <a:extLst>
                  <a:ext uri="{0D108BD9-81ED-4DB2-BD59-A6C34878D82A}">
                    <a16:rowId xmlns:a16="http://schemas.microsoft.com/office/drawing/2014/main" val="541518749"/>
                  </a:ext>
                </a:extLst>
              </a:tr>
              <a:tr h="366045">
                <a:tc>
                  <a:txBody>
                    <a:bodyPr/>
                    <a:lstStyle/>
                    <a:p>
                      <a:pPr algn="l" fontAlgn="b"/>
                      <a:r>
                        <a:rPr lang="en-IN" sz="1200" b="0" i="0" u="none" strike="noStrike">
                          <a:solidFill>
                            <a:srgbClr val="000000"/>
                          </a:solidFill>
                          <a:effectLst/>
                          <a:latin typeface="Calibri" panose="020F0502020204030204" pitchFamily="34" charset="0"/>
                          <a:cs typeface="Calibri" panose="020F0502020204030204" pitchFamily="34" charset="0"/>
                        </a:rPr>
                        <a:t>Darby_Herzog</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cs typeface="Calibri" panose="020F0502020204030204" pitchFamily="34" charset="0"/>
                        </a:rPr>
                        <a:t>80</a:t>
                      </a:r>
                    </a:p>
                  </a:txBody>
                  <a:tcPr marL="9525" marR="9525" marT="9525" marB="0" anchor="b"/>
                </a:tc>
                <a:extLst>
                  <a:ext uri="{0D108BD9-81ED-4DB2-BD59-A6C34878D82A}">
                    <a16:rowId xmlns:a16="http://schemas.microsoft.com/office/drawing/2014/main" val="1878936193"/>
                  </a:ext>
                </a:extLst>
              </a:tr>
              <a:tr h="366045">
                <a:tc>
                  <a:txBody>
                    <a:bodyPr/>
                    <a:lstStyle/>
                    <a:p>
                      <a:pPr algn="l" fontAlgn="b"/>
                      <a:r>
                        <a:rPr lang="en-IN" sz="1200" b="0" i="0" u="none" strike="noStrike">
                          <a:solidFill>
                            <a:srgbClr val="000000"/>
                          </a:solidFill>
                          <a:effectLst/>
                          <a:latin typeface="Calibri" panose="020F0502020204030204" pitchFamily="34" charset="0"/>
                          <a:cs typeface="Calibri" panose="020F0502020204030204" pitchFamily="34" charset="0"/>
                        </a:rPr>
                        <a:t>David.Osinski47</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cs typeface="Calibri" panose="020F0502020204030204" pitchFamily="34" charset="0"/>
                        </a:rPr>
                        <a:t>45</a:t>
                      </a:r>
                    </a:p>
                  </a:txBody>
                  <a:tcPr marL="9525" marR="9525" marT="9525" marB="0" anchor="b"/>
                </a:tc>
                <a:extLst>
                  <a:ext uri="{0D108BD9-81ED-4DB2-BD59-A6C34878D82A}">
                    <a16:rowId xmlns:a16="http://schemas.microsoft.com/office/drawing/2014/main" val="60816280"/>
                  </a:ext>
                </a:extLst>
              </a:tr>
              <a:tr h="366045">
                <a:tc>
                  <a:txBody>
                    <a:bodyPr/>
                    <a:lstStyle/>
                    <a:p>
                      <a:pPr algn="l" fontAlgn="b"/>
                      <a:r>
                        <a:rPr lang="en-IN" sz="1200" b="0" i="0" u="none" strike="noStrike">
                          <a:solidFill>
                            <a:srgbClr val="000000"/>
                          </a:solidFill>
                          <a:effectLst/>
                          <a:latin typeface="Calibri" panose="020F0502020204030204" pitchFamily="34" charset="0"/>
                          <a:cs typeface="Calibri" panose="020F0502020204030204" pitchFamily="34" charset="0"/>
                        </a:rPr>
                        <a:t>Duane60</a:t>
                      </a:r>
                    </a:p>
                  </a:txBody>
                  <a:tcPr marL="9525" marR="9525" marT="9525" marB="0" anchor="b"/>
                </a:tc>
                <a:tc>
                  <a:txBody>
                    <a:bodyPr/>
                    <a:lstStyle/>
                    <a:p>
                      <a:pPr algn="r" fontAlgn="b"/>
                      <a:r>
                        <a:rPr lang="en-IN" sz="1200" b="0" i="0" u="none" strike="noStrike" dirty="0">
                          <a:solidFill>
                            <a:srgbClr val="000000"/>
                          </a:solidFill>
                          <a:effectLst/>
                          <a:latin typeface="Calibri" panose="020F0502020204030204" pitchFamily="34" charset="0"/>
                          <a:cs typeface="Calibri" panose="020F0502020204030204" pitchFamily="34" charset="0"/>
                        </a:rPr>
                        <a:t>54</a:t>
                      </a:r>
                    </a:p>
                  </a:txBody>
                  <a:tcPr marL="9525" marR="9525" marT="9525" marB="0" anchor="b"/>
                </a:tc>
                <a:extLst>
                  <a:ext uri="{0D108BD9-81ED-4DB2-BD59-A6C34878D82A}">
                    <a16:rowId xmlns:a16="http://schemas.microsoft.com/office/drawing/2014/main" val="1752665779"/>
                  </a:ext>
                </a:extLst>
              </a:tr>
            </a:tbl>
          </a:graphicData>
        </a:graphic>
      </p:graphicFrame>
      <p:graphicFrame>
        <p:nvGraphicFramePr>
          <p:cNvPr id="14" name="Table 14">
            <a:extLst>
              <a:ext uri="{FF2B5EF4-FFF2-40B4-BE49-F238E27FC236}">
                <a16:creationId xmlns:a16="http://schemas.microsoft.com/office/drawing/2014/main" id="{877AF5A9-ACB4-407D-A1EB-8B0A2A20E81C}"/>
              </a:ext>
            </a:extLst>
          </p:cNvPr>
          <p:cNvGraphicFramePr>
            <a:graphicFrameLocks noGrp="1"/>
          </p:cNvGraphicFramePr>
          <p:nvPr>
            <p:extLst>
              <p:ext uri="{D42A27DB-BD31-4B8C-83A1-F6EECF244321}">
                <p14:modId xmlns:p14="http://schemas.microsoft.com/office/powerpoint/2010/main" val="2186890518"/>
              </p:ext>
            </p:extLst>
          </p:nvPr>
        </p:nvGraphicFramePr>
        <p:xfrm>
          <a:off x="2707862" y="4032173"/>
          <a:ext cx="1616765" cy="2595319"/>
        </p:xfrm>
        <a:graphic>
          <a:graphicData uri="http://schemas.openxmlformats.org/drawingml/2006/table">
            <a:tbl>
              <a:tblPr firstRow="1" bandRow="1">
                <a:tableStyleId>{5C22544A-7EE6-4342-B048-85BDC9FD1C3A}</a:tableStyleId>
              </a:tblPr>
              <a:tblGrid>
                <a:gridCol w="1139687">
                  <a:extLst>
                    <a:ext uri="{9D8B030D-6E8A-4147-A177-3AD203B41FA5}">
                      <a16:colId xmlns:a16="http://schemas.microsoft.com/office/drawing/2014/main" val="1481203379"/>
                    </a:ext>
                  </a:extLst>
                </a:gridCol>
                <a:gridCol w="477078">
                  <a:extLst>
                    <a:ext uri="{9D8B030D-6E8A-4147-A177-3AD203B41FA5}">
                      <a16:colId xmlns:a16="http://schemas.microsoft.com/office/drawing/2014/main" val="3146734002"/>
                    </a:ext>
                  </a:extLst>
                </a:gridCol>
              </a:tblGrid>
              <a:tr h="367366">
                <a:tc>
                  <a:txBody>
                    <a:bodyPr/>
                    <a:lstStyle/>
                    <a:p>
                      <a:pPr algn="l" fontAlgn="b"/>
                      <a:r>
                        <a:rPr lang="en-IN" sz="1200" b="0" i="0" u="none" strike="noStrike" dirty="0">
                          <a:solidFill>
                            <a:srgbClr val="000000"/>
                          </a:solidFill>
                          <a:effectLst/>
                          <a:latin typeface="Calibri" panose="020F0502020204030204" pitchFamily="34" charset="0"/>
                        </a:rPr>
                        <a:t>username</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id</a:t>
                      </a:r>
                    </a:p>
                  </a:txBody>
                  <a:tcPr marL="9525" marR="9525" marT="9525" marB="0" anchor="b"/>
                </a:tc>
                <a:extLst>
                  <a:ext uri="{0D108BD9-81ED-4DB2-BD59-A6C34878D82A}">
                    <a16:rowId xmlns:a16="http://schemas.microsoft.com/office/drawing/2014/main" val="3184009717"/>
                  </a:ext>
                </a:extLst>
              </a:tr>
              <a:tr h="367366">
                <a:tc>
                  <a:txBody>
                    <a:bodyPr/>
                    <a:lstStyle/>
                    <a:p>
                      <a:pPr algn="l" fontAlgn="b"/>
                      <a:r>
                        <a:rPr lang="en-IN" sz="1200" b="0" i="0" u="none" strike="noStrike" dirty="0">
                          <a:solidFill>
                            <a:srgbClr val="000000"/>
                          </a:solidFill>
                          <a:effectLst/>
                          <a:latin typeface="Calibri" panose="020F0502020204030204" pitchFamily="34" charset="0"/>
                        </a:rPr>
                        <a:t>Esmeralda.Mraz57</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90</a:t>
                      </a:r>
                    </a:p>
                  </a:txBody>
                  <a:tcPr marL="9525" marR="9525" marT="9525" marB="0" anchor="b"/>
                </a:tc>
                <a:extLst>
                  <a:ext uri="{0D108BD9-81ED-4DB2-BD59-A6C34878D82A}">
                    <a16:rowId xmlns:a16="http://schemas.microsoft.com/office/drawing/2014/main" val="2326509768"/>
                  </a:ext>
                </a:extLst>
              </a:tr>
              <a:tr h="367366">
                <a:tc>
                  <a:txBody>
                    <a:bodyPr/>
                    <a:lstStyle/>
                    <a:p>
                      <a:pPr algn="l" fontAlgn="b"/>
                      <a:r>
                        <a:rPr lang="en-IN" sz="1200" b="0" i="0" u="none" strike="noStrike" dirty="0">
                          <a:solidFill>
                            <a:srgbClr val="000000"/>
                          </a:solidFill>
                          <a:effectLst/>
                          <a:latin typeface="Calibri" panose="020F0502020204030204" pitchFamily="34" charset="0"/>
                        </a:rPr>
                        <a:t>Esther.Zulauf61</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81</a:t>
                      </a:r>
                    </a:p>
                  </a:txBody>
                  <a:tcPr marL="9525" marR="9525" marT="9525" marB="0" anchor="b"/>
                </a:tc>
                <a:extLst>
                  <a:ext uri="{0D108BD9-81ED-4DB2-BD59-A6C34878D82A}">
                    <a16:rowId xmlns:a16="http://schemas.microsoft.com/office/drawing/2014/main" val="1906239201"/>
                  </a:ext>
                </a:extLst>
              </a:tr>
              <a:tr h="367366">
                <a:tc>
                  <a:txBody>
                    <a:bodyPr/>
                    <a:lstStyle/>
                    <a:p>
                      <a:pPr algn="l" fontAlgn="b"/>
                      <a:r>
                        <a:rPr lang="en-IN" sz="1200" b="0" i="0" u="none" strike="noStrike">
                          <a:solidFill>
                            <a:srgbClr val="000000"/>
                          </a:solidFill>
                          <a:effectLst/>
                          <a:latin typeface="Calibri" panose="020F0502020204030204" pitchFamily="34" charset="0"/>
                        </a:rPr>
                        <a:t>Franco_Keebler64</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68</a:t>
                      </a:r>
                    </a:p>
                  </a:txBody>
                  <a:tcPr marL="9525" marR="9525" marT="9525" marB="0" anchor="b"/>
                </a:tc>
                <a:extLst>
                  <a:ext uri="{0D108BD9-81ED-4DB2-BD59-A6C34878D82A}">
                    <a16:rowId xmlns:a16="http://schemas.microsoft.com/office/drawing/2014/main" val="3745141111"/>
                  </a:ext>
                </a:extLst>
              </a:tr>
              <a:tr h="367366">
                <a:tc>
                  <a:txBody>
                    <a:bodyPr/>
                    <a:lstStyle/>
                    <a:p>
                      <a:pPr algn="l" fontAlgn="b"/>
                      <a:r>
                        <a:rPr lang="en-IN" sz="1200" b="0" i="0" u="none" strike="noStrike">
                          <a:solidFill>
                            <a:srgbClr val="000000"/>
                          </a:solidFill>
                          <a:effectLst/>
                          <a:latin typeface="Calibri" panose="020F0502020204030204" pitchFamily="34" charset="0"/>
                        </a:rPr>
                        <a:t>Hulda.Macejkovic</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74</a:t>
                      </a:r>
                    </a:p>
                  </a:txBody>
                  <a:tcPr marL="9525" marR="9525" marT="9525" marB="0" anchor="b"/>
                </a:tc>
                <a:extLst>
                  <a:ext uri="{0D108BD9-81ED-4DB2-BD59-A6C34878D82A}">
                    <a16:rowId xmlns:a16="http://schemas.microsoft.com/office/drawing/2014/main" val="3096910419"/>
                  </a:ext>
                </a:extLst>
              </a:tr>
              <a:tr h="367366">
                <a:tc>
                  <a:txBody>
                    <a:bodyPr/>
                    <a:lstStyle/>
                    <a:p>
                      <a:pPr algn="l" fontAlgn="b"/>
                      <a:r>
                        <a:rPr lang="en-IN" sz="1200" b="0" i="0" u="none" strike="noStrike">
                          <a:solidFill>
                            <a:srgbClr val="000000"/>
                          </a:solidFill>
                          <a:effectLst/>
                          <a:latin typeface="Calibri" panose="020F0502020204030204" pitchFamily="34" charset="0"/>
                        </a:rPr>
                        <a:t>Jaclyn81</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3800849364"/>
                  </a:ext>
                </a:extLst>
              </a:tr>
              <a:tr h="367366">
                <a:tc>
                  <a:txBody>
                    <a:bodyPr/>
                    <a:lstStyle/>
                    <a:p>
                      <a:pPr algn="l" fontAlgn="b"/>
                      <a:r>
                        <a:rPr lang="en-IN" sz="1200" b="0" i="0" u="none" strike="noStrike">
                          <a:solidFill>
                            <a:srgbClr val="000000"/>
                          </a:solidFill>
                          <a:effectLst/>
                          <a:latin typeface="Calibri" panose="020F0502020204030204" pitchFamily="34" charset="0"/>
                        </a:rPr>
                        <a:t>Janelle.Nikolaus81</a:t>
                      </a:r>
                    </a:p>
                  </a:txBody>
                  <a:tcPr marL="9525" marR="9525" marT="9525" marB="0" anchor="b"/>
                </a:tc>
                <a:tc>
                  <a:txBody>
                    <a:bodyPr/>
                    <a:lstStyle/>
                    <a:p>
                      <a:pPr algn="r" fontAlgn="b"/>
                      <a:r>
                        <a:rPr lang="en-IN" sz="1200" b="0" i="0" u="none" strike="noStrike" dirty="0">
                          <a:solidFill>
                            <a:srgbClr val="000000"/>
                          </a:solidFill>
                          <a:effectLst/>
                          <a:latin typeface="Calibri" panose="020F0502020204030204" pitchFamily="34" charset="0"/>
                        </a:rPr>
                        <a:t>76</a:t>
                      </a:r>
                    </a:p>
                  </a:txBody>
                  <a:tcPr marL="9525" marR="9525" marT="9525" marB="0" anchor="b"/>
                </a:tc>
                <a:extLst>
                  <a:ext uri="{0D108BD9-81ED-4DB2-BD59-A6C34878D82A}">
                    <a16:rowId xmlns:a16="http://schemas.microsoft.com/office/drawing/2014/main" val="3023146051"/>
                  </a:ext>
                </a:extLst>
              </a:tr>
            </a:tbl>
          </a:graphicData>
        </a:graphic>
      </p:graphicFrame>
      <p:graphicFrame>
        <p:nvGraphicFramePr>
          <p:cNvPr id="15" name="Table 15">
            <a:extLst>
              <a:ext uri="{FF2B5EF4-FFF2-40B4-BE49-F238E27FC236}">
                <a16:creationId xmlns:a16="http://schemas.microsoft.com/office/drawing/2014/main" id="{40962F6F-F7D9-4873-8745-773722168A23}"/>
              </a:ext>
            </a:extLst>
          </p:cNvPr>
          <p:cNvGraphicFramePr>
            <a:graphicFrameLocks noGrp="1"/>
          </p:cNvGraphicFramePr>
          <p:nvPr>
            <p:extLst>
              <p:ext uri="{D42A27DB-BD31-4B8C-83A1-F6EECF244321}">
                <p14:modId xmlns:p14="http://schemas.microsoft.com/office/powerpoint/2010/main" val="2634480835"/>
              </p:ext>
            </p:extLst>
          </p:nvPr>
        </p:nvGraphicFramePr>
        <p:xfrm>
          <a:off x="4435063" y="4026514"/>
          <a:ext cx="1771374" cy="2595320"/>
        </p:xfrm>
        <a:graphic>
          <a:graphicData uri="http://schemas.openxmlformats.org/drawingml/2006/table">
            <a:tbl>
              <a:tblPr firstRow="1" bandRow="1">
                <a:tableStyleId>{5C22544A-7EE6-4342-B048-85BDC9FD1C3A}</a:tableStyleId>
              </a:tblPr>
              <a:tblGrid>
                <a:gridCol w="1371639">
                  <a:extLst>
                    <a:ext uri="{9D8B030D-6E8A-4147-A177-3AD203B41FA5}">
                      <a16:colId xmlns:a16="http://schemas.microsoft.com/office/drawing/2014/main" val="4002219366"/>
                    </a:ext>
                  </a:extLst>
                </a:gridCol>
                <a:gridCol w="399735">
                  <a:extLst>
                    <a:ext uri="{9D8B030D-6E8A-4147-A177-3AD203B41FA5}">
                      <a16:colId xmlns:a16="http://schemas.microsoft.com/office/drawing/2014/main" val="4153055926"/>
                    </a:ext>
                  </a:extLst>
                </a:gridCol>
              </a:tblGrid>
              <a:tr h="370760">
                <a:tc>
                  <a:txBody>
                    <a:bodyPr/>
                    <a:lstStyle/>
                    <a:p>
                      <a:pPr algn="l" fontAlgn="b"/>
                      <a:r>
                        <a:rPr lang="en-IN" sz="1200" b="0" i="0" u="none" strike="noStrike" dirty="0">
                          <a:solidFill>
                            <a:srgbClr val="000000"/>
                          </a:solidFill>
                          <a:effectLst/>
                          <a:latin typeface="Calibri" panose="020F0502020204030204" pitchFamily="34" charset="0"/>
                        </a:rPr>
                        <a:t>username</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id</a:t>
                      </a:r>
                    </a:p>
                  </a:txBody>
                  <a:tcPr marL="9525" marR="9525" marT="9525" marB="0" anchor="b"/>
                </a:tc>
                <a:extLst>
                  <a:ext uri="{0D108BD9-81ED-4DB2-BD59-A6C34878D82A}">
                    <a16:rowId xmlns:a16="http://schemas.microsoft.com/office/drawing/2014/main" val="3794922851"/>
                  </a:ext>
                </a:extLst>
              </a:tr>
              <a:tr h="370760">
                <a:tc>
                  <a:txBody>
                    <a:bodyPr/>
                    <a:lstStyle/>
                    <a:p>
                      <a:pPr algn="l" fontAlgn="b"/>
                      <a:r>
                        <a:rPr lang="en-IN" sz="1200" b="0" i="0" u="none" strike="noStrike" dirty="0" err="1">
                          <a:solidFill>
                            <a:srgbClr val="000000"/>
                          </a:solidFill>
                          <a:effectLst/>
                          <a:latin typeface="Calibri" panose="020F0502020204030204" pitchFamily="34" charset="0"/>
                        </a:rPr>
                        <a:t>Jessyca_West</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89</a:t>
                      </a:r>
                    </a:p>
                  </a:txBody>
                  <a:tcPr marL="9525" marR="9525" marT="9525" marB="0" anchor="b"/>
                </a:tc>
                <a:extLst>
                  <a:ext uri="{0D108BD9-81ED-4DB2-BD59-A6C34878D82A}">
                    <a16:rowId xmlns:a16="http://schemas.microsoft.com/office/drawing/2014/main" val="2747923784"/>
                  </a:ext>
                </a:extLst>
              </a:tr>
              <a:tr h="370760">
                <a:tc>
                  <a:txBody>
                    <a:bodyPr/>
                    <a:lstStyle/>
                    <a:p>
                      <a:pPr algn="l" fontAlgn="b"/>
                      <a:r>
                        <a:rPr lang="en-IN" sz="1200" b="0" i="0" u="none" strike="noStrike" dirty="0" err="1">
                          <a:solidFill>
                            <a:srgbClr val="000000"/>
                          </a:solidFill>
                          <a:effectLst/>
                          <a:latin typeface="Calibri" panose="020F0502020204030204" pitchFamily="34" charset="0"/>
                        </a:rPr>
                        <a:t>Julien_Schmidt</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57</a:t>
                      </a:r>
                    </a:p>
                  </a:txBody>
                  <a:tcPr marL="9525" marR="9525" marT="9525" marB="0" anchor="b"/>
                </a:tc>
                <a:extLst>
                  <a:ext uri="{0D108BD9-81ED-4DB2-BD59-A6C34878D82A}">
                    <a16:rowId xmlns:a16="http://schemas.microsoft.com/office/drawing/2014/main" val="2240806964"/>
                  </a:ext>
                </a:extLst>
              </a:tr>
              <a:tr h="370760">
                <a:tc>
                  <a:txBody>
                    <a:bodyPr/>
                    <a:lstStyle/>
                    <a:p>
                      <a:pPr algn="l" fontAlgn="b"/>
                      <a:r>
                        <a:rPr lang="en-IN" sz="1200" b="0" i="0" u="none" strike="noStrike" dirty="0" err="1">
                          <a:solidFill>
                            <a:srgbClr val="000000"/>
                          </a:solidFill>
                          <a:effectLst/>
                          <a:latin typeface="Calibri" panose="020F0502020204030204" pitchFamily="34" charset="0"/>
                        </a:rPr>
                        <a:t>Kasandra_Homenick</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7</a:t>
                      </a:r>
                    </a:p>
                  </a:txBody>
                  <a:tcPr marL="9525" marR="9525" marT="9525" marB="0" anchor="b"/>
                </a:tc>
                <a:extLst>
                  <a:ext uri="{0D108BD9-81ED-4DB2-BD59-A6C34878D82A}">
                    <a16:rowId xmlns:a16="http://schemas.microsoft.com/office/drawing/2014/main" val="2756393076"/>
                  </a:ext>
                </a:extLst>
              </a:tr>
              <a:tr h="370760">
                <a:tc>
                  <a:txBody>
                    <a:bodyPr/>
                    <a:lstStyle/>
                    <a:p>
                      <a:pPr algn="l" fontAlgn="b"/>
                      <a:r>
                        <a:rPr lang="en-IN" sz="1200" b="0" i="0" u="none" strike="noStrike">
                          <a:solidFill>
                            <a:srgbClr val="000000"/>
                          </a:solidFill>
                          <a:effectLst/>
                          <a:latin typeface="Calibri" panose="020F0502020204030204" pitchFamily="34" charset="0"/>
                        </a:rPr>
                        <a:t>Leslie67</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75</a:t>
                      </a:r>
                    </a:p>
                  </a:txBody>
                  <a:tcPr marL="9525" marR="9525" marT="9525" marB="0" anchor="b"/>
                </a:tc>
                <a:extLst>
                  <a:ext uri="{0D108BD9-81ED-4DB2-BD59-A6C34878D82A}">
                    <a16:rowId xmlns:a16="http://schemas.microsoft.com/office/drawing/2014/main" val="97219834"/>
                  </a:ext>
                </a:extLst>
              </a:tr>
              <a:tr h="370760">
                <a:tc>
                  <a:txBody>
                    <a:bodyPr/>
                    <a:lstStyle/>
                    <a:p>
                      <a:pPr algn="l" fontAlgn="b"/>
                      <a:r>
                        <a:rPr lang="en-IN" sz="1200" b="0" i="0" u="none" strike="noStrike">
                          <a:solidFill>
                            <a:srgbClr val="000000"/>
                          </a:solidFill>
                          <a:effectLst/>
                          <a:latin typeface="Calibri" panose="020F0502020204030204" pitchFamily="34" charset="0"/>
                        </a:rPr>
                        <a:t>Linnea59</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53</a:t>
                      </a:r>
                    </a:p>
                  </a:txBody>
                  <a:tcPr marL="9525" marR="9525" marT="9525" marB="0" anchor="b"/>
                </a:tc>
                <a:extLst>
                  <a:ext uri="{0D108BD9-81ED-4DB2-BD59-A6C34878D82A}">
                    <a16:rowId xmlns:a16="http://schemas.microsoft.com/office/drawing/2014/main" val="1292108012"/>
                  </a:ext>
                </a:extLst>
              </a:tr>
              <a:tr h="370760">
                <a:tc>
                  <a:txBody>
                    <a:bodyPr/>
                    <a:lstStyle/>
                    <a:p>
                      <a:pPr algn="l" fontAlgn="b"/>
                      <a:r>
                        <a:rPr lang="en-IN" sz="1200" b="0" i="0" u="none" strike="noStrike">
                          <a:solidFill>
                            <a:srgbClr val="000000"/>
                          </a:solidFill>
                          <a:effectLst/>
                          <a:latin typeface="Calibri" panose="020F0502020204030204" pitchFamily="34" charset="0"/>
                        </a:rPr>
                        <a:t>Maxwell.Halvorson</a:t>
                      </a:r>
                    </a:p>
                  </a:txBody>
                  <a:tcPr marL="9525" marR="9525" marT="9525" marB="0" anchor="b"/>
                </a:tc>
                <a:tc>
                  <a:txBody>
                    <a:bodyPr/>
                    <a:lstStyle/>
                    <a:p>
                      <a:pPr algn="r" fontAlgn="b"/>
                      <a:r>
                        <a:rPr lang="en-IN" sz="1200" b="0" i="0" u="none" strike="noStrike" dirty="0">
                          <a:solidFill>
                            <a:srgbClr val="000000"/>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2164352912"/>
                  </a:ext>
                </a:extLst>
              </a:tr>
            </a:tbl>
          </a:graphicData>
        </a:graphic>
      </p:graphicFrame>
      <p:graphicFrame>
        <p:nvGraphicFramePr>
          <p:cNvPr id="19" name="Table 19">
            <a:extLst>
              <a:ext uri="{FF2B5EF4-FFF2-40B4-BE49-F238E27FC236}">
                <a16:creationId xmlns:a16="http://schemas.microsoft.com/office/drawing/2014/main" id="{488F6549-B404-4BCA-90AE-28D69058AB4D}"/>
              </a:ext>
            </a:extLst>
          </p:cNvPr>
          <p:cNvGraphicFramePr>
            <a:graphicFrameLocks noGrp="1"/>
          </p:cNvGraphicFramePr>
          <p:nvPr>
            <p:extLst>
              <p:ext uri="{D42A27DB-BD31-4B8C-83A1-F6EECF244321}">
                <p14:modId xmlns:p14="http://schemas.microsoft.com/office/powerpoint/2010/main" val="3231877628"/>
              </p:ext>
            </p:extLst>
          </p:nvPr>
        </p:nvGraphicFramePr>
        <p:xfrm>
          <a:off x="6316873" y="4026514"/>
          <a:ext cx="1846466" cy="2595320"/>
        </p:xfrm>
        <a:graphic>
          <a:graphicData uri="http://schemas.openxmlformats.org/drawingml/2006/table">
            <a:tbl>
              <a:tblPr firstRow="1" bandRow="1">
                <a:tableStyleId>{5C22544A-7EE6-4342-B048-85BDC9FD1C3A}</a:tableStyleId>
              </a:tblPr>
              <a:tblGrid>
                <a:gridCol w="1409291">
                  <a:extLst>
                    <a:ext uri="{9D8B030D-6E8A-4147-A177-3AD203B41FA5}">
                      <a16:colId xmlns:a16="http://schemas.microsoft.com/office/drawing/2014/main" val="800346523"/>
                    </a:ext>
                  </a:extLst>
                </a:gridCol>
                <a:gridCol w="437175">
                  <a:extLst>
                    <a:ext uri="{9D8B030D-6E8A-4147-A177-3AD203B41FA5}">
                      <a16:colId xmlns:a16="http://schemas.microsoft.com/office/drawing/2014/main" val="3864762568"/>
                    </a:ext>
                  </a:extLst>
                </a:gridCol>
              </a:tblGrid>
              <a:tr h="370760">
                <a:tc>
                  <a:txBody>
                    <a:bodyPr/>
                    <a:lstStyle/>
                    <a:p>
                      <a:pPr algn="l" fontAlgn="b"/>
                      <a:r>
                        <a:rPr lang="en-IN" sz="1200" b="0" i="0" u="none" strike="noStrike" dirty="0">
                          <a:solidFill>
                            <a:srgbClr val="000000"/>
                          </a:solidFill>
                          <a:effectLst/>
                          <a:latin typeface="Calibri" panose="020F0502020204030204" pitchFamily="34" charset="0"/>
                        </a:rPr>
                        <a:t>username</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id</a:t>
                      </a:r>
                    </a:p>
                  </a:txBody>
                  <a:tcPr marL="9525" marR="9525" marT="9525" marB="0" anchor="b"/>
                </a:tc>
                <a:extLst>
                  <a:ext uri="{0D108BD9-81ED-4DB2-BD59-A6C34878D82A}">
                    <a16:rowId xmlns:a16="http://schemas.microsoft.com/office/drawing/2014/main" val="1414621379"/>
                  </a:ext>
                </a:extLst>
              </a:tr>
              <a:tr h="370760">
                <a:tc>
                  <a:txBody>
                    <a:bodyPr/>
                    <a:lstStyle/>
                    <a:p>
                      <a:pPr algn="l" fontAlgn="b"/>
                      <a:r>
                        <a:rPr lang="en-IN" sz="1200" b="0" i="0" u="none" strike="noStrike" dirty="0">
                          <a:solidFill>
                            <a:srgbClr val="000000"/>
                          </a:solidFill>
                          <a:effectLst/>
                          <a:latin typeface="Calibri" panose="020F0502020204030204" pitchFamily="34" charset="0"/>
                        </a:rPr>
                        <a:t>Mckenna17</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41</a:t>
                      </a:r>
                    </a:p>
                  </a:txBody>
                  <a:tcPr marL="9525" marR="9525" marT="9525" marB="0" anchor="b"/>
                </a:tc>
                <a:extLst>
                  <a:ext uri="{0D108BD9-81ED-4DB2-BD59-A6C34878D82A}">
                    <a16:rowId xmlns:a16="http://schemas.microsoft.com/office/drawing/2014/main" val="3385219345"/>
                  </a:ext>
                </a:extLst>
              </a:tr>
              <a:tr h="370760">
                <a:tc>
                  <a:txBody>
                    <a:bodyPr/>
                    <a:lstStyle/>
                    <a:p>
                      <a:pPr algn="l" fontAlgn="b"/>
                      <a:r>
                        <a:rPr lang="en-IN" sz="1200" b="0" i="0" u="none" strike="noStrike">
                          <a:solidFill>
                            <a:srgbClr val="000000"/>
                          </a:solidFill>
                          <a:effectLst/>
                          <a:latin typeface="Calibri" panose="020F0502020204030204" pitchFamily="34" charset="0"/>
                        </a:rPr>
                        <a:t>Mike.Auer39</a:t>
                      </a:r>
                    </a:p>
                  </a:txBody>
                  <a:tcPr marL="9525" marR="9525" marT="9525" marB="0" anchor="b"/>
                </a:tc>
                <a:tc>
                  <a:txBody>
                    <a:bodyPr/>
                    <a:lstStyle/>
                    <a:p>
                      <a:pPr algn="r" fontAlgn="b"/>
                      <a:r>
                        <a:rPr lang="en-IN" sz="1200" b="0" i="0" u="none" strike="noStrike" dirty="0">
                          <a:solidFill>
                            <a:srgbClr val="000000"/>
                          </a:solidFill>
                          <a:effectLst/>
                          <a:latin typeface="Calibri" panose="020F0502020204030204" pitchFamily="34" charset="0"/>
                        </a:rPr>
                        <a:t>66</a:t>
                      </a:r>
                    </a:p>
                  </a:txBody>
                  <a:tcPr marL="9525" marR="9525" marT="9525" marB="0" anchor="b"/>
                </a:tc>
                <a:extLst>
                  <a:ext uri="{0D108BD9-81ED-4DB2-BD59-A6C34878D82A}">
                    <a16:rowId xmlns:a16="http://schemas.microsoft.com/office/drawing/2014/main" val="2934215349"/>
                  </a:ext>
                </a:extLst>
              </a:tr>
              <a:tr h="370760">
                <a:tc>
                  <a:txBody>
                    <a:bodyPr/>
                    <a:lstStyle/>
                    <a:p>
                      <a:pPr algn="l" fontAlgn="b"/>
                      <a:r>
                        <a:rPr lang="en-IN" sz="1200" b="0" i="0" u="none" strike="noStrike">
                          <a:solidFill>
                            <a:srgbClr val="000000"/>
                          </a:solidFill>
                          <a:effectLst/>
                          <a:latin typeface="Calibri" panose="020F0502020204030204" pitchFamily="34" charset="0"/>
                        </a:rPr>
                        <a:t>Morgan.Kassulke</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49</a:t>
                      </a:r>
                    </a:p>
                  </a:txBody>
                  <a:tcPr marL="9525" marR="9525" marT="9525" marB="0" anchor="b"/>
                </a:tc>
                <a:extLst>
                  <a:ext uri="{0D108BD9-81ED-4DB2-BD59-A6C34878D82A}">
                    <a16:rowId xmlns:a16="http://schemas.microsoft.com/office/drawing/2014/main" val="2218793598"/>
                  </a:ext>
                </a:extLst>
              </a:tr>
              <a:tr h="370760">
                <a:tc>
                  <a:txBody>
                    <a:bodyPr/>
                    <a:lstStyle/>
                    <a:p>
                      <a:pPr algn="l" fontAlgn="b"/>
                      <a:r>
                        <a:rPr lang="en-IN" sz="1200" b="0" i="0" u="none" strike="noStrike">
                          <a:solidFill>
                            <a:srgbClr val="000000"/>
                          </a:solidFill>
                          <a:effectLst/>
                          <a:latin typeface="Calibri" panose="020F0502020204030204" pitchFamily="34" charset="0"/>
                        </a:rPr>
                        <a:t>Nia_Haag</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71</a:t>
                      </a:r>
                    </a:p>
                  </a:txBody>
                  <a:tcPr marL="9525" marR="9525" marT="9525" marB="0" anchor="b"/>
                </a:tc>
                <a:extLst>
                  <a:ext uri="{0D108BD9-81ED-4DB2-BD59-A6C34878D82A}">
                    <a16:rowId xmlns:a16="http://schemas.microsoft.com/office/drawing/2014/main" val="3121211422"/>
                  </a:ext>
                </a:extLst>
              </a:tr>
              <a:tr h="370760">
                <a:tc>
                  <a:txBody>
                    <a:bodyPr/>
                    <a:lstStyle/>
                    <a:p>
                      <a:pPr algn="l" fontAlgn="b"/>
                      <a:r>
                        <a:rPr lang="en-IN" sz="1200" b="0" i="0" u="none" strike="noStrike">
                          <a:solidFill>
                            <a:srgbClr val="000000"/>
                          </a:solidFill>
                          <a:effectLst/>
                          <a:latin typeface="Calibri" panose="020F0502020204030204" pitchFamily="34" charset="0"/>
                        </a:rPr>
                        <a:t>Ollie_Ledner37</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36</a:t>
                      </a:r>
                    </a:p>
                  </a:txBody>
                  <a:tcPr marL="9525" marR="9525" marT="9525" marB="0" anchor="b"/>
                </a:tc>
                <a:extLst>
                  <a:ext uri="{0D108BD9-81ED-4DB2-BD59-A6C34878D82A}">
                    <a16:rowId xmlns:a16="http://schemas.microsoft.com/office/drawing/2014/main" val="581933619"/>
                  </a:ext>
                </a:extLst>
              </a:tr>
              <a:tr h="370760">
                <a:tc>
                  <a:txBody>
                    <a:bodyPr/>
                    <a:lstStyle/>
                    <a:p>
                      <a:pPr algn="l" fontAlgn="b"/>
                      <a:r>
                        <a:rPr lang="en-IN" sz="1200" b="0" i="0" u="none" strike="noStrike">
                          <a:solidFill>
                            <a:srgbClr val="000000"/>
                          </a:solidFill>
                          <a:effectLst/>
                          <a:latin typeface="Calibri" panose="020F0502020204030204" pitchFamily="34" charset="0"/>
                        </a:rPr>
                        <a:t>Pearl7</a:t>
                      </a:r>
                    </a:p>
                  </a:txBody>
                  <a:tcPr marL="9525" marR="9525" marT="9525" marB="0" anchor="b"/>
                </a:tc>
                <a:tc>
                  <a:txBody>
                    <a:bodyPr/>
                    <a:lstStyle/>
                    <a:p>
                      <a:pPr algn="r" fontAlgn="b"/>
                      <a:r>
                        <a:rPr lang="en-IN" sz="1200" b="0" i="0" u="none" strike="noStrike" dirty="0">
                          <a:solidFill>
                            <a:srgbClr val="000000"/>
                          </a:solidFill>
                          <a:effectLst/>
                          <a:latin typeface="Calibri" panose="020F0502020204030204" pitchFamily="34" charset="0"/>
                        </a:rPr>
                        <a:t>34</a:t>
                      </a:r>
                    </a:p>
                  </a:txBody>
                  <a:tcPr marL="9525" marR="9525" marT="9525" marB="0" anchor="b"/>
                </a:tc>
                <a:extLst>
                  <a:ext uri="{0D108BD9-81ED-4DB2-BD59-A6C34878D82A}">
                    <a16:rowId xmlns:a16="http://schemas.microsoft.com/office/drawing/2014/main" val="1740911460"/>
                  </a:ext>
                </a:extLst>
              </a:tr>
            </a:tbl>
          </a:graphicData>
        </a:graphic>
      </p:graphicFrame>
      <p:graphicFrame>
        <p:nvGraphicFramePr>
          <p:cNvPr id="20" name="Table 20">
            <a:extLst>
              <a:ext uri="{FF2B5EF4-FFF2-40B4-BE49-F238E27FC236}">
                <a16:creationId xmlns:a16="http://schemas.microsoft.com/office/drawing/2014/main" id="{D81273E0-9572-46D1-97B0-F71338C0EF3D}"/>
              </a:ext>
            </a:extLst>
          </p:cNvPr>
          <p:cNvGraphicFramePr>
            <a:graphicFrameLocks noGrp="1"/>
          </p:cNvGraphicFramePr>
          <p:nvPr>
            <p:extLst>
              <p:ext uri="{D42A27DB-BD31-4B8C-83A1-F6EECF244321}">
                <p14:modId xmlns:p14="http://schemas.microsoft.com/office/powerpoint/2010/main" val="3675151066"/>
              </p:ext>
            </p:extLst>
          </p:nvPr>
        </p:nvGraphicFramePr>
        <p:xfrm>
          <a:off x="8360745" y="4026514"/>
          <a:ext cx="1691818" cy="1287609"/>
        </p:xfrm>
        <a:graphic>
          <a:graphicData uri="http://schemas.openxmlformats.org/drawingml/2006/table">
            <a:tbl>
              <a:tblPr firstRow="1" bandRow="1">
                <a:tableStyleId>{5C22544A-7EE6-4342-B048-85BDC9FD1C3A}</a:tableStyleId>
              </a:tblPr>
              <a:tblGrid>
                <a:gridCol w="1274246">
                  <a:extLst>
                    <a:ext uri="{9D8B030D-6E8A-4147-A177-3AD203B41FA5}">
                      <a16:colId xmlns:a16="http://schemas.microsoft.com/office/drawing/2014/main" val="2192862632"/>
                    </a:ext>
                  </a:extLst>
                </a:gridCol>
                <a:gridCol w="417572">
                  <a:extLst>
                    <a:ext uri="{9D8B030D-6E8A-4147-A177-3AD203B41FA5}">
                      <a16:colId xmlns:a16="http://schemas.microsoft.com/office/drawing/2014/main" val="861354754"/>
                    </a:ext>
                  </a:extLst>
                </a:gridCol>
              </a:tblGrid>
              <a:tr h="429203">
                <a:tc>
                  <a:txBody>
                    <a:bodyPr/>
                    <a:lstStyle/>
                    <a:p>
                      <a:pPr algn="l" fontAlgn="b"/>
                      <a:r>
                        <a:rPr lang="en-IN" sz="1200" b="0" i="0" u="none" strike="noStrike" dirty="0">
                          <a:solidFill>
                            <a:srgbClr val="000000"/>
                          </a:solidFill>
                          <a:effectLst/>
                          <a:latin typeface="Calibri" panose="020F0502020204030204" pitchFamily="34" charset="0"/>
                        </a:rPr>
                        <a:t>username</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id</a:t>
                      </a:r>
                    </a:p>
                  </a:txBody>
                  <a:tcPr marL="9525" marR="9525" marT="9525" marB="0" anchor="b"/>
                </a:tc>
                <a:extLst>
                  <a:ext uri="{0D108BD9-81ED-4DB2-BD59-A6C34878D82A}">
                    <a16:rowId xmlns:a16="http://schemas.microsoft.com/office/drawing/2014/main" val="3689757062"/>
                  </a:ext>
                </a:extLst>
              </a:tr>
              <a:tr h="429203">
                <a:tc>
                  <a:txBody>
                    <a:bodyPr/>
                    <a:lstStyle/>
                    <a:p>
                      <a:pPr algn="l" fontAlgn="b"/>
                      <a:r>
                        <a:rPr lang="en-IN" sz="1200" b="0" i="0" u="none" strike="noStrike" dirty="0">
                          <a:solidFill>
                            <a:srgbClr val="000000"/>
                          </a:solidFill>
                          <a:effectLst/>
                          <a:latin typeface="Calibri" panose="020F0502020204030204" pitchFamily="34" charset="0"/>
                        </a:rPr>
                        <a:t>Rocio33</a:t>
                      </a:r>
                    </a:p>
                  </a:txBody>
                  <a:tcPr marL="9525" marR="9525" marT="9525" marB="0" anchor="b"/>
                </a:tc>
                <a:tc>
                  <a:txBody>
                    <a:bodyPr/>
                    <a:lstStyle/>
                    <a:p>
                      <a:pPr algn="r" fontAlgn="b"/>
                      <a:r>
                        <a:rPr lang="en-IN" sz="1200" b="0" i="0" u="none" strike="noStrike">
                          <a:solidFill>
                            <a:srgbClr val="000000"/>
                          </a:solidFill>
                          <a:effectLst/>
                          <a:latin typeface="Calibri" panose="020F0502020204030204" pitchFamily="34" charset="0"/>
                        </a:rPr>
                        <a:t>21</a:t>
                      </a:r>
                    </a:p>
                  </a:txBody>
                  <a:tcPr marL="9525" marR="9525" marT="9525" marB="0" anchor="b"/>
                </a:tc>
                <a:extLst>
                  <a:ext uri="{0D108BD9-81ED-4DB2-BD59-A6C34878D82A}">
                    <a16:rowId xmlns:a16="http://schemas.microsoft.com/office/drawing/2014/main" val="2571958143"/>
                  </a:ext>
                </a:extLst>
              </a:tr>
              <a:tr h="429203">
                <a:tc>
                  <a:txBody>
                    <a:bodyPr/>
                    <a:lstStyle/>
                    <a:p>
                      <a:pPr algn="l" fontAlgn="b"/>
                      <a:r>
                        <a:rPr lang="en-IN" sz="1200" b="0" i="0" u="none" strike="noStrike">
                          <a:solidFill>
                            <a:srgbClr val="000000"/>
                          </a:solidFill>
                          <a:effectLst/>
                          <a:latin typeface="Calibri" panose="020F0502020204030204" pitchFamily="34" charset="0"/>
                        </a:rPr>
                        <a:t>Tierra.Trantow</a:t>
                      </a:r>
                    </a:p>
                  </a:txBody>
                  <a:tcPr marL="9525" marR="9525" marT="9525" marB="0" anchor="b"/>
                </a:tc>
                <a:tc>
                  <a:txBody>
                    <a:bodyPr/>
                    <a:lstStyle/>
                    <a:p>
                      <a:pPr algn="r" fontAlgn="b"/>
                      <a:r>
                        <a:rPr lang="en-IN" sz="1200" b="0" i="0" u="none" strike="noStrike" dirty="0">
                          <a:solidFill>
                            <a:srgbClr val="000000"/>
                          </a:solidFill>
                          <a:effectLst/>
                          <a:latin typeface="Calibri" panose="020F0502020204030204" pitchFamily="34" charset="0"/>
                        </a:rPr>
                        <a:t>25</a:t>
                      </a:r>
                    </a:p>
                  </a:txBody>
                  <a:tcPr marL="9525" marR="9525" marT="9525" marB="0" anchor="b"/>
                </a:tc>
                <a:extLst>
                  <a:ext uri="{0D108BD9-81ED-4DB2-BD59-A6C34878D82A}">
                    <a16:rowId xmlns:a16="http://schemas.microsoft.com/office/drawing/2014/main" val="3316972057"/>
                  </a:ext>
                </a:extLst>
              </a:tr>
            </a:tbl>
          </a:graphicData>
        </a:graphic>
      </p:graphicFrame>
    </p:spTree>
    <p:extLst>
      <p:ext uri="{BB962C8B-B14F-4D97-AF65-F5344CB8AC3E}">
        <p14:creationId xmlns:p14="http://schemas.microsoft.com/office/powerpoint/2010/main" val="378111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F3FC-00BE-49DC-A668-8394A085BBF7}"/>
              </a:ext>
            </a:extLst>
          </p:cNvPr>
          <p:cNvSpPr>
            <a:spLocks noGrp="1"/>
          </p:cNvSpPr>
          <p:nvPr>
            <p:ph type="title"/>
          </p:nvPr>
        </p:nvSpPr>
        <p:spPr/>
        <p:txBody>
          <a:bodyPr>
            <a:normAutofit fontScale="90000"/>
          </a:bodyPr>
          <a:lstStyle/>
          <a:p>
            <a:r>
              <a:rPr lang="en-US" dirty="0"/>
              <a:t>3. Declaring Contest Winner for most likes on a photo</a:t>
            </a:r>
            <a:br>
              <a:rPr lang="en-US" dirty="0"/>
            </a:br>
            <a:endParaRPr lang="en-IN" dirty="0"/>
          </a:p>
        </p:txBody>
      </p:sp>
      <p:sp>
        <p:nvSpPr>
          <p:cNvPr id="3" name="Content Placeholder 2">
            <a:extLst>
              <a:ext uri="{FF2B5EF4-FFF2-40B4-BE49-F238E27FC236}">
                <a16:creationId xmlns:a16="http://schemas.microsoft.com/office/drawing/2014/main" id="{60AF1F30-2A55-4FCC-8490-D01F5281E2D6}"/>
              </a:ext>
            </a:extLst>
          </p:cNvPr>
          <p:cNvSpPr>
            <a:spLocks noGrp="1"/>
          </p:cNvSpPr>
          <p:nvPr>
            <p:ph idx="1"/>
          </p:nvPr>
        </p:nvSpPr>
        <p:spPr/>
        <p:txBody>
          <a:bodyPr/>
          <a:lstStyle/>
          <a:p>
            <a:r>
              <a:rPr lang="en-US" b="1" dirty="0"/>
              <a:t>My Task</a:t>
            </a:r>
            <a:r>
              <a:rPr lang="en-US" dirty="0"/>
              <a:t>: Identity the user who has most likes on a single photo</a:t>
            </a:r>
          </a:p>
          <a:p>
            <a:r>
              <a:rPr lang="en-IN" dirty="0"/>
              <a:t>Zack </a:t>
            </a:r>
            <a:r>
              <a:rPr lang="en-IN" dirty="0" err="1"/>
              <a:t>Kemmer</a:t>
            </a:r>
            <a:r>
              <a:rPr lang="en-IN" dirty="0"/>
              <a:t> is the Winner of this Contest with 255 likes on a single photo.</a:t>
            </a:r>
          </a:p>
          <a:p>
            <a:endParaRPr lang="en-IN" dirty="0"/>
          </a:p>
          <a:p>
            <a:endParaRPr lang="en-IN" dirty="0"/>
          </a:p>
        </p:txBody>
      </p:sp>
      <p:graphicFrame>
        <p:nvGraphicFramePr>
          <p:cNvPr id="4" name="Table 4">
            <a:extLst>
              <a:ext uri="{FF2B5EF4-FFF2-40B4-BE49-F238E27FC236}">
                <a16:creationId xmlns:a16="http://schemas.microsoft.com/office/drawing/2014/main" id="{2E459D54-3E91-4434-BD21-A008DF783AED}"/>
              </a:ext>
            </a:extLst>
          </p:cNvPr>
          <p:cNvGraphicFramePr>
            <a:graphicFrameLocks noGrp="1"/>
          </p:cNvGraphicFramePr>
          <p:nvPr>
            <p:extLst>
              <p:ext uri="{D42A27DB-BD31-4B8C-83A1-F6EECF244321}">
                <p14:modId xmlns:p14="http://schemas.microsoft.com/office/powerpoint/2010/main" val="2076808863"/>
              </p:ext>
            </p:extLst>
          </p:nvPr>
        </p:nvGraphicFramePr>
        <p:xfrm>
          <a:off x="971825" y="3765690"/>
          <a:ext cx="4792871" cy="1124362"/>
        </p:xfrm>
        <a:graphic>
          <a:graphicData uri="http://schemas.openxmlformats.org/drawingml/2006/table">
            <a:tbl>
              <a:tblPr firstRow="1" bandRow="1">
                <a:tableStyleId>{5C22544A-7EE6-4342-B048-85BDC9FD1C3A}</a:tableStyleId>
              </a:tblPr>
              <a:tblGrid>
                <a:gridCol w="857957">
                  <a:extLst>
                    <a:ext uri="{9D8B030D-6E8A-4147-A177-3AD203B41FA5}">
                      <a16:colId xmlns:a16="http://schemas.microsoft.com/office/drawing/2014/main" val="1383291000"/>
                    </a:ext>
                  </a:extLst>
                </a:gridCol>
                <a:gridCol w="1967456">
                  <a:extLst>
                    <a:ext uri="{9D8B030D-6E8A-4147-A177-3AD203B41FA5}">
                      <a16:colId xmlns:a16="http://schemas.microsoft.com/office/drawing/2014/main" val="3775664787"/>
                    </a:ext>
                  </a:extLst>
                </a:gridCol>
                <a:gridCol w="1967458">
                  <a:extLst>
                    <a:ext uri="{9D8B030D-6E8A-4147-A177-3AD203B41FA5}">
                      <a16:colId xmlns:a16="http://schemas.microsoft.com/office/drawing/2014/main" val="83430469"/>
                    </a:ext>
                  </a:extLst>
                </a:gridCol>
              </a:tblGrid>
              <a:tr h="562181">
                <a:tc>
                  <a:txBody>
                    <a:bodyPr/>
                    <a:lstStyle/>
                    <a:p>
                      <a:pPr algn="l" fontAlgn="b"/>
                      <a:r>
                        <a:rPr lang="en-IN" sz="1600" b="0" i="0" u="none" strike="noStrike" dirty="0" err="1">
                          <a:solidFill>
                            <a:srgbClr val="000000"/>
                          </a:solidFill>
                          <a:effectLst/>
                          <a:latin typeface="Calibri" panose="020F0502020204030204" pitchFamily="34" charset="0"/>
                        </a:rPr>
                        <a:t>user_id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i="0" u="none" strike="noStrike">
                          <a:solidFill>
                            <a:srgbClr val="000000"/>
                          </a:solidFill>
                          <a:effectLst/>
                          <a:latin typeface="Calibri" panose="020F0502020204030204" pitchFamily="34" charset="0"/>
                        </a:rPr>
                        <a:t>Nos_of_likes</a:t>
                      </a:r>
                    </a:p>
                  </a:txBody>
                  <a:tcPr marL="9525" marR="9525" marT="9525" marB="0" anchor="b"/>
                </a:tc>
                <a:tc>
                  <a:txBody>
                    <a:bodyPr/>
                    <a:lstStyle/>
                    <a:p>
                      <a:pPr algn="l" fontAlgn="b"/>
                      <a:r>
                        <a:rPr lang="en-IN" sz="1600" b="0" i="0" u="none" strike="noStrike">
                          <a:solidFill>
                            <a:srgbClr val="000000"/>
                          </a:solidFill>
                          <a:effectLst/>
                          <a:latin typeface="Calibri" panose="020F0502020204030204" pitchFamily="34" charset="0"/>
                        </a:rPr>
                        <a:t>username</a:t>
                      </a:r>
                    </a:p>
                  </a:txBody>
                  <a:tcPr marL="9525" marR="9525" marT="9525" marB="0" anchor="b"/>
                </a:tc>
                <a:extLst>
                  <a:ext uri="{0D108BD9-81ED-4DB2-BD59-A6C34878D82A}">
                    <a16:rowId xmlns:a16="http://schemas.microsoft.com/office/drawing/2014/main" val="1923878322"/>
                  </a:ext>
                </a:extLst>
              </a:tr>
              <a:tr h="562181">
                <a:tc>
                  <a:txBody>
                    <a:bodyPr/>
                    <a:lstStyle/>
                    <a:p>
                      <a:pPr algn="r" fontAlgn="b"/>
                      <a:r>
                        <a:rPr lang="en-IN" sz="1600" b="0" i="0" u="none" strike="noStrike">
                          <a:solidFill>
                            <a:srgbClr val="000000"/>
                          </a:solidFill>
                          <a:effectLst/>
                          <a:latin typeface="Calibri" panose="020F0502020204030204" pitchFamily="34" charset="0"/>
                        </a:rPr>
                        <a:t>52</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255</a:t>
                      </a:r>
                    </a:p>
                  </a:txBody>
                  <a:tcPr marL="9525" marR="9525" marT="9525" marB="0" anchor="b"/>
                </a:tc>
                <a:tc>
                  <a:txBody>
                    <a:bodyPr/>
                    <a:lstStyle/>
                    <a:p>
                      <a:pPr algn="l" fontAlgn="b"/>
                      <a:r>
                        <a:rPr lang="en-IN" sz="1600" b="0" i="0" u="none" strike="noStrike" dirty="0">
                          <a:solidFill>
                            <a:srgbClr val="000000"/>
                          </a:solidFill>
                          <a:effectLst/>
                          <a:latin typeface="Calibri" panose="020F0502020204030204" pitchFamily="34" charset="0"/>
                        </a:rPr>
                        <a:t>Zack_Kemmer93</a:t>
                      </a:r>
                    </a:p>
                  </a:txBody>
                  <a:tcPr marL="9525" marR="9525" marT="9525" marB="0" anchor="b"/>
                </a:tc>
                <a:extLst>
                  <a:ext uri="{0D108BD9-81ED-4DB2-BD59-A6C34878D82A}">
                    <a16:rowId xmlns:a16="http://schemas.microsoft.com/office/drawing/2014/main" val="505388056"/>
                  </a:ext>
                </a:extLst>
              </a:tr>
            </a:tbl>
          </a:graphicData>
        </a:graphic>
      </p:graphicFrame>
    </p:spTree>
    <p:extLst>
      <p:ext uri="{BB962C8B-B14F-4D97-AF65-F5344CB8AC3E}">
        <p14:creationId xmlns:p14="http://schemas.microsoft.com/office/powerpoint/2010/main" val="190750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D889-1B32-415B-BCB3-060092F7DAAB}"/>
              </a:ext>
            </a:extLst>
          </p:cNvPr>
          <p:cNvSpPr>
            <a:spLocks noGrp="1"/>
          </p:cNvSpPr>
          <p:nvPr>
            <p:ph type="title"/>
          </p:nvPr>
        </p:nvSpPr>
        <p:spPr/>
        <p:txBody>
          <a:bodyPr/>
          <a:lstStyle/>
          <a:p>
            <a:r>
              <a:rPr lang="en-US" dirty="0"/>
              <a:t>4. Hashtag Researching </a:t>
            </a:r>
            <a:br>
              <a:rPr lang="en-US" dirty="0"/>
            </a:br>
            <a:endParaRPr lang="en-IN" dirty="0"/>
          </a:p>
        </p:txBody>
      </p:sp>
      <p:sp>
        <p:nvSpPr>
          <p:cNvPr id="3" name="Content Placeholder 2">
            <a:extLst>
              <a:ext uri="{FF2B5EF4-FFF2-40B4-BE49-F238E27FC236}">
                <a16:creationId xmlns:a16="http://schemas.microsoft.com/office/drawing/2014/main" id="{DD221655-7038-4226-B5FC-42B54B47A1F3}"/>
              </a:ext>
            </a:extLst>
          </p:cNvPr>
          <p:cNvSpPr>
            <a:spLocks noGrp="1"/>
          </p:cNvSpPr>
          <p:nvPr>
            <p:ph idx="1"/>
          </p:nvPr>
        </p:nvSpPr>
        <p:spPr/>
        <p:txBody>
          <a:bodyPr/>
          <a:lstStyle/>
          <a:p>
            <a:r>
              <a:rPr lang="en-US" b="1" dirty="0"/>
              <a:t>My Task</a:t>
            </a:r>
            <a:r>
              <a:rPr lang="en-US" dirty="0"/>
              <a:t>: To identify and suggest the top 5 most commonly used hashtags on Instagram</a:t>
            </a:r>
          </a:p>
          <a:p>
            <a:r>
              <a:rPr lang="en-US" dirty="0"/>
              <a:t>Below are the top 5 most commonly used </a:t>
            </a:r>
            <a:r>
              <a:rPr lang="en-US" dirty="0" err="1"/>
              <a:t>hastags</a:t>
            </a:r>
            <a:r>
              <a:rPr lang="en-US" dirty="0"/>
              <a:t>.</a:t>
            </a:r>
          </a:p>
          <a:p>
            <a:endParaRPr lang="en-US" dirty="0"/>
          </a:p>
          <a:p>
            <a:endParaRPr lang="en-IN" dirty="0"/>
          </a:p>
        </p:txBody>
      </p:sp>
      <p:graphicFrame>
        <p:nvGraphicFramePr>
          <p:cNvPr id="4" name="Table 4">
            <a:extLst>
              <a:ext uri="{FF2B5EF4-FFF2-40B4-BE49-F238E27FC236}">
                <a16:creationId xmlns:a16="http://schemas.microsoft.com/office/drawing/2014/main" id="{7AA08B88-CEF4-4D16-8DC6-0B6ACEB08352}"/>
              </a:ext>
            </a:extLst>
          </p:cNvPr>
          <p:cNvGraphicFramePr>
            <a:graphicFrameLocks noGrp="1"/>
          </p:cNvGraphicFramePr>
          <p:nvPr>
            <p:extLst>
              <p:ext uri="{D42A27DB-BD31-4B8C-83A1-F6EECF244321}">
                <p14:modId xmlns:p14="http://schemas.microsoft.com/office/powerpoint/2010/main" val="1806780100"/>
              </p:ext>
            </p:extLst>
          </p:nvPr>
        </p:nvGraphicFramePr>
        <p:xfrm>
          <a:off x="971824" y="3856922"/>
          <a:ext cx="3586924" cy="2393622"/>
        </p:xfrm>
        <a:graphic>
          <a:graphicData uri="http://schemas.openxmlformats.org/drawingml/2006/table">
            <a:tbl>
              <a:tblPr firstRow="1" bandRow="1">
                <a:tableStyleId>{5C22544A-7EE6-4342-B048-85BDC9FD1C3A}</a:tableStyleId>
              </a:tblPr>
              <a:tblGrid>
                <a:gridCol w="897653">
                  <a:extLst>
                    <a:ext uri="{9D8B030D-6E8A-4147-A177-3AD203B41FA5}">
                      <a16:colId xmlns:a16="http://schemas.microsoft.com/office/drawing/2014/main" val="3329112330"/>
                    </a:ext>
                  </a:extLst>
                </a:gridCol>
                <a:gridCol w="1339429">
                  <a:extLst>
                    <a:ext uri="{9D8B030D-6E8A-4147-A177-3AD203B41FA5}">
                      <a16:colId xmlns:a16="http://schemas.microsoft.com/office/drawing/2014/main" val="1991006846"/>
                    </a:ext>
                  </a:extLst>
                </a:gridCol>
                <a:gridCol w="1349842">
                  <a:extLst>
                    <a:ext uri="{9D8B030D-6E8A-4147-A177-3AD203B41FA5}">
                      <a16:colId xmlns:a16="http://schemas.microsoft.com/office/drawing/2014/main" val="8440501"/>
                    </a:ext>
                  </a:extLst>
                </a:gridCol>
              </a:tblGrid>
              <a:tr h="398937">
                <a:tc>
                  <a:txBody>
                    <a:bodyPr/>
                    <a:lstStyle/>
                    <a:p>
                      <a:pPr algn="l" fontAlgn="b"/>
                      <a:r>
                        <a:rPr lang="en-IN" sz="1600" b="0" i="0" u="none" strike="noStrike" dirty="0">
                          <a:solidFill>
                            <a:srgbClr val="000000"/>
                          </a:solidFill>
                          <a:effectLst/>
                          <a:latin typeface="Calibri" panose="020F0502020204030204" pitchFamily="34" charset="0"/>
                        </a:rPr>
                        <a:t>id</a:t>
                      </a:r>
                    </a:p>
                  </a:txBody>
                  <a:tcPr marL="9525" marR="9525" marT="9525" marB="0" anchor="b"/>
                </a:tc>
                <a:tc>
                  <a:txBody>
                    <a:bodyPr/>
                    <a:lstStyle/>
                    <a:p>
                      <a:pPr algn="l" fontAlgn="b"/>
                      <a:r>
                        <a:rPr lang="en-IN" sz="1600" b="0" i="0" u="none" strike="noStrike">
                          <a:solidFill>
                            <a:srgbClr val="000000"/>
                          </a:solidFill>
                          <a:effectLst/>
                          <a:latin typeface="Calibri" panose="020F0502020204030204" pitchFamily="34" charset="0"/>
                        </a:rPr>
                        <a:t>tag_name</a:t>
                      </a:r>
                    </a:p>
                  </a:txBody>
                  <a:tcPr marL="9525" marR="9525" marT="9525" marB="0" anchor="b"/>
                </a:tc>
                <a:tc>
                  <a:txBody>
                    <a:bodyPr/>
                    <a:lstStyle/>
                    <a:p>
                      <a:pPr algn="l" fontAlgn="b"/>
                      <a:r>
                        <a:rPr lang="en-IN" sz="1600" b="0" i="0" u="none" strike="noStrike" dirty="0" err="1">
                          <a:solidFill>
                            <a:srgbClr val="000000"/>
                          </a:solidFill>
                          <a:effectLst/>
                          <a:latin typeface="Calibri" panose="020F0502020204030204" pitchFamily="34" charset="0"/>
                        </a:rPr>
                        <a:t>photo_tagged</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3465122"/>
                  </a:ext>
                </a:extLst>
              </a:tr>
              <a:tr h="398937">
                <a:tc>
                  <a:txBody>
                    <a:bodyPr/>
                    <a:lstStyle/>
                    <a:p>
                      <a:pPr algn="r" fontAlgn="b"/>
                      <a:r>
                        <a:rPr lang="en-IN" sz="1600" b="0" i="0" u="none" strike="noStrike">
                          <a:solidFill>
                            <a:srgbClr val="000000"/>
                          </a:solidFill>
                          <a:effectLst/>
                          <a:latin typeface="Calibri" panose="020F0502020204030204" pitchFamily="34" charset="0"/>
                        </a:rPr>
                        <a:t>21</a:t>
                      </a:r>
                    </a:p>
                  </a:txBody>
                  <a:tcPr marL="9525" marR="9525" marT="9525" marB="0" anchor="b"/>
                </a:tc>
                <a:tc>
                  <a:txBody>
                    <a:bodyPr/>
                    <a:lstStyle/>
                    <a:p>
                      <a:pPr algn="l" fontAlgn="b"/>
                      <a:r>
                        <a:rPr lang="en-IN" sz="1600" b="0" i="0" u="none" strike="noStrike" dirty="0">
                          <a:solidFill>
                            <a:srgbClr val="000000"/>
                          </a:solidFill>
                          <a:effectLst/>
                          <a:latin typeface="Calibri" panose="020F0502020204030204" pitchFamily="34" charset="0"/>
                        </a:rPr>
                        <a:t>smile</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59</a:t>
                      </a:r>
                    </a:p>
                  </a:txBody>
                  <a:tcPr marL="9525" marR="9525" marT="9525" marB="0" anchor="b"/>
                </a:tc>
                <a:extLst>
                  <a:ext uri="{0D108BD9-81ED-4DB2-BD59-A6C34878D82A}">
                    <a16:rowId xmlns:a16="http://schemas.microsoft.com/office/drawing/2014/main" val="4283223409"/>
                  </a:ext>
                </a:extLst>
              </a:tr>
              <a:tr h="398937">
                <a:tc>
                  <a:txBody>
                    <a:bodyPr/>
                    <a:lstStyle/>
                    <a:p>
                      <a:pPr algn="r" fontAlgn="b"/>
                      <a:r>
                        <a:rPr lang="en-IN" sz="1600" b="0" i="0" u="none" strike="noStrike">
                          <a:solidFill>
                            <a:srgbClr val="000000"/>
                          </a:solidFill>
                          <a:effectLst/>
                          <a:latin typeface="Calibri" panose="020F0502020204030204" pitchFamily="34" charset="0"/>
                        </a:rPr>
                        <a:t>20</a:t>
                      </a:r>
                    </a:p>
                  </a:txBody>
                  <a:tcPr marL="9525" marR="9525" marT="9525" marB="0" anchor="b"/>
                </a:tc>
                <a:tc>
                  <a:txBody>
                    <a:bodyPr/>
                    <a:lstStyle/>
                    <a:p>
                      <a:pPr algn="l" fontAlgn="b"/>
                      <a:r>
                        <a:rPr lang="en-IN" sz="1600" b="0" i="0" u="none" strike="noStrike">
                          <a:solidFill>
                            <a:srgbClr val="000000"/>
                          </a:solidFill>
                          <a:effectLst/>
                          <a:latin typeface="Calibri" panose="020F0502020204030204" pitchFamily="34" charset="0"/>
                        </a:rPr>
                        <a:t>beach</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42</a:t>
                      </a:r>
                    </a:p>
                  </a:txBody>
                  <a:tcPr marL="9525" marR="9525" marT="9525" marB="0" anchor="b"/>
                </a:tc>
                <a:extLst>
                  <a:ext uri="{0D108BD9-81ED-4DB2-BD59-A6C34878D82A}">
                    <a16:rowId xmlns:a16="http://schemas.microsoft.com/office/drawing/2014/main" val="3659091880"/>
                  </a:ext>
                </a:extLst>
              </a:tr>
              <a:tr h="398937">
                <a:tc>
                  <a:txBody>
                    <a:bodyPr/>
                    <a:lstStyle/>
                    <a:p>
                      <a:pPr algn="r" fontAlgn="b"/>
                      <a:r>
                        <a:rPr lang="en-IN" sz="1600" b="0" i="0" u="none" strike="noStrike">
                          <a:solidFill>
                            <a:srgbClr val="000000"/>
                          </a:solidFill>
                          <a:effectLst/>
                          <a:latin typeface="Calibri" panose="020F0502020204030204" pitchFamily="34" charset="0"/>
                        </a:rPr>
                        <a:t>17</a:t>
                      </a:r>
                    </a:p>
                  </a:txBody>
                  <a:tcPr marL="9525" marR="9525" marT="9525" marB="0" anchor="b"/>
                </a:tc>
                <a:tc>
                  <a:txBody>
                    <a:bodyPr/>
                    <a:lstStyle/>
                    <a:p>
                      <a:pPr algn="l" fontAlgn="b"/>
                      <a:r>
                        <a:rPr lang="en-IN" sz="1600" b="0" i="0" u="none" strike="noStrike">
                          <a:solidFill>
                            <a:srgbClr val="000000"/>
                          </a:solidFill>
                          <a:effectLst/>
                          <a:latin typeface="Calibri" panose="020F0502020204030204" pitchFamily="34" charset="0"/>
                        </a:rPr>
                        <a:t>party</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39</a:t>
                      </a:r>
                    </a:p>
                  </a:txBody>
                  <a:tcPr marL="9525" marR="9525" marT="9525" marB="0" anchor="b"/>
                </a:tc>
                <a:extLst>
                  <a:ext uri="{0D108BD9-81ED-4DB2-BD59-A6C34878D82A}">
                    <a16:rowId xmlns:a16="http://schemas.microsoft.com/office/drawing/2014/main" val="2731075004"/>
                  </a:ext>
                </a:extLst>
              </a:tr>
              <a:tr h="398937">
                <a:tc>
                  <a:txBody>
                    <a:bodyPr/>
                    <a:lstStyle/>
                    <a:p>
                      <a:pPr algn="r" fontAlgn="b"/>
                      <a:r>
                        <a:rPr lang="en-IN" sz="1600" b="0" i="0" u="none" strike="noStrike">
                          <a:solidFill>
                            <a:srgbClr val="000000"/>
                          </a:solidFill>
                          <a:effectLst/>
                          <a:latin typeface="Calibri" panose="020F0502020204030204" pitchFamily="34" charset="0"/>
                        </a:rPr>
                        <a:t>13</a:t>
                      </a:r>
                    </a:p>
                  </a:txBody>
                  <a:tcPr marL="9525" marR="9525" marT="9525" marB="0" anchor="b"/>
                </a:tc>
                <a:tc>
                  <a:txBody>
                    <a:bodyPr/>
                    <a:lstStyle/>
                    <a:p>
                      <a:pPr algn="l" fontAlgn="b"/>
                      <a:r>
                        <a:rPr lang="en-IN" sz="1600" b="0" i="0" u="none" strike="noStrike">
                          <a:solidFill>
                            <a:srgbClr val="000000"/>
                          </a:solidFill>
                          <a:effectLst/>
                          <a:latin typeface="Calibri" panose="020F0502020204030204" pitchFamily="34" charset="0"/>
                        </a:rPr>
                        <a:t>fun</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38</a:t>
                      </a:r>
                    </a:p>
                  </a:txBody>
                  <a:tcPr marL="9525" marR="9525" marT="9525" marB="0" anchor="b"/>
                </a:tc>
                <a:extLst>
                  <a:ext uri="{0D108BD9-81ED-4DB2-BD59-A6C34878D82A}">
                    <a16:rowId xmlns:a16="http://schemas.microsoft.com/office/drawing/2014/main" val="1527021984"/>
                  </a:ext>
                </a:extLst>
              </a:tr>
              <a:tr h="398937">
                <a:tc>
                  <a:txBody>
                    <a:bodyPr/>
                    <a:lstStyle/>
                    <a:p>
                      <a:pPr algn="r" fontAlgn="b"/>
                      <a:r>
                        <a:rPr lang="en-IN" sz="1600" b="0" i="0" u="none" strike="noStrike">
                          <a:solidFill>
                            <a:srgbClr val="000000"/>
                          </a:solidFill>
                          <a:effectLst/>
                          <a:latin typeface="Calibri" panose="020F0502020204030204" pitchFamily="34" charset="0"/>
                        </a:rPr>
                        <a:t>18</a:t>
                      </a:r>
                    </a:p>
                  </a:txBody>
                  <a:tcPr marL="9525" marR="9525" marT="9525" marB="0" anchor="b"/>
                </a:tc>
                <a:tc>
                  <a:txBody>
                    <a:bodyPr/>
                    <a:lstStyle/>
                    <a:p>
                      <a:pPr algn="l" fontAlgn="b"/>
                      <a:r>
                        <a:rPr lang="en-IN" sz="1600" b="0" i="0" u="none" strike="noStrike">
                          <a:solidFill>
                            <a:srgbClr val="000000"/>
                          </a:solidFill>
                          <a:effectLst/>
                          <a:latin typeface="Calibri" panose="020F0502020204030204" pitchFamily="34" charset="0"/>
                        </a:rPr>
                        <a:t>concert</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1370625356"/>
                  </a:ext>
                </a:extLst>
              </a:tr>
            </a:tbl>
          </a:graphicData>
        </a:graphic>
      </p:graphicFrame>
    </p:spTree>
    <p:extLst>
      <p:ext uri="{BB962C8B-B14F-4D97-AF65-F5344CB8AC3E}">
        <p14:creationId xmlns:p14="http://schemas.microsoft.com/office/powerpoint/2010/main" val="408201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6C24-987E-45B8-B246-3405F65D8084}"/>
              </a:ext>
            </a:extLst>
          </p:cNvPr>
          <p:cNvSpPr>
            <a:spLocks noGrp="1"/>
          </p:cNvSpPr>
          <p:nvPr>
            <p:ph type="title"/>
          </p:nvPr>
        </p:nvSpPr>
        <p:spPr/>
        <p:txBody>
          <a:bodyPr/>
          <a:lstStyle/>
          <a:p>
            <a:r>
              <a:rPr lang="en-US" dirty="0"/>
              <a:t>5. Best day to launch an AD Campaign </a:t>
            </a:r>
            <a:br>
              <a:rPr lang="en-US" dirty="0"/>
            </a:br>
            <a:endParaRPr lang="en-IN" dirty="0"/>
          </a:p>
        </p:txBody>
      </p:sp>
      <p:sp>
        <p:nvSpPr>
          <p:cNvPr id="3" name="Content Placeholder 2">
            <a:extLst>
              <a:ext uri="{FF2B5EF4-FFF2-40B4-BE49-F238E27FC236}">
                <a16:creationId xmlns:a16="http://schemas.microsoft.com/office/drawing/2014/main" id="{860A5896-7662-4705-9032-594535B4F3F0}"/>
              </a:ext>
            </a:extLst>
          </p:cNvPr>
          <p:cNvSpPr>
            <a:spLocks noGrp="1"/>
          </p:cNvSpPr>
          <p:nvPr>
            <p:ph idx="1"/>
          </p:nvPr>
        </p:nvSpPr>
        <p:spPr/>
        <p:txBody>
          <a:bodyPr/>
          <a:lstStyle/>
          <a:p>
            <a:r>
              <a:rPr lang="en-US" b="1" dirty="0"/>
              <a:t>My Task</a:t>
            </a:r>
            <a:r>
              <a:rPr lang="en-US" dirty="0"/>
              <a:t>: To find out what day of the week do most users register on and provide insights on when to schedule an ad campaign.</a:t>
            </a:r>
          </a:p>
          <a:p>
            <a:r>
              <a:rPr lang="en-IN" dirty="0"/>
              <a:t>According to the dataset, most users registered on Thursday and Sunday. So the best days to schedule an ad campaign will be Thursday and Sunday. Second best day will be Friday.</a:t>
            </a:r>
          </a:p>
          <a:p>
            <a:endParaRPr lang="en-IN" dirty="0"/>
          </a:p>
          <a:p>
            <a:endParaRPr lang="en-IN" dirty="0"/>
          </a:p>
          <a:p>
            <a:endParaRPr lang="en-IN" dirty="0"/>
          </a:p>
        </p:txBody>
      </p:sp>
      <p:graphicFrame>
        <p:nvGraphicFramePr>
          <p:cNvPr id="4" name="Table 4">
            <a:extLst>
              <a:ext uri="{FF2B5EF4-FFF2-40B4-BE49-F238E27FC236}">
                <a16:creationId xmlns:a16="http://schemas.microsoft.com/office/drawing/2014/main" id="{9119BE3E-ECBE-468C-8F2C-1E3AA8327ACD}"/>
              </a:ext>
            </a:extLst>
          </p:cNvPr>
          <p:cNvGraphicFramePr>
            <a:graphicFrameLocks noGrp="1"/>
          </p:cNvGraphicFramePr>
          <p:nvPr>
            <p:extLst>
              <p:ext uri="{D42A27DB-BD31-4B8C-83A1-F6EECF244321}">
                <p14:modId xmlns:p14="http://schemas.microsoft.com/office/powerpoint/2010/main" val="2317847005"/>
              </p:ext>
            </p:extLst>
          </p:nvPr>
        </p:nvGraphicFramePr>
        <p:xfrm>
          <a:off x="1024836" y="4240696"/>
          <a:ext cx="3825460" cy="2517911"/>
        </p:xfrm>
        <a:graphic>
          <a:graphicData uri="http://schemas.openxmlformats.org/drawingml/2006/table">
            <a:tbl>
              <a:tblPr firstRow="1" bandRow="1">
                <a:tableStyleId>{5C22544A-7EE6-4342-B048-85BDC9FD1C3A}</a:tableStyleId>
              </a:tblPr>
              <a:tblGrid>
                <a:gridCol w="1967928">
                  <a:extLst>
                    <a:ext uri="{9D8B030D-6E8A-4147-A177-3AD203B41FA5}">
                      <a16:colId xmlns:a16="http://schemas.microsoft.com/office/drawing/2014/main" val="3025013235"/>
                    </a:ext>
                  </a:extLst>
                </a:gridCol>
                <a:gridCol w="1857532">
                  <a:extLst>
                    <a:ext uri="{9D8B030D-6E8A-4147-A177-3AD203B41FA5}">
                      <a16:colId xmlns:a16="http://schemas.microsoft.com/office/drawing/2014/main" val="4073691920"/>
                    </a:ext>
                  </a:extLst>
                </a:gridCol>
              </a:tblGrid>
              <a:tr h="404142">
                <a:tc>
                  <a:txBody>
                    <a:bodyPr/>
                    <a:lstStyle/>
                    <a:p>
                      <a:pPr algn="l" fontAlgn="b"/>
                      <a:r>
                        <a:rPr lang="en-IN" sz="1400" b="0" i="0" u="none" strike="noStrike" dirty="0" err="1">
                          <a:solidFill>
                            <a:srgbClr val="000000"/>
                          </a:solidFill>
                          <a:effectLst/>
                          <a:latin typeface="Calibri" panose="020F0502020204030204" pitchFamily="34" charset="0"/>
                        </a:rPr>
                        <a:t>user_registed_day</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i="0" u="none" strike="noStrike">
                          <a:solidFill>
                            <a:srgbClr val="000000"/>
                          </a:solidFill>
                          <a:effectLst/>
                          <a:latin typeface="Calibri" panose="020F0502020204030204" pitchFamily="34" charset="0"/>
                        </a:rPr>
                        <a:t>Nos_of_users_registered</a:t>
                      </a:r>
                    </a:p>
                  </a:txBody>
                  <a:tcPr marL="9525" marR="9525" marT="9525" marB="0" anchor="b"/>
                </a:tc>
                <a:extLst>
                  <a:ext uri="{0D108BD9-81ED-4DB2-BD59-A6C34878D82A}">
                    <a16:rowId xmlns:a16="http://schemas.microsoft.com/office/drawing/2014/main" val="3893760083"/>
                  </a:ext>
                </a:extLst>
              </a:tr>
              <a:tr h="301967">
                <a:tc>
                  <a:txBody>
                    <a:bodyPr/>
                    <a:lstStyle/>
                    <a:p>
                      <a:pPr algn="l" fontAlgn="b"/>
                      <a:r>
                        <a:rPr lang="en-IN" sz="1400" b="0" i="0" u="none" strike="noStrike">
                          <a:solidFill>
                            <a:srgbClr val="000000"/>
                          </a:solidFill>
                          <a:effectLst/>
                          <a:latin typeface="Calibri" panose="020F0502020204030204" pitchFamily="34" charset="0"/>
                        </a:rPr>
                        <a:t>Thursday</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16</a:t>
                      </a:r>
                    </a:p>
                  </a:txBody>
                  <a:tcPr marL="9525" marR="9525" marT="9525" marB="0" anchor="b"/>
                </a:tc>
                <a:extLst>
                  <a:ext uri="{0D108BD9-81ED-4DB2-BD59-A6C34878D82A}">
                    <a16:rowId xmlns:a16="http://schemas.microsoft.com/office/drawing/2014/main" val="1748762770"/>
                  </a:ext>
                </a:extLst>
              </a:tr>
              <a:tr h="301967">
                <a:tc>
                  <a:txBody>
                    <a:bodyPr/>
                    <a:lstStyle/>
                    <a:p>
                      <a:pPr algn="l" fontAlgn="b"/>
                      <a:r>
                        <a:rPr lang="en-IN" sz="1400" b="0" i="0" u="none" strike="noStrike">
                          <a:solidFill>
                            <a:srgbClr val="000000"/>
                          </a:solidFill>
                          <a:effectLst/>
                          <a:latin typeface="Calibri" panose="020F0502020204030204" pitchFamily="34" charset="0"/>
                        </a:rPr>
                        <a:t>Sunday</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16</a:t>
                      </a:r>
                    </a:p>
                  </a:txBody>
                  <a:tcPr marL="9525" marR="9525" marT="9525" marB="0" anchor="b"/>
                </a:tc>
                <a:extLst>
                  <a:ext uri="{0D108BD9-81ED-4DB2-BD59-A6C34878D82A}">
                    <a16:rowId xmlns:a16="http://schemas.microsoft.com/office/drawing/2014/main" val="2081871869"/>
                  </a:ext>
                </a:extLst>
              </a:tr>
              <a:tr h="301967">
                <a:tc>
                  <a:txBody>
                    <a:bodyPr/>
                    <a:lstStyle/>
                    <a:p>
                      <a:pPr algn="l" fontAlgn="b"/>
                      <a:r>
                        <a:rPr lang="en-IN" sz="1400" b="0" i="0" u="none" strike="noStrike" dirty="0">
                          <a:solidFill>
                            <a:srgbClr val="000000"/>
                          </a:solidFill>
                          <a:effectLst/>
                          <a:latin typeface="Calibri" panose="020F0502020204030204" pitchFamily="34" charset="0"/>
                        </a:rPr>
                        <a:t>Friday</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15</a:t>
                      </a:r>
                    </a:p>
                  </a:txBody>
                  <a:tcPr marL="9525" marR="9525" marT="9525" marB="0" anchor="b"/>
                </a:tc>
                <a:extLst>
                  <a:ext uri="{0D108BD9-81ED-4DB2-BD59-A6C34878D82A}">
                    <a16:rowId xmlns:a16="http://schemas.microsoft.com/office/drawing/2014/main" val="3280975484"/>
                  </a:ext>
                </a:extLst>
              </a:tr>
              <a:tr h="301967">
                <a:tc>
                  <a:txBody>
                    <a:bodyPr/>
                    <a:lstStyle/>
                    <a:p>
                      <a:pPr algn="l" fontAlgn="b"/>
                      <a:r>
                        <a:rPr lang="en-IN" sz="1400" b="0" i="0" u="none" strike="noStrike">
                          <a:solidFill>
                            <a:srgbClr val="000000"/>
                          </a:solidFill>
                          <a:effectLst/>
                          <a:latin typeface="Calibri" panose="020F0502020204030204" pitchFamily="34" charset="0"/>
                        </a:rPr>
                        <a:t>Tuesday</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834042085"/>
                  </a:ext>
                </a:extLst>
              </a:tr>
              <a:tr h="301967">
                <a:tc>
                  <a:txBody>
                    <a:bodyPr/>
                    <a:lstStyle/>
                    <a:p>
                      <a:pPr algn="l" fontAlgn="b"/>
                      <a:r>
                        <a:rPr lang="en-IN" sz="1400" b="0" i="0" u="none" strike="noStrike">
                          <a:solidFill>
                            <a:srgbClr val="000000"/>
                          </a:solidFill>
                          <a:effectLst/>
                          <a:latin typeface="Calibri" panose="020F0502020204030204" pitchFamily="34" charset="0"/>
                        </a:rPr>
                        <a:t>Monday</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2682891092"/>
                  </a:ext>
                </a:extLst>
              </a:tr>
              <a:tr h="301967">
                <a:tc>
                  <a:txBody>
                    <a:bodyPr/>
                    <a:lstStyle/>
                    <a:p>
                      <a:pPr algn="l" fontAlgn="b"/>
                      <a:r>
                        <a:rPr lang="en-IN" sz="1400" b="0" i="0" u="none" strike="noStrike">
                          <a:solidFill>
                            <a:srgbClr val="000000"/>
                          </a:solidFill>
                          <a:effectLst/>
                          <a:latin typeface="Calibri" panose="020F0502020204030204" pitchFamily="34" charset="0"/>
                        </a:rPr>
                        <a:t>Wednesday</a:t>
                      </a: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13</a:t>
                      </a:r>
                    </a:p>
                  </a:txBody>
                  <a:tcPr marL="9525" marR="9525" marT="9525" marB="0" anchor="b"/>
                </a:tc>
                <a:extLst>
                  <a:ext uri="{0D108BD9-81ED-4DB2-BD59-A6C34878D82A}">
                    <a16:rowId xmlns:a16="http://schemas.microsoft.com/office/drawing/2014/main" val="374432884"/>
                  </a:ext>
                </a:extLst>
              </a:tr>
              <a:tr h="301967">
                <a:tc>
                  <a:txBody>
                    <a:bodyPr/>
                    <a:lstStyle/>
                    <a:p>
                      <a:pPr algn="l" fontAlgn="b"/>
                      <a:r>
                        <a:rPr lang="en-IN" sz="1400" b="0" i="0" u="none" strike="noStrike">
                          <a:solidFill>
                            <a:srgbClr val="000000"/>
                          </a:solidFill>
                          <a:effectLst/>
                          <a:latin typeface="Calibri" panose="020F0502020204030204" pitchFamily="34" charset="0"/>
                        </a:rPr>
                        <a:t>Saturday</a:t>
                      </a: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480422820"/>
                  </a:ext>
                </a:extLst>
              </a:tr>
            </a:tbl>
          </a:graphicData>
        </a:graphic>
      </p:graphicFrame>
    </p:spTree>
    <p:extLst>
      <p:ext uri="{BB962C8B-B14F-4D97-AF65-F5344CB8AC3E}">
        <p14:creationId xmlns:p14="http://schemas.microsoft.com/office/powerpoint/2010/main" val="245330111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125</TotalTime>
  <Words>864</Words>
  <Application>Microsoft Office PowerPoint</Application>
  <PresentationFormat>Widescreen</PresentationFormat>
  <Paragraphs>201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Berlin</vt:lpstr>
      <vt:lpstr>Instagram User Analytics</vt:lpstr>
      <vt:lpstr>Project Description</vt:lpstr>
      <vt:lpstr>Approach and Tech-Stack used</vt:lpstr>
      <vt:lpstr>A. Insights derived for the Marketing Team</vt:lpstr>
      <vt:lpstr>1. Rewarding Most Loyal Users </vt:lpstr>
      <vt:lpstr>2. Remind Inactive Users to Start Posting </vt:lpstr>
      <vt:lpstr>3. Declaring Contest Winner for most likes on a photo </vt:lpstr>
      <vt:lpstr>4. Hashtag Researching  </vt:lpstr>
      <vt:lpstr>5. Best day to launch an AD Campaign  </vt:lpstr>
      <vt:lpstr>B. Insights derived for the Investors</vt:lpstr>
      <vt:lpstr>1. User Engagement</vt:lpstr>
      <vt:lpstr>2. Bots &amp; Fake Accounts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vishwas</dc:creator>
  <cp:lastModifiedBy>vishwas</cp:lastModifiedBy>
  <cp:revision>31</cp:revision>
  <dcterms:created xsi:type="dcterms:W3CDTF">2023-04-27T09:49:04Z</dcterms:created>
  <dcterms:modified xsi:type="dcterms:W3CDTF">2023-04-27T12:36:54Z</dcterms:modified>
</cp:coreProperties>
</file>