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049A-F09B-44EA-85E7-ED8B6A1B746B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67DFA-E2EE-4C85-A065-426AA0E41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99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049A-F09B-44EA-85E7-ED8B6A1B746B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67DFA-E2EE-4C85-A065-426AA0E41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10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049A-F09B-44EA-85E7-ED8B6A1B746B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67DFA-E2EE-4C85-A065-426AA0E41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757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049A-F09B-44EA-85E7-ED8B6A1B746B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67DFA-E2EE-4C85-A065-426AA0E41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575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049A-F09B-44EA-85E7-ED8B6A1B746B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67DFA-E2EE-4C85-A065-426AA0E41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430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049A-F09B-44EA-85E7-ED8B6A1B746B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67DFA-E2EE-4C85-A065-426AA0E41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410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049A-F09B-44EA-85E7-ED8B6A1B746B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67DFA-E2EE-4C85-A065-426AA0E41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311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049A-F09B-44EA-85E7-ED8B6A1B746B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67DFA-E2EE-4C85-A065-426AA0E41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575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049A-F09B-44EA-85E7-ED8B6A1B746B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67DFA-E2EE-4C85-A065-426AA0E41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89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049A-F09B-44EA-85E7-ED8B6A1B746B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B267DFA-E2EE-4C85-A065-426AA0E41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92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049A-F09B-44EA-85E7-ED8B6A1B746B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67DFA-E2EE-4C85-A065-426AA0E41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47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049A-F09B-44EA-85E7-ED8B6A1B746B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67DFA-E2EE-4C85-A065-426AA0E41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086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049A-F09B-44EA-85E7-ED8B6A1B746B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67DFA-E2EE-4C85-A065-426AA0E41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05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049A-F09B-44EA-85E7-ED8B6A1B746B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67DFA-E2EE-4C85-A065-426AA0E41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942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049A-F09B-44EA-85E7-ED8B6A1B746B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67DFA-E2EE-4C85-A065-426AA0E41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669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049A-F09B-44EA-85E7-ED8B6A1B746B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67DFA-E2EE-4C85-A065-426AA0E41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37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049A-F09B-44EA-85E7-ED8B6A1B746B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67DFA-E2EE-4C85-A065-426AA0E41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233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401049A-F09B-44EA-85E7-ED8B6A1B746B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B267DFA-E2EE-4C85-A065-426AA0E41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19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cOJ2QumQT078dRfKIK4jfGMYbiqG_eVD/view?usp=shar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-2BqXSLm2Cn5mHrfKcv9GncIBKukJcN1/view?usp=shari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poI-Umz67WOTNEX1xTM-PUFmArWMDFA_/view?usp=shari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DB7DA-8948-4E1B-BE89-5DD2C0E5B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Manrope"/>
              </a:rPr>
              <a:t>Operation Analytics and Investigating Metric Spike</a:t>
            </a:r>
            <a:br>
              <a:rPr lang="en-US" b="1" i="0" dirty="0">
                <a:effectLst/>
                <a:latin typeface="Manrope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0BAEA-869A-4680-A0FB-30DF2707FC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Manrope"/>
              </a:rPr>
              <a:t>Project By: Sangeeta Kolkar </a:t>
            </a:r>
            <a:endParaRPr lang="en-IN" sz="2400" b="1" dirty="0">
              <a:latin typeface="Manrope"/>
            </a:endParaRPr>
          </a:p>
        </p:txBody>
      </p:sp>
    </p:spTree>
    <p:extLst>
      <p:ext uri="{BB962C8B-B14F-4D97-AF65-F5344CB8AC3E}">
        <p14:creationId xmlns:p14="http://schemas.microsoft.com/office/powerpoint/2010/main" val="4069404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BCA92-B8A5-42C2-9162-D1FBB7545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12036"/>
            <a:ext cx="10018715" cy="636103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Task A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2B59F-6C71-4CAF-B7A4-D2DCB7809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8" y="1073427"/>
            <a:ext cx="10018715" cy="52611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i="0" dirty="0">
              <a:effectLst/>
              <a:latin typeface="Manrope"/>
            </a:endParaRPr>
          </a:p>
          <a:p>
            <a:pPr marL="0" indent="0">
              <a:buNone/>
            </a:pPr>
            <a:r>
              <a:rPr lang="en-US" sz="2200" i="0" dirty="0">
                <a:effectLst/>
                <a:latin typeface="Manrope"/>
              </a:rPr>
              <a:t>User Engagement: To measure the activeness of a user. Measuring if the user finds quality in a product/service.</a:t>
            </a:r>
            <a:br>
              <a:rPr lang="en-US" sz="2200" i="0" dirty="0">
                <a:effectLst/>
                <a:latin typeface="Manrope"/>
              </a:rPr>
            </a:br>
            <a:r>
              <a:rPr lang="en-US" sz="2200" dirty="0">
                <a:latin typeface="Manrope"/>
              </a:rPr>
              <a:t>T</a:t>
            </a:r>
            <a:r>
              <a:rPr lang="en-US" sz="2200" i="0" dirty="0">
                <a:effectLst/>
                <a:latin typeface="Manrope"/>
              </a:rPr>
              <a:t>ask: Calculate the weekly user engagement.</a:t>
            </a:r>
          </a:p>
          <a:p>
            <a:pPr marL="0" indent="0">
              <a:buNone/>
            </a:pPr>
            <a:endParaRPr lang="en-US" sz="2200" dirty="0">
              <a:latin typeface="Manrope"/>
            </a:endParaRPr>
          </a:p>
          <a:p>
            <a:pPr marL="0" indent="0">
              <a:buNone/>
            </a:pPr>
            <a:r>
              <a:rPr lang="en-US" sz="2200" i="0" dirty="0">
                <a:effectLst/>
                <a:latin typeface="Manrope"/>
              </a:rPr>
              <a:t>Query:</a:t>
            </a:r>
          </a:p>
          <a:p>
            <a:pPr marL="0" indent="0">
              <a:buNone/>
            </a:pPr>
            <a:r>
              <a:rPr lang="en-US" sz="2200" i="0" dirty="0">
                <a:effectLst/>
                <a:latin typeface="Manrope"/>
              </a:rPr>
              <a:t>SELECT EXTRACT(WEEK FROM OCCURRED_AT) AS WEEK_NUMBER,</a:t>
            </a:r>
          </a:p>
          <a:p>
            <a:pPr marL="0" indent="0">
              <a:buNone/>
            </a:pPr>
            <a:r>
              <a:rPr lang="en-US" sz="2200" i="0" dirty="0">
                <a:effectLst/>
                <a:latin typeface="Manrope"/>
              </a:rPr>
              <a:t>COUNT(DISTINCT USER_ID)</a:t>
            </a:r>
          </a:p>
          <a:p>
            <a:pPr marL="0" indent="0">
              <a:buNone/>
            </a:pPr>
            <a:r>
              <a:rPr lang="en-US" sz="2200" i="0" dirty="0">
                <a:effectLst/>
                <a:latin typeface="Manrope"/>
              </a:rPr>
              <a:t>FROM </a:t>
            </a:r>
            <a:r>
              <a:rPr lang="en-US" sz="2200" i="0" dirty="0" err="1">
                <a:effectLst/>
                <a:latin typeface="Manrope"/>
              </a:rPr>
              <a:t>tutorial.yammer_events</a:t>
            </a:r>
            <a:endParaRPr lang="en-US" sz="2200" i="0" dirty="0">
              <a:effectLst/>
              <a:latin typeface="Manrope"/>
            </a:endParaRPr>
          </a:p>
          <a:p>
            <a:pPr marL="0" indent="0">
              <a:buNone/>
            </a:pPr>
            <a:r>
              <a:rPr lang="en-US" sz="2200" i="0" dirty="0">
                <a:effectLst/>
                <a:latin typeface="Manrope"/>
              </a:rPr>
              <a:t>GROUP BY WEEK_NUMBER</a:t>
            </a:r>
          </a:p>
          <a:p>
            <a:pPr marL="0" indent="0">
              <a:buNone/>
            </a:pPr>
            <a:endParaRPr lang="en-US" sz="2200" b="0" i="0" dirty="0">
              <a:solidFill>
                <a:srgbClr val="8492A6"/>
              </a:solidFill>
              <a:effectLst/>
              <a:latin typeface="Manrope"/>
            </a:endParaRPr>
          </a:p>
          <a:p>
            <a:pPr marL="0" indent="0">
              <a:buNone/>
            </a:pPr>
            <a:r>
              <a:rPr lang="en-US" sz="2200" dirty="0">
                <a:latin typeface="Manrope"/>
              </a:rPr>
              <a:t>Result: </a:t>
            </a:r>
          </a:p>
          <a:p>
            <a:pPr marL="0" indent="0">
              <a:buNone/>
            </a:pPr>
            <a:r>
              <a:rPr lang="en-US" sz="2200" i="0" dirty="0">
                <a:effectLst/>
                <a:latin typeface="Manrop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https://drive.google.com/file/d/1cOJ2QumQT078dRfKIK4jfGMYbiqG_eVD/view?usp=sharing</a:t>
            </a:r>
            <a:endParaRPr lang="en-US" sz="2200" i="0" dirty="0">
              <a:effectLst/>
              <a:latin typeface="Manrope"/>
            </a:endParaRPr>
          </a:p>
          <a:p>
            <a:pPr marL="0" indent="0">
              <a:buNone/>
            </a:pPr>
            <a:endParaRPr lang="en-US" sz="2200" b="0" i="0" dirty="0">
              <a:solidFill>
                <a:srgbClr val="8492A6"/>
              </a:solidFill>
              <a:effectLst/>
              <a:latin typeface="Manrope"/>
            </a:endParaRPr>
          </a:p>
          <a:p>
            <a:pPr marL="0" indent="0">
              <a:buNone/>
            </a:pPr>
            <a:endParaRPr lang="en-US" b="0" i="0" dirty="0">
              <a:solidFill>
                <a:srgbClr val="8492A6"/>
              </a:solidFill>
              <a:effectLst/>
              <a:latin typeface="Manrope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5282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A4E87-7129-4545-A4DA-117ED8796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017" y="278296"/>
            <a:ext cx="9873007" cy="569843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latin typeface="Manrope"/>
              </a:rPr>
              <a:t>Task B</a:t>
            </a:r>
            <a:endParaRPr lang="en-IN" sz="3200" b="1" dirty="0">
              <a:latin typeface="Manrop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4ABA0-B88A-476C-8C41-127FA8F95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016" y="424070"/>
            <a:ext cx="9873007" cy="643392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sz="2900" b="1" i="0" dirty="0">
              <a:solidFill>
                <a:srgbClr val="8492A6"/>
              </a:solidFill>
              <a:effectLst/>
              <a:latin typeface="Manrope"/>
            </a:endParaRPr>
          </a:p>
          <a:p>
            <a:pPr marL="0" indent="0">
              <a:buNone/>
            </a:pPr>
            <a:endParaRPr lang="en-US" sz="2900" b="1" i="0" dirty="0">
              <a:solidFill>
                <a:srgbClr val="8492A6"/>
              </a:solidFill>
              <a:effectLst/>
              <a:latin typeface="Manrope"/>
            </a:endParaRPr>
          </a:p>
          <a:p>
            <a:pPr marL="0" indent="0">
              <a:buNone/>
            </a:pPr>
            <a:r>
              <a:rPr lang="en-US" sz="2900" i="0" dirty="0">
                <a:effectLst/>
                <a:latin typeface="Manrope"/>
              </a:rPr>
              <a:t>User Growth: Amount of users growing over time for a product.</a:t>
            </a:r>
            <a:br>
              <a:rPr lang="en-US" sz="2900" i="0" dirty="0">
                <a:effectLst/>
                <a:latin typeface="Manrope"/>
              </a:rPr>
            </a:br>
            <a:r>
              <a:rPr lang="en-US" sz="2900" i="0" dirty="0">
                <a:effectLst/>
                <a:latin typeface="Manrope"/>
              </a:rPr>
              <a:t>Your task: Calculate the user growth for product?</a:t>
            </a:r>
            <a:endParaRPr lang="en-US" sz="2900" dirty="0">
              <a:latin typeface="Manrope"/>
            </a:endParaRPr>
          </a:p>
          <a:p>
            <a:pPr marL="0" indent="0">
              <a:buNone/>
            </a:pPr>
            <a:r>
              <a:rPr lang="en-US" sz="2900" i="0" dirty="0">
                <a:effectLst/>
                <a:latin typeface="Manrope"/>
              </a:rPr>
              <a:t>Query:</a:t>
            </a:r>
          </a:p>
          <a:p>
            <a:pPr marL="0" indent="0">
              <a:buNone/>
            </a:pPr>
            <a:r>
              <a:rPr lang="en-US" sz="2900" i="0" dirty="0">
                <a:effectLst/>
                <a:latin typeface="Manrope"/>
              </a:rPr>
              <a:t>select year, </a:t>
            </a:r>
            <a:r>
              <a:rPr lang="en-US" sz="2900" i="0" dirty="0" err="1">
                <a:effectLst/>
                <a:latin typeface="Manrope"/>
              </a:rPr>
              <a:t>weeknum</a:t>
            </a:r>
            <a:r>
              <a:rPr lang="en-US" sz="2900" i="0" dirty="0">
                <a:effectLst/>
                <a:latin typeface="Manrope"/>
              </a:rPr>
              <a:t>, </a:t>
            </a:r>
            <a:r>
              <a:rPr lang="en-US" sz="2900" i="0" dirty="0" err="1">
                <a:effectLst/>
                <a:latin typeface="Manrope"/>
              </a:rPr>
              <a:t>num_active_user</a:t>
            </a:r>
            <a:r>
              <a:rPr lang="en-US" sz="2900" i="0" dirty="0">
                <a:effectLst/>
                <a:latin typeface="Manrope"/>
              </a:rPr>
              <a:t>,</a:t>
            </a:r>
          </a:p>
          <a:p>
            <a:pPr marL="0" indent="0">
              <a:buNone/>
            </a:pPr>
            <a:r>
              <a:rPr lang="en-US" sz="2900" i="0" dirty="0">
                <a:effectLst/>
                <a:latin typeface="Manrope"/>
              </a:rPr>
              <a:t>sum(</a:t>
            </a:r>
            <a:r>
              <a:rPr lang="en-US" sz="2900" i="0" dirty="0" err="1">
                <a:effectLst/>
                <a:latin typeface="Manrope"/>
              </a:rPr>
              <a:t>num_active_user</a:t>
            </a:r>
            <a:r>
              <a:rPr lang="en-US" sz="2900" i="0" dirty="0">
                <a:effectLst/>
                <a:latin typeface="Manrope"/>
              </a:rPr>
              <a:t>) over(order by </a:t>
            </a:r>
            <a:r>
              <a:rPr lang="en-US" sz="2900" i="0" dirty="0" err="1">
                <a:effectLst/>
                <a:latin typeface="Manrope"/>
              </a:rPr>
              <a:t>weeknum</a:t>
            </a:r>
            <a:r>
              <a:rPr lang="en-US" sz="2900" i="0" dirty="0">
                <a:effectLst/>
                <a:latin typeface="Manrope"/>
              </a:rPr>
              <a:t> rows between unbounded preceding and current row) as </a:t>
            </a:r>
            <a:r>
              <a:rPr lang="en-US" sz="2900" i="0" dirty="0" err="1">
                <a:effectLst/>
                <a:latin typeface="Manrope"/>
              </a:rPr>
              <a:t>cummulative_active_users</a:t>
            </a:r>
            <a:endParaRPr lang="en-US" sz="2900" i="0" dirty="0">
              <a:effectLst/>
              <a:latin typeface="Manrope"/>
            </a:endParaRPr>
          </a:p>
          <a:p>
            <a:pPr marL="0" indent="0">
              <a:buNone/>
            </a:pPr>
            <a:r>
              <a:rPr lang="en-US" sz="2900" i="0" dirty="0">
                <a:effectLst/>
                <a:latin typeface="Manrope"/>
              </a:rPr>
              <a:t>FROM(</a:t>
            </a:r>
          </a:p>
          <a:p>
            <a:pPr marL="0" indent="0">
              <a:buNone/>
            </a:pPr>
            <a:r>
              <a:rPr lang="en-US" sz="2900" i="0" dirty="0">
                <a:effectLst/>
                <a:latin typeface="Manrope"/>
              </a:rPr>
              <a:t>select extract(year from </a:t>
            </a:r>
            <a:r>
              <a:rPr lang="en-US" sz="2900" i="0" dirty="0" err="1">
                <a:effectLst/>
                <a:latin typeface="Manrope"/>
              </a:rPr>
              <a:t>a.activated_at</a:t>
            </a:r>
            <a:r>
              <a:rPr lang="en-US" sz="2900" i="0" dirty="0">
                <a:effectLst/>
                <a:latin typeface="Manrope"/>
              </a:rPr>
              <a:t>) as year,</a:t>
            </a:r>
          </a:p>
          <a:p>
            <a:pPr marL="0" indent="0">
              <a:buNone/>
            </a:pPr>
            <a:r>
              <a:rPr lang="en-US" sz="2900" i="0" dirty="0">
                <a:effectLst/>
                <a:latin typeface="Manrope"/>
              </a:rPr>
              <a:t>extract(week from </a:t>
            </a:r>
            <a:r>
              <a:rPr lang="en-US" sz="2900" i="0" dirty="0" err="1">
                <a:effectLst/>
                <a:latin typeface="Manrope"/>
              </a:rPr>
              <a:t>a.activated_at</a:t>
            </a:r>
            <a:r>
              <a:rPr lang="en-US" sz="2900" i="0" dirty="0">
                <a:effectLst/>
                <a:latin typeface="Manrope"/>
              </a:rPr>
              <a:t>) as </a:t>
            </a:r>
            <a:r>
              <a:rPr lang="en-US" sz="2900" i="0" dirty="0" err="1">
                <a:effectLst/>
                <a:latin typeface="Manrope"/>
              </a:rPr>
              <a:t>weeknum</a:t>
            </a:r>
            <a:r>
              <a:rPr lang="en-US" sz="2900" i="0" dirty="0">
                <a:effectLst/>
                <a:latin typeface="Manrope"/>
              </a:rPr>
              <a:t>,</a:t>
            </a:r>
          </a:p>
          <a:p>
            <a:pPr marL="0" indent="0">
              <a:buNone/>
            </a:pPr>
            <a:r>
              <a:rPr lang="en-US" sz="2900" i="0" dirty="0">
                <a:effectLst/>
                <a:latin typeface="Manrope"/>
              </a:rPr>
              <a:t>count(distinct </a:t>
            </a:r>
            <a:r>
              <a:rPr lang="en-US" sz="2900" i="0" dirty="0" err="1">
                <a:effectLst/>
                <a:latin typeface="Manrope"/>
              </a:rPr>
              <a:t>user_id</a:t>
            </a:r>
            <a:r>
              <a:rPr lang="en-US" sz="2900" i="0" dirty="0">
                <a:effectLst/>
                <a:latin typeface="Manrope"/>
              </a:rPr>
              <a:t>) as </a:t>
            </a:r>
            <a:r>
              <a:rPr lang="en-US" sz="2900" i="0" dirty="0" err="1">
                <a:effectLst/>
                <a:latin typeface="Manrope"/>
              </a:rPr>
              <a:t>num_active_user</a:t>
            </a:r>
            <a:endParaRPr lang="en-US" sz="2900" i="0" dirty="0">
              <a:effectLst/>
              <a:latin typeface="Manrope"/>
            </a:endParaRPr>
          </a:p>
          <a:p>
            <a:pPr marL="0" indent="0">
              <a:buNone/>
            </a:pPr>
            <a:r>
              <a:rPr lang="en-US" sz="2900" i="0" dirty="0">
                <a:effectLst/>
                <a:latin typeface="Manrope"/>
              </a:rPr>
              <a:t>From </a:t>
            </a:r>
            <a:r>
              <a:rPr lang="en-US" sz="2900" i="0" dirty="0" err="1">
                <a:effectLst/>
                <a:latin typeface="Manrope"/>
              </a:rPr>
              <a:t>tutorial.yammer_users</a:t>
            </a:r>
            <a:r>
              <a:rPr lang="en-US" sz="2900" i="0" dirty="0">
                <a:effectLst/>
                <a:latin typeface="Manrope"/>
              </a:rPr>
              <a:t> a</a:t>
            </a:r>
          </a:p>
          <a:p>
            <a:pPr marL="0" indent="0">
              <a:buNone/>
            </a:pPr>
            <a:r>
              <a:rPr lang="en-US" sz="2900" i="0" dirty="0">
                <a:effectLst/>
                <a:latin typeface="Manrope"/>
              </a:rPr>
              <a:t>Where state='active'</a:t>
            </a:r>
          </a:p>
          <a:p>
            <a:pPr marL="0" indent="0">
              <a:buNone/>
            </a:pPr>
            <a:r>
              <a:rPr lang="en-US" sz="2900" i="0" dirty="0">
                <a:effectLst/>
                <a:latin typeface="Manrope"/>
              </a:rPr>
              <a:t>group by year, </a:t>
            </a:r>
            <a:r>
              <a:rPr lang="en-US" sz="2900" i="0" dirty="0" err="1">
                <a:effectLst/>
                <a:latin typeface="Manrope"/>
              </a:rPr>
              <a:t>weeknum</a:t>
            </a:r>
            <a:endParaRPr lang="en-US" sz="2900" i="0" dirty="0">
              <a:effectLst/>
              <a:latin typeface="Manrope"/>
            </a:endParaRPr>
          </a:p>
          <a:p>
            <a:pPr marL="0" indent="0">
              <a:buNone/>
            </a:pPr>
            <a:r>
              <a:rPr lang="en-US" sz="2900" i="0" dirty="0">
                <a:effectLst/>
                <a:latin typeface="Manrope"/>
              </a:rPr>
              <a:t>) a</a:t>
            </a:r>
          </a:p>
          <a:p>
            <a:pPr marL="0" indent="0">
              <a:buNone/>
            </a:pPr>
            <a:endParaRPr lang="en-US" sz="2900" dirty="0">
              <a:latin typeface="Manrope"/>
            </a:endParaRPr>
          </a:p>
          <a:p>
            <a:pPr marL="0" indent="0">
              <a:buNone/>
            </a:pPr>
            <a:r>
              <a:rPr lang="en-US" sz="2900" i="0" dirty="0">
                <a:effectLst/>
                <a:latin typeface="Manrope"/>
              </a:rPr>
              <a:t>Result: </a:t>
            </a:r>
          </a:p>
          <a:p>
            <a:pPr marL="0" indent="0">
              <a:buNone/>
            </a:pPr>
            <a:r>
              <a:rPr lang="en-US" sz="2900" i="0" dirty="0">
                <a:effectLst/>
                <a:latin typeface="Manrop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https://drive.google.com/file/d/1-2BqXSLm2Cn5mHrfKcv9GncIBKukJcN1/view?usp=sharing</a:t>
            </a:r>
            <a:endParaRPr lang="en-US" sz="2900" i="0" dirty="0">
              <a:effectLst/>
              <a:latin typeface="Manrope"/>
            </a:endParaRPr>
          </a:p>
          <a:p>
            <a:pPr marL="0" indent="0">
              <a:buNone/>
            </a:pPr>
            <a:endParaRPr lang="en-US" sz="2900" i="0" dirty="0">
              <a:effectLst/>
              <a:latin typeface="Manrope"/>
            </a:endParaRPr>
          </a:p>
          <a:p>
            <a:pPr marL="0" indent="0">
              <a:buNone/>
            </a:pPr>
            <a:endParaRPr lang="en-US" b="0" i="0" dirty="0">
              <a:solidFill>
                <a:srgbClr val="8492A6"/>
              </a:solidFill>
              <a:effectLst/>
              <a:latin typeface="Manrope"/>
            </a:endParaRPr>
          </a:p>
          <a:p>
            <a:pPr marL="0" indent="0">
              <a:buNone/>
            </a:pPr>
            <a:endParaRPr lang="en-US" b="0" i="0" dirty="0">
              <a:solidFill>
                <a:srgbClr val="8492A6"/>
              </a:solidFill>
              <a:effectLst/>
              <a:latin typeface="Manrope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2160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0A86E-9644-4460-A9A9-9A1C00646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513" y="172278"/>
            <a:ext cx="9899511" cy="503583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>
                <a:latin typeface="Manrope"/>
              </a:rPr>
              <a:t>Task C</a:t>
            </a:r>
            <a:endParaRPr lang="en-IN" sz="3200" b="1" dirty="0">
              <a:latin typeface="Manrop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002F4-113D-45D5-B0EE-FBB4984F2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512" y="887895"/>
            <a:ext cx="9899511" cy="556591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600" i="0" dirty="0">
                <a:effectLst/>
                <a:latin typeface="Manrope"/>
              </a:rPr>
              <a:t>Weekly Engagement: To measure the activeness of a user. Measuring if the user finds quality in a product/service weekly.</a:t>
            </a:r>
            <a:br>
              <a:rPr lang="en-US" sz="2600" i="0" dirty="0">
                <a:effectLst/>
                <a:latin typeface="Manrope"/>
              </a:rPr>
            </a:br>
            <a:r>
              <a:rPr lang="en-US" sz="2600" i="0" dirty="0">
                <a:effectLst/>
                <a:latin typeface="Manrope"/>
              </a:rPr>
              <a:t>Your task: Calculate the weekly engagement per device?</a:t>
            </a:r>
          </a:p>
          <a:p>
            <a:pPr marL="0" indent="0">
              <a:buNone/>
            </a:pPr>
            <a:endParaRPr lang="en-IN" sz="2600" dirty="0">
              <a:latin typeface="Manrope"/>
            </a:endParaRPr>
          </a:p>
          <a:p>
            <a:pPr marL="0" indent="0">
              <a:buNone/>
            </a:pPr>
            <a:r>
              <a:rPr lang="en-IN" sz="2600" dirty="0">
                <a:latin typeface="Manrope"/>
              </a:rPr>
              <a:t>Query:</a:t>
            </a:r>
          </a:p>
          <a:p>
            <a:pPr marL="0" indent="0">
              <a:buNone/>
            </a:pPr>
            <a:r>
              <a:rPr lang="en-US" sz="2600" dirty="0">
                <a:latin typeface="Manrope"/>
              </a:rPr>
              <a:t>select extract(year from </a:t>
            </a:r>
            <a:r>
              <a:rPr lang="en-US" sz="2600" dirty="0" err="1">
                <a:latin typeface="Manrope"/>
              </a:rPr>
              <a:t>occurred_at</a:t>
            </a:r>
            <a:r>
              <a:rPr lang="en-US" sz="2600" dirty="0">
                <a:latin typeface="Manrope"/>
              </a:rPr>
              <a:t>) as year,</a:t>
            </a:r>
          </a:p>
          <a:p>
            <a:pPr marL="0" indent="0">
              <a:buNone/>
            </a:pPr>
            <a:r>
              <a:rPr lang="en-US" sz="2600" dirty="0">
                <a:latin typeface="Manrope"/>
              </a:rPr>
              <a:t>extract(week from </a:t>
            </a:r>
            <a:r>
              <a:rPr lang="en-US" sz="2600" dirty="0" err="1">
                <a:latin typeface="Manrope"/>
              </a:rPr>
              <a:t>occurred_at</a:t>
            </a:r>
            <a:r>
              <a:rPr lang="en-US" sz="2600" dirty="0">
                <a:latin typeface="Manrope"/>
              </a:rPr>
              <a:t>) as week,</a:t>
            </a:r>
          </a:p>
          <a:p>
            <a:pPr marL="0" indent="0">
              <a:buNone/>
            </a:pPr>
            <a:r>
              <a:rPr lang="en-US" sz="2600" dirty="0">
                <a:latin typeface="Manrope"/>
              </a:rPr>
              <a:t>device,</a:t>
            </a:r>
          </a:p>
          <a:p>
            <a:pPr marL="0" indent="0">
              <a:buNone/>
            </a:pPr>
            <a:r>
              <a:rPr lang="en-US" sz="2600" dirty="0">
                <a:latin typeface="Manrope"/>
              </a:rPr>
              <a:t>count( distinct </a:t>
            </a:r>
            <a:r>
              <a:rPr lang="en-US" sz="2600" dirty="0" err="1">
                <a:latin typeface="Manrope"/>
              </a:rPr>
              <a:t>user_id</a:t>
            </a:r>
            <a:r>
              <a:rPr lang="en-US" sz="2600" dirty="0">
                <a:latin typeface="Manrope"/>
              </a:rPr>
              <a:t>)</a:t>
            </a:r>
          </a:p>
          <a:p>
            <a:pPr marL="0" indent="0">
              <a:buNone/>
            </a:pPr>
            <a:r>
              <a:rPr lang="en-US" sz="2600" dirty="0">
                <a:latin typeface="Manrope"/>
              </a:rPr>
              <a:t>from </a:t>
            </a:r>
            <a:r>
              <a:rPr lang="en-US" sz="2600" dirty="0" err="1">
                <a:latin typeface="Manrope"/>
              </a:rPr>
              <a:t>tutorial.yammer_events</a:t>
            </a:r>
            <a:endParaRPr lang="en-US" sz="2600" dirty="0">
              <a:latin typeface="Manrope"/>
            </a:endParaRPr>
          </a:p>
          <a:p>
            <a:pPr marL="0" indent="0">
              <a:buNone/>
            </a:pPr>
            <a:r>
              <a:rPr lang="en-US" sz="2600" dirty="0">
                <a:latin typeface="Manrope"/>
              </a:rPr>
              <a:t>where </a:t>
            </a:r>
            <a:r>
              <a:rPr lang="en-US" sz="2600" dirty="0" err="1">
                <a:latin typeface="Manrope"/>
              </a:rPr>
              <a:t>event_type</a:t>
            </a:r>
            <a:r>
              <a:rPr lang="en-US" sz="2600" dirty="0">
                <a:latin typeface="Manrope"/>
              </a:rPr>
              <a:t>='engagement'</a:t>
            </a:r>
          </a:p>
          <a:p>
            <a:pPr marL="0" indent="0">
              <a:buNone/>
            </a:pPr>
            <a:r>
              <a:rPr lang="en-US" sz="2600" dirty="0">
                <a:latin typeface="Manrope"/>
              </a:rPr>
              <a:t>group by 1,2,3</a:t>
            </a:r>
          </a:p>
          <a:p>
            <a:pPr marL="0" indent="0">
              <a:buNone/>
            </a:pPr>
            <a:r>
              <a:rPr lang="en-US" sz="2600" dirty="0">
                <a:latin typeface="Manrope"/>
              </a:rPr>
              <a:t>order by 1,2,3</a:t>
            </a:r>
          </a:p>
          <a:p>
            <a:pPr marL="0" indent="0">
              <a:buNone/>
            </a:pPr>
            <a:endParaRPr lang="en-US" sz="2600" dirty="0">
              <a:latin typeface="Manrope"/>
            </a:endParaRPr>
          </a:p>
          <a:p>
            <a:pPr marL="0" indent="0">
              <a:buNone/>
            </a:pPr>
            <a:r>
              <a:rPr lang="en-US" sz="2600" dirty="0">
                <a:latin typeface="Manrope"/>
              </a:rPr>
              <a:t>Result:</a:t>
            </a:r>
          </a:p>
          <a:p>
            <a:pPr marL="0" indent="0">
              <a:buNone/>
            </a:pPr>
            <a:r>
              <a:rPr lang="en-US" sz="2600" dirty="0">
                <a:latin typeface="Manrop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https://drive.google.com/file/d/1poI-Umz67WOTNEX1xTM-PUFmArWMDFA_/view?usp=sharing</a:t>
            </a:r>
            <a:endParaRPr lang="en-US" sz="2600" dirty="0">
              <a:latin typeface="Manrope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5065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45B4B-E936-4D4E-89F4-DBC3CCB5A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8" y="1"/>
            <a:ext cx="10018717" cy="583096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Manrope"/>
              </a:rPr>
              <a:t>Task D</a:t>
            </a:r>
            <a:endParaRPr lang="en-IN" sz="3200" b="1" dirty="0">
              <a:latin typeface="Manrop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8F47E-60AF-4719-9E1A-E5DE834E4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7" y="583097"/>
            <a:ext cx="10018717" cy="615563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900" i="0" dirty="0">
                <a:effectLst/>
                <a:latin typeface="Manrope"/>
              </a:rPr>
              <a:t>Email Engagement: Users engaging with the email service.</a:t>
            </a:r>
            <a:br>
              <a:rPr lang="en-US" sz="2900" i="0" dirty="0">
                <a:effectLst/>
                <a:latin typeface="Manrope"/>
              </a:rPr>
            </a:br>
            <a:r>
              <a:rPr lang="en-US" sz="2900" i="0" dirty="0">
                <a:effectLst/>
                <a:latin typeface="Manrope"/>
              </a:rPr>
              <a:t>Your task: Calculate the email engagement metrics?</a:t>
            </a:r>
            <a:endParaRPr lang="en-IN" sz="2900" dirty="0">
              <a:latin typeface="Manrope"/>
            </a:endParaRPr>
          </a:p>
          <a:p>
            <a:pPr marL="0" indent="0">
              <a:buNone/>
            </a:pPr>
            <a:r>
              <a:rPr lang="en-IN" sz="2900" dirty="0">
                <a:latin typeface="Manrope"/>
              </a:rPr>
              <a:t>Query:</a:t>
            </a:r>
          </a:p>
          <a:p>
            <a:pPr marL="0" indent="0">
              <a:buNone/>
            </a:pPr>
            <a:r>
              <a:rPr lang="en-US" sz="2900" dirty="0">
                <a:latin typeface="Manrope"/>
              </a:rPr>
              <a:t>select </a:t>
            </a:r>
          </a:p>
          <a:p>
            <a:pPr marL="0" indent="0">
              <a:buNone/>
            </a:pPr>
            <a:r>
              <a:rPr lang="en-US" sz="2900" dirty="0">
                <a:latin typeface="Manrope"/>
              </a:rPr>
              <a:t>100.0*SUM(case when </a:t>
            </a:r>
            <a:r>
              <a:rPr lang="en-US" sz="2900" dirty="0" err="1">
                <a:latin typeface="Manrope"/>
              </a:rPr>
              <a:t>email_category</a:t>
            </a:r>
            <a:r>
              <a:rPr lang="en-US" sz="2900" dirty="0">
                <a:latin typeface="Manrope"/>
              </a:rPr>
              <a:t>='</a:t>
            </a:r>
            <a:r>
              <a:rPr lang="en-US" sz="2900" dirty="0" err="1">
                <a:latin typeface="Manrope"/>
              </a:rPr>
              <a:t>email_opened</a:t>
            </a:r>
            <a:r>
              <a:rPr lang="en-US" sz="2900" dirty="0">
                <a:latin typeface="Manrope"/>
              </a:rPr>
              <a:t>' then 1 else 0 end)/sum(case when </a:t>
            </a:r>
            <a:r>
              <a:rPr lang="en-US" sz="2900" dirty="0" err="1">
                <a:latin typeface="Manrope"/>
              </a:rPr>
              <a:t>email_category</a:t>
            </a:r>
            <a:r>
              <a:rPr lang="en-US" sz="2900" dirty="0">
                <a:latin typeface="Manrope"/>
              </a:rPr>
              <a:t>='</a:t>
            </a:r>
            <a:r>
              <a:rPr lang="en-US" sz="2900" dirty="0" err="1">
                <a:latin typeface="Manrope"/>
              </a:rPr>
              <a:t>email_sent</a:t>
            </a:r>
            <a:r>
              <a:rPr lang="en-US" sz="2900" dirty="0">
                <a:latin typeface="Manrope"/>
              </a:rPr>
              <a:t>' then 1 else 0 end )</a:t>
            </a:r>
          </a:p>
          <a:p>
            <a:pPr marL="0" indent="0">
              <a:buNone/>
            </a:pPr>
            <a:r>
              <a:rPr lang="en-US" sz="2900" dirty="0">
                <a:latin typeface="Manrope"/>
              </a:rPr>
              <a:t>as </a:t>
            </a:r>
            <a:r>
              <a:rPr lang="en-US" sz="2900" dirty="0" err="1">
                <a:latin typeface="Manrope"/>
              </a:rPr>
              <a:t>email_opening_rate</a:t>
            </a:r>
            <a:r>
              <a:rPr lang="en-US" sz="2900" dirty="0">
                <a:latin typeface="Manrope"/>
              </a:rPr>
              <a:t>,</a:t>
            </a:r>
          </a:p>
          <a:p>
            <a:pPr marL="0" indent="0">
              <a:buNone/>
            </a:pPr>
            <a:r>
              <a:rPr lang="en-US" sz="2900" dirty="0">
                <a:latin typeface="Manrope"/>
              </a:rPr>
              <a:t>100.0*SUM(case when </a:t>
            </a:r>
            <a:r>
              <a:rPr lang="en-US" sz="2900" dirty="0" err="1">
                <a:latin typeface="Manrope"/>
              </a:rPr>
              <a:t>email_category</a:t>
            </a:r>
            <a:r>
              <a:rPr lang="en-US" sz="2900" dirty="0">
                <a:latin typeface="Manrope"/>
              </a:rPr>
              <a:t>='</a:t>
            </a:r>
            <a:r>
              <a:rPr lang="en-US" sz="2900" dirty="0" err="1">
                <a:latin typeface="Manrope"/>
              </a:rPr>
              <a:t>email_clicked</a:t>
            </a:r>
            <a:r>
              <a:rPr lang="en-US" sz="2900" dirty="0">
                <a:latin typeface="Manrope"/>
              </a:rPr>
              <a:t>' then 1 else 0 end)/sum(case when </a:t>
            </a:r>
            <a:r>
              <a:rPr lang="en-US" sz="2900" dirty="0" err="1">
                <a:latin typeface="Manrope"/>
              </a:rPr>
              <a:t>email_category</a:t>
            </a:r>
            <a:r>
              <a:rPr lang="en-US" sz="2900" dirty="0">
                <a:latin typeface="Manrope"/>
              </a:rPr>
              <a:t>='</a:t>
            </a:r>
            <a:r>
              <a:rPr lang="en-US" sz="2900" dirty="0" err="1">
                <a:latin typeface="Manrope"/>
              </a:rPr>
              <a:t>email_sent</a:t>
            </a:r>
            <a:r>
              <a:rPr lang="en-US" sz="2900" dirty="0">
                <a:latin typeface="Manrope"/>
              </a:rPr>
              <a:t>' then 1 else 0 end )</a:t>
            </a:r>
          </a:p>
          <a:p>
            <a:pPr marL="0" indent="0">
              <a:buNone/>
            </a:pPr>
            <a:r>
              <a:rPr lang="en-US" sz="2900" dirty="0">
                <a:latin typeface="Manrope"/>
              </a:rPr>
              <a:t>as </a:t>
            </a:r>
            <a:r>
              <a:rPr lang="en-US" sz="2900" dirty="0" err="1">
                <a:latin typeface="Manrope"/>
              </a:rPr>
              <a:t>email_clicking_rate</a:t>
            </a:r>
            <a:r>
              <a:rPr lang="en-US" sz="2900" dirty="0">
                <a:latin typeface="Manrope"/>
              </a:rPr>
              <a:t> from (</a:t>
            </a:r>
          </a:p>
          <a:p>
            <a:pPr marL="0" indent="0">
              <a:buNone/>
            </a:pPr>
            <a:r>
              <a:rPr lang="en-US" sz="2900" dirty="0">
                <a:latin typeface="Manrope"/>
              </a:rPr>
              <a:t>select *,</a:t>
            </a:r>
          </a:p>
          <a:p>
            <a:pPr marL="0" indent="0">
              <a:buNone/>
            </a:pPr>
            <a:r>
              <a:rPr lang="en-US" sz="2900" dirty="0">
                <a:latin typeface="Manrope"/>
              </a:rPr>
              <a:t>case </a:t>
            </a:r>
          </a:p>
          <a:p>
            <a:pPr marL="0" indent="0">
              <a:buNone/>
            </a:pPr>
            <a:r>
              <a:rPr lang="en-US" sz="2900" dirty="0">
                <a:latin typeface="Manrope"/>
              </a:rPr>
              <a:t>when (action='</a:t>
            </a:r>
            <a:r>
              <a:rPr lang="en-US" sz="2900" dirty="0" err="1">
                <a:latin typeface="Manrope"/>
              </a:rPr>
              <a:t>email_open</a:t>
            </a:r>
            <a:r>
              <a:rPr lang="en-US" sz="2900" dirty="0">
                <a:latin typeface="Manrope"/>
              </a:rPr>
              <a:t>') then '</a:t>
            </a:r>
            <a:r>
              <a:rPr lang="en-US" sz="2900" dirty="0" err="1">
                <a:latin typeface="Manrope"/>
              </a:rPr>
              <a:t>email_opened</a:t>
            </a:r>
            <a:r>
              <a:rPr lang="en-US" sz="2900" dirty="0">
                <a:latin typeface="Manrope"/>
              </a:rPr>
              <a:t>'</a:t>
            </a:r>
          </a:p>
          <a:p>
            <a:pPr marL="0" indent="0">
              <a:buNone/>
            </a:pPr>
            <a:r>
              <a:rPr lang="en-US" sz="2900" dirty="0">
                <a:latin typeface="Manrope"/>
              </a:rPr>
              <a:t>when (action='</a:t>
            </a:r>
            <a:r>
              <a:rPr lang="en-US" sz="2900" dirty="0" err="1">
                <a:latin typeface="Manrope"/>
              </a:rPr>
              <a:t>email_clickthrough</a:t>
            </a:r>
            <a:r>
              <a:rPr lang="en-US" sz="2900" dirty="0">
                <a:latin typeface="Manrope"/>
              </a:rPr>
              <a:t>') then '</a:t>
            </a:r>
            <a:r>
              <a:rPr lang="en-US" sz="2900" dirty="0" err="1">
                <a:latin typeface="Manrope"/>
              </a:rPr>
              <a:t>email_clicked</a:t>
            </a:r>
            <a:r>
              <a:rPr lang="en-US" sz="2900" dirty="0">
                <a:latin typeface="Manrope"/>
              </a:rPr>
              <a:t>'</a:t>
            </a:r>
          </a:p>
          <a:p>
            <a:pPr marL="0" indent="0">
              <a:buNone/>
            </a:pPr>
            <a:r>
              <a:rPr lang="en-US" sz="2900" dirty="0">
                <a:latin typeface="Manrope"/>
              </a:rPr>
              <a:t>when action in ('</a:t>
            </a:r>
            <a:r>
              <a:rPr lang="en-US" sz="2900" dirty="0" err="1">
                <a:latin typeface="Manrope"/>
              </a:rPr>
              <a:t>sent_weekly_digest</a:t>
            </a:r>
            <a:r>
              <a:rPr lang="en-US" sz="2900" dirty="0">
                <a:latin typeface="Manrope"/>
              </a:rPr>
              <a:t>', '</a:t>
            </a:r>
            <a:r>
              <a:rPr lang="en-US" sz="2900" dirty="0" err="1">
                <a:latin typeface="Manrope"/>
              </a:rPr>
              <a:t>sent_reengagement_email</a:t>
            </a:r>
            <a:r>
              <a:rPr lang="en-US" sz="2900" dirty="0">
                <a:latin typeface="Manrope"/>
              </a:rPr>
              <a:t>') then '</a:t>
            </a:r>
            <a:r>
              <a:rPr lang="en-US" sz="2900" dirty="0" err="1">
                <a:latin typeface="Manrope"/>
              </a:rPr>
              <a:t>email_sent</a:t>
            </a:r>
            <a:r>
              <a:rPr lang="en-US" sz="2900" dirty="0">
                <a:latin typeface="Manrope"/>
              </a:rPr>
              <a:t>'</a:t>
            </a:r>
          </a:p>
          <a:p>
            <a:pPr marL="0" indent="0">
              <a:buNone/>
            </a:pPr>
            <a:r>
              <a:rPr lang="en-US" sz="2900" dirty="0">
                <a:latin typeface="Manrope"/>
              </a:rPr>
              <a:t>end as </a:t>
            </a:r>
            <a:r>
              <a:rPr lang="en-US" sz="2900" dirty="0" err="1">
                <a:latin typeface="Manrope"/>
              </a:rPr>
              <a:t>email_category</a:t>
            </a:r>
            <a:endParaRPr lang="en-US" sz="2900" dirty="0">
              <a:latin typeface="Manrope"/>
            </a:endParaRPr>
          </a:p>
          <a:p>
            <a:pPr marL="0" indent="0">
              <a:buNone/>
            </a:pPr>
            <a:r>
              <a:rPr lang="en-US" sz="2900" dirty="0">
                <a:latin typeface="Manrope"/>
              </a:rPr>
              <a:t>from </a:t>
            </a:r>
            <a:r>
              <a:rPr lang="en-US" sz="2900" dirty="0" err="1">
                <a:latin typeface="Manrope"/>
              </a:rPr>
              <a:t>tutorial.yammer_emails</a:t>
            </a:r>
            <a:endParaRPr lang="en-US" sz="2900" dirty="0">
              <a:latin typeface="Manrope"/>
            </a:endParaRPr>
          </a:p>
          <a:p>
            <a:pPr marL="0" indent="0">
              <a:buNone/>
            </a:pPr>
            <a:r>
              <a:rPr lang="en-US" sz="2900" dirty="0">
                <a:latin typeface="Manrope"/>
              </a:rPr>
              <a:t>) a</a:t>
            </a:r>
          </a:p>
          <a:p>
            <a:pPr marL="0" indent="0">
              <a:buNone/>
            </a:pPr>
            <a:endParaRPr lang="en-IN" sz="2900" dirty="0">
              <a:latin typeface="Manrope"/>
            </a:endParaRPr>
          </a:p>
          <a:p>
            <a:pPr marL="0" indent="0">
              <a:buNone/>
            </a:pPr>
            <a:r>
              <a:rPr lang="en-IN" sz="2900" b="1" dirty="0">
                <a:latin typeface="Manrope"/>
              </a:rPr>
              <a:t>Result: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1AF657-19DB-4982-A681-6D3F14128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510" y="5960578"/>
            <a:ext cx="33718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692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68-C118-4876-9F03-E0E77C8A6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Manrope"/>
              </a:rPr>
              <a:t>Thank You</a:t>
            </a:r>
            <a:endParaRPr lang="en-IN" dirty="0">
              <a:latin typeface="Manrop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5543-4D8F-4866-A88E-481065740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755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61F38-8FFE-408C-B7E5-6BF5DB281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4" cy="785191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Manrope"/>
              </a:rPr>
              <a:t>Project Description</a:t>
            </a:r>
            <a:endParaRPr lang="en-IN" sz="3200" b="1" dirty="0">
              <a:latin typeface="Manrop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64218-F7A1-4B61-9A72-68FA990FC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56522"/>
            <a:ext cx="10018713" cy="413467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0" dirty="0">
                <a:effectLst/>
                <a:latin typeface="Manrope"/>
              </a:rPr>
              <a:t>Operation Analytics is the analysis done for the complete end to end operations of a company. With the help of this, the company then finds the areas on which it must improve upon. You work closely with the ops team, support team, marketing team, </a:t>
            </a:r>
            <a:r>
              <a:rPr lang="en-US" i="0" dirty="0" err="1">
                <a:effectLst/>
                <a:latin typeface="Manrope"/>
              </a:rPr>
              <a:t>etc</a:t>
            </a:r>
            <a:r>
              <a:rPr lang="en-US" i="0" dirty="0">
                <a:effectLst/>
                <a:latin typeface="Manrope"/>
              </a:rPr>
              <a:t> and help them derive insights out of the data they collect.</a:t>
            </a:r>
            <a:br>
              <a:rPr lang="en-US" dirty="0">
                <a:latin typeface="Manrope"/>
              </a:rPr>
            </a:br>
            <a:br>
              <a:rPr lang="en-US" dirty="0">
                <a:latin typeface="Manrope"/>
              </a:rPr>
            </a:br>
            <a:r>
              <a:rPr lang="en-US" i="0" dirty="0">
                <a:effectLst/>
                <a:latin typeface="Manrope"/>
              </a:rPr>
              <a:t>Being one of the most important parts of a company, this kind of analysis is further used to predict the overall growth or decline of a company’s fortune. It means better automation, better understanding between cross-functional teams, and more effective workflows.</a:t>
            </a:r>
            <a:br>
              <a:rPr lang="en-US" dirty="0">
                <a:latin typeface="Manrope"/>
              </a:rPr>
            </a:br>
            <a:br>
              <a:rPr lang="en-US" dirty="0">
                <a:latin typeface="Manrope"/>
              </a:rPr>
            </a:br>
            <a:r>
              <a:rPr lang="en-US" i="0" dirty="0">
                <a:effectLst/>
                <a:latin typeface="Manrope"/>
              </a:rPr>
              <a:t>Investigating metric spike is also an important part of operation analytics as being a Data Analyst you must be able to understand or make other teams understand questions like- Why is there a dip in daily engagement? Why have sales taken a dip? Etc. Questions like these must be answered daily and for that its very important to investigate metric spike.</a:t>
            </a:r>
            <a:endParaRPr lang="en-US" dirty="0">
              <a:latin typeface="Manrope"/>
            </a:endParaRPr>
          </a:p>
        </p:txBody>
      </p:sp>
    </p:spTree>
    <p:extLst>
      <p:ext uri="{BB962C8B-B14F-4D97-AF65-F5344CB8AC3E}">
        <p14:creationId xmlns:p14="http://schemas.microsoft.com/office/powerpoint/2010/main" val="351997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679FA-4C6F-41AB-A6D5-EF10E6739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92766"/>
            <a:ext cx="10018715" cy="715617"/>
          </a:xfrm>
        </p:spPr>
        <p:txBody>
          <a:bodyPr>
            <a:normAutofit/>
          </a:bodyPr>
          <a:lstStyle/>
          <a:p>
            <a:pPr algn="l"/>
            <a:r>
              <a:rPr lang="en-US" sz="3200" b="1" i="0" dirty="0">
                <a:effectLst/>
                <a:latin typeface="Manrope"/>
              </a:rPr>
              <a:t>Case Study 1 (Job Data)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720F5-C918-4038-8B23-40C038265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8" y="1139687"/>
            <a:ext cx="10018715" cy="567193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900" b="1" dirty="0">
                <a:latin typeface="Manrope"/>
              </a:rPr>
              <a:t>The table </a:t>
            </a:r>
            <a:r>
              <a:rPr lang="en-US" sz="1900" b="0" i="0" dirty="0" err="1">
                <a:effectLst/>
                <a:latin typeface="Manrope"/>
              </a:rPr>
              <a:t>job_data</a:t>
            </a:r>
            <a:r>
              <a:rPr lang="en-US" sz="1900" b="0" i="0" dirty="0">
                <a:effectLst/>
                <a:latin typeface="Manrope"/>
              </a:rPr>
              <a:t> contains following columns:</a:t>
            </a:r>
          </a:p>
          <a:p>
            <a:r>
              <a:rPr lang="en-US" sz="1900" b="1" i="0" dirty="0" err="1">
                <a:effectLst/>
                <a:latin typeface="Manrope"/>
              </a:rPr>
              <a:t>job_id</a:t>
            </a:r>
            <a:r>
              <a:rPr lang="en-US" sz="1900" b="1" i="0" dirty="0">
                <a:effectLst/>
                <a:latin typeface="Manrope"/>
              </a:rPr>
              <a:t>: </a:t>
            </a:r>
            <a:r>
              <a:rPr lang="en-US" sz="1900" b="0" i="0" dirty="0">
                <a:effectLst/>
                <a:latin typeface="Manrope"/>
              </a:rPr>
              <a:t>unique identifier of jobs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1" i="0" dirty="0" err="1">
                <a:effectLst/>
                <a:latin typeface="Manrope"/>
              </a:rPr>
              <a:t>actor_id</a:t>
            </a:r>
            <a:r>
              <a:rPr lang="en-US" sz="1900" b="1" i="0" dirty="0">
                <a:effectLst/>
                <a:latin typeface="Manrope"/>
              </a:rPr>
              <a:t>: </a:t>
            </a:r>
            <a:r>
              <a:rPr lang="en-US" sz="1900" b="0" i="0" dirty="0">
                <a:effectLst/>
                <a:latin typeface="Manrope"/>
              </a:rPr>
              <a:t>unique identifier of actor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1" i="0" dirty="0">
                <a:effectLst/>
                <a:latin typeface="Manrope"/>
              </a:rPr>
              <a:t>event: </a:t>
            </a:r>
            <a:r>
              <a:rPr lang="en-US" sz="1900" b="0" i="0" dirty="0">
                <a:effectLst/>
                <a:latin typeface="Manrope"/>
              </a:rPr>
              <a:t>decision/skip/transfer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1" i="0" dirty="0">
                <a:effectLst/>
                <a:latin typeface="Manrope"/>
              </a:rPr>
              <a:t>language: </a:t>
            </a:r>
            <a:r>
              <a:rPr lang="en-US" sz="1900" b="0" i="0" dirty="0">
                <a:effectLst/>
                <a:latin typeface="Manrope"/>
              </a:rPr>
              <a:t>language of the content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1" i="0" dirty="0" err="1">
                <a:effectLst/>
                <a:latin typeface="Manrope"/>
              </a:rPr>
              <a:t>time_spent</a:t>
            </a:r>
            <a:r>
              <a:rPr lang="en-US" sz="1900" b="1" i="0" dirty="0">
                <a:effectLst/>
                <a:latin typeface="Manrope"/>
              </a:rPr>
              <a:t>: </a:t>
            </a:r>
            <a:r>
              <a:rPr lang="en-US" sz="1900" b="0" i="0" dirty="0">
                <a:effectLst/>
                <a:latin typeface="Manrope"/>
              </a:rPr>
              <a:t>time spent to review the job in seconds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1" i="0" dirty="0">
                <a:effectLst/>
                <a:latin typeface="Manrope"/>
              </a:rPr>
              <a:t>org: </a:t>
            </a:r>
            <a:r>
              <a:rPr lang="en-US" sz="1900" b="0" i="0" dirty="0">
                <a:effectLst/>
                <a:latin typeface="Manrope"/>
              </a:rPr>
              <a:t>organization of the actor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1" i="0" dirty="0">
                <a:effectLst/>
                <a:latin typeface="Manrope"/>
              </a:rPr>
              <a:t>ds: </a:t>
            </a:r>
            <a:r>
              <a:rPr lang="en-US" sz="1900" b="0" i="0" dirty="0">
                <a:effectLst/>
                <a:latin typeface="Manrope"/>
              </a:rPr>
              <a:t>date in the </a:t>
            </a:r>
            <a:r>
              <a:rPr lang="en-US" sz="1900" b="0" i="0" dirty="0" err="1">
                <a:effectLst/>
                <a:latin typeface="Manrope"/>
              </a:rPr>
              <a:t>yyyy</a:t>
            </a:r>
            <a:r>
              <a:rPr lang="en-US" sz="1900" b="0" i="0" dirty="0">
                <a:effectLst/>
                <a:latin typeface="Manrope"/>
              </a:rPr>
              <a:t>/mm/dd format.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900" dirty="0">
              <a:latin typeface="Manrope"/>
            </a:endParaRPr>
          </a:p>
          <a:p>
            <a:pPr marL="0" indent="0" algn="l">
              <a:buNone/>
            </a:pPr>
            <a:r>
              <a:rPr lang="en-US" sz="1900" b="0" i="0" dirty="0">
                <a:effectLst/>
                <a:latin typeface="Manrope"/>
              </a:rPr>
              <a:t>Use the dataset then answer the questions that follows: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1900" b="1" i="0" dirty="0">
                <a:effectLst/>
                <a:latin typeface="Manrope"/>
              </a:rPr>
              <a:t>Number of jobs reviewed: </a:t>
            </a:r>
            <a:r>
              <a:rPr lang="en-US" sz="1900" b="0" i="0" dirty="0">
                <a:effectLst/>
                <a:latin typeface="Manrope"/>
              </a:rPr>
              <a:t>Amount of jobs reviewed over time.</a:t>
            </a:r>
            <a:br>
              <a:rPr lang="en-US" sz="1900" b="0" i="0" dirty="0">
                <a:effectLst/>
                <a:latin typeface="Manrope"/>
              </a:rPr>
            </a:br>
            <a:r>
              <a:rPr lang="en-US" sz="1900" b="1" i="0" dirty="0">
                <a:effectLst/>
                <a:latin typeface="Manrope"/>
              </a:rPr>
              <a:t>Your task:</a:t>
            </a:r>
            <a:r>
              <a:rPr lang="en-US" sz="1900" b="0" i="0" dirty="0">
                <a:effectLst/>
                <a:latin typeface="Manrope"/>
              </a:rPr>
              <a:t> Calculate the number of jobs reviewed per hour per day for November 2020?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1900" b="1" i="0" dirty="0">
                <a:effectLst/>
                <a:latin typeface="Manrope"/>
              </a:rPr>
              <a:t>Throughput: </a:t>
            </a:r>
            <a:r>
              <a:rPr lang="en-US" sz="1900" b="0" i="0" dirty="0">
                <a:effectLst/>
                <a:latin typeface="Manrope"/>
              </a:rPr>
              <a:t>It is the no. of events happening per second.</a:t>
            </a:r>
            <a:br>
              <a:rPr lang="en-US" sz="1900" b="0" i="0" dirty="0">
                <a:effectLst/>
                <a:latin typeface="Manrope"/>
              </a:rPr>
            </a:br>
            <a:r>
              <a:rPr lang="en-US" sz="1900" b="1" i="0" dirty="0">
                <a:effectLst/>
                <a:latin typeface="Manrope"/>
              </a:rPr>
              <a:t>Your task:</a:t>
            </a:r>
            <a:r>
              <a:rPr lang="en-US" sz="1900" b="0" i="0" dirty="0">
                <a:effectLst/>
                <a:latin typeface="Manrope"/>
              </a:rPr>
              <a:t> Let’s say the above metric is called throughput. Calculate 7 day rolling average of throughput? For throughput, do you prefer daily metric or 7-day rolling and why?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1900" b="1" i="0" dirty="0">
                <a:effectLst/>
                <a:latin typeface="Manrope"/>
              </a:rPr>
              <a:t>Percentage share of each language: </a:t>
            </a:r>
            <a:r>
              <a:rPr lang="en-US" sz="1900" b="0" i="0" dirty="0">
                <a:effectLst/>
                <a:latin typeface="Manrope"/>
              </a:rPr>
              <a:t>Share of each language for different contents.</a:t>
            </a:r>
            <a:br>
              <a:rPr lang="en-US" sz="1900" b="0" i="0" dirty="0">
                <a:effectLst/>
                <a:latin typeface="Manrope"/>
              </a:rPr>
            </a:br>
            <a:r>
              <a:rPr lang="en-US" sz="1900" b="1" i="0" dirty="0">
                <a:effectLst/>
                <a:latin typeface="Manrope"/>
              </a:rPr>
              <a:t>Your task:</a:t>
            </a:r>
            <a:r>
              <a:rPr lang="en-US" sz="1900" b="0" i="0" dirty="0">
                <a:effectLst/>
                <a:latin typeface="Manrope"/>
              </a:rPr>
              <a:t> Calculate the percentage share of each language in the last 30 days?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1900" b="1" i="0" dirty="0">
                <a:effectLst/>
                <a:latin typeface="Manrope"/>
              </a:rPr>
              <a:t>Duplicate rows: </a:t>
            </a:r>
            <a:r>
              <a:rPr lang="en-US" sz="1900" b="0" i="0" dirty="0">
                <a:effectLst/>
                <a:latin typeface="Manrope"/>
              </a:rPr>
              <a:t>Rows that have the same value present in them.</a:t>
            </a:r>
            <a:br>
              <a:rPr lang="en-US" sz="1900" b="0" i="0" dirty="0">
                <a:effectLst/>
                <a:latin typeface="Manrope"/>
              </a:rPr>
            </a:br>
            <a:r>
              <a:rPr lang="en-US" sz="1900" b="1" i="0" dirty="0">
                <a:effectLst/>
                <a:latin typeface="Manrope"/>
              </a:rPr>
              <a:t>Your task:</a:t>
            </a:r>
            <a:r>
              <a:rPr lang="en-US" sz="1900" b="0" i="0" dirty="0">
                <a:effectLst/>
                <a:latin typeface="Manrope"/>
              </a:rPr>
              <a:t> Let’s say you see some duplicate rows in the data. How will you display duplicates from the table?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900" b="0" i="0" dirty="0">
              <a:effectLst/>
              <a:latin typeface="Manrop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5938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7B9C4-A0E8-4236-BA71-6F37EB500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252" y="609600"/>
            <a:ext cx="9965772" cy="583097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Manrope"/>
              </a:rPr>
              <a:t>Design and Software Used</a:t>
            </a:r>
            <a:endParaRPr lang="en-IN" sz="3200" b="1" dirty="0">
              <a:latin typeface="Manrop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439A7-EC1C-4893-AA0E-C4A2D4A74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7252" y="1"/>
            <a:ext cx="9965772" cy="57912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latin typeface="Manrope"/>
              </a:rPr>
              <a:t>Steps taken to load the table “</a:t>
            </a:r>
            <a:r>
              <a:rPr lang="en-US" sz="2200" dirty="0" err="1">
                <a:latin typeface="Manrope"/>
              </a:rPr>
              <a:t>job_data</a:t>
            </a:r>
            <a:r>
              <a:rPr lang="en-US" sz="2200" dirty="0">
                <a:latin typeface="Manrope"/>
              </a:rPr>
              <a:t>”  into the database:</a:t>
            </a:r>
          </a:p>
          <a:p>
            <a:r>
              <a:rPr lang="en-US" sz="2200" dirty="0">
                <a:latin typeface="Manrope"/>
              </a:rPr>
              <a:t>Software used for </a:t>
            </a:r>
            <a:r>
              <a:rPr lang="en-US" sz="2200" dirty="0" err="1">
                <a:latin typeface="Manrope"/>
              </a:rPr>
              <a:t>quering</a:t>
            </a:r>
            <a:r>
              <a:rPr lang="en-US" sz="2200" dirty="0">
                <a:latin typeface="Manrope"/>
              </a:rPr>
              <a:t> the results – MySQL Workbench 8.0</a:t>
            </a:r>
          </a:p>
          <a:p>
            <a:r>
              <a:rPr lang="en-US" sz="2200" dirty="0">
                <a:latin typeface="Manrope"/>
              </a:rPr>
              <a:t>I have created a database using “create </a:t>
            </a:r>
            <a:r>
              <a:rPr lang="en-US" sz="2200" dirty="0" err="1">
                <a:latin typeface="Manrope"/>
              </a:rPr>
              <a:t>db</a:t>
            </a:r>
            <a:r>
              <a:rPr lang="en-US" sz="2200" dirty="0">
                <a:latin typeface="Manrope"/>
              </a:rPr>
              <a:t>” function of SQL</a:t>
            </a:r>
          </a:p>
          <a:p>
            <a:r>
              <a:rPr lang="en-US" sz="2200" dirty="0">
                <a:latin typeface="Manrope"/>
              </a:rPr>
              <a:t>Imported the table into the database using GUI option “Table Data Import Wizard”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6477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99AE8-33ED-4538-83AE-00A7A9C6B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992" y="251792"/>
            <a:ext cx="10032032" cy="569844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Manrope"/>
              </a:rPr>
              <a:t>Task A</a:t>
            </a:r>
            <a:endParaRPr lang="en-IN" sz="3200" dirty="0">
              <a:latin typeface="Manrop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264E1-8F62-4129-A7D8-C9B73F914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0991" y="-1232451"/>
            <a:ext cx="10032035" cy="73947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>
              <a:latin typeface="Manrope"/>
            </a:endParaRPr>
          </a:p>
          <a:p>
            <a:pPr marL="0" indent="0">
              <a:buNone/>
            </a:pPr>
            <a:endParaRPr lang="en-US" sz="2200" dirty="0">
              <a:latin typeface="Manrope"/>
            </a:endParaRPr>
          </a:p>
          <a:p>
            <a:pPr marL="0" indent="0">
              <a:buNone/>
            </a:pPr>
            <a:r>
              <a:rPr lang="en-US" sz="2200" dirty="0">
                <a:latin typeface="Manrope"/>
              </a:rPr>
              <a:t>Number of jobs reviewed: Amount of jobs reviewed over time.</a:t>
            </a:r>
          </a:p>
          <a:p>
            <a:pPr marL="0" indent="0">
              <a:buNone/>
            </a:pPr>
            <a:r>
              <a:rPr lang="en-US" sz="2200" dirty="0">
                <a:latin typeface="Manrope"/>
              </a:rPr>
              <a:t>Task: Calculate the number of jobs reviewed per hour per day for November 2020?</a:t>
            </a:r>
          </a:p>
          <a:p>
            <a:pPr marL="0" indent="0">
              <a:buNone/>
            </a:pPr>
            <a:r>
              <a:rPr lang="en-US" sz="2200" dirty="0">
                <a:latin typeface="Manrope"/>
              </a:rPr>
              <a:t>Query for Distinct jobs:</a:t>
            </a:r>
          </a:p>
          <a:p>
            <a:pPr marL="0" indent="0">
              <a:buNone/>
            </a:pPr>
            <a:r>
              <a:rPr lang="en-US" sz="2200" dirty="0">
                <a:latin typeface="Manrope"/>
              </a:rPr>
              <a:t>select (count(distinct </a:t>
            </a:r>
            <a:r>
              <a:rPr lang="en-US" sz="2200" dirty="0" err="1">
                <a:latin typeface="Manrope"/>
              </a:rPr>
              <a:t>job_id</a:t>
            </a:r>
            <a:r>
              <a:rPr lang="en-US" sz="2200" dirty="0">
                <a:latin typeface="Manrope"/>
              </a:rPr>
              <a:t>)/(30*24)) as </a:t>
            </a:r>
            <a:r>
              <a:rPr lang="en-US" sz="2200" dirty="0" err="1">
                <a:latin typeface="Manrope"/>
              </a:rPr>
              <a:t>jobs_reviewed_per_day_distinct</a:t>
            </a:r>
            <a:r>
              <a:rPr lang="en-US" sz="2200" dirty="0">
                <a:latin typeface="Manrope"/>
              </a:rPr>
              <a:t> from project3</a:t>
            </a:r>
          </a:p>
          <a:p>
            <a:pPr marL="0" indent="0">
              <a:buNone/>
            </a:pPr>
            <a:r>
              <a:rPr lang="en-US" sz="2200" dirty="0">
                <a:latin typeface="Manrope"/>
              </a:rPr>
              <a:t>Query for Non-Distinct jobs:</a:t>
            </a:r>
          </a:p>
          <a:p>
            <a:pPr marL="0" indent="0">
              <a:buNone/>
            </a:pPr>
            <a:r>
              <a:rPr lang="en-US" sz="2200" dirty="0">
                <a:latin typeface="Manrope"/>
              </a:rPr>
              <a:t>select (count( </a:t>
            </a:r>
            <a:r>
              <a:rPr lang="en-US" sz="2200" dirty="0" err="1">
                <a:latin typeface="Manrope"/>
              </a:rPr>
              <a:t>job_id</a:t>
            </a:r>
            <a:r>
              <a:rPr lang="en-US" sz="2200" dirty="0">
                <a:latin typeface="Manrope"/>
              </a:rPr>
              <a:t>)/(30*24)) as </a:t>
            </a:r>
            <a:r>
              <a:rPr lang="en-US" sz="2200" dirty="0" err="1">
                <a:latin typeface="Manrope"/>
              </a:rPr>
              <a:t>jobs_reviewed_per_day</a:t>
            </a:r>
            <a:r>
              <a:rPr lang="en-US" sz="2200" dirty="0">
                <a:latin typeface="Manrope"/>
              </a:rPr>
              <a:t> from project3</a:t>
            </a:r>
          </a:p>
          <a:p>
            <a:pPr marL="0" indent="0">
              <a:buNone/>
            </a:pPr>
            <a:r>
              <a:rPr lang="en-US" sz="2200" dirty="0">
                <a:latin typeface="Manrope"/>
              </a:rPr>
              <a:t>Results: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3B49CA-E15D-41A5-9FDC-4E77E1E71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61" y="5019108"/>
            <a:ext cx="3975651" cy="12948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414573-7AA1-46AB-A424-8D956E524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982" y="5019107"/>
            <a:ext cx="3730418" cy="129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B4E10-7AB6-4988-A491-D11FFADBB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09" y="205410"/>
            <a:ext cx="9926015" cy="510208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>
                <a:latin typeface="Manrope"/>
              </a:rPr>
              <a:t>Task B </a:t>
            </a:r>
            <a:endParaRPr lang="en-IN" sz="3200" b="1" dirty="0">
              <a:latin typeface="Manrop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0C1F7-1DBD-40F7-965E-5C102E454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007" y="1020417"/>
            <a:ext cx="9926015" cy="563217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i="0" dirty="0">
                <a:effectLst/>
                <a:latin typeface="Manrope"/>
              </a:rPr>
              <a:t>Throughput: It is the no. of events happening per second.</a:t>
            </a:r>
            <a:endParaRPr lang="en-US" sz="7200" dirty="0">
              <a:latin typeface="Manrope"/>
            </a:endParaRPr>
          </a:p>
          <a:p>
            <a:pPr marL="0" indent="0">
              <a:buNone/>
            </a:pPr>
            <a:r>
              <a:rPr lang="en-US" sz="7200" dirty="0">
                <a:latin typeface="Manrope"/>
              </a:rPr>
              <a:t>T</a:t>
            </a:r>
            <a:r>
              <a:rPr lang="en-US" sz="7200" i="0" dirty="0">
                <a:effectLst/>
                <a:latin typeface="Manrope"/>
              </a:rPr>
              <a:t>ask: Let’s say the above metric is called throughput. Calculate 7 day rolling average of throughput?</a:t>
            </a:r>
          </a:p>
          <a:p>
            <a:pPr marL="0" indent="0">
              <a:buNone/>
            </a:pPr>
            <a:r>
              <a:rPr lang="en-US" sz="7200" dirty="0">
                <a:latin typeface="Manrope"/>
              </a:rPr>
              <a:t>Query for Distinct jobs:</a:t>
            </a:r>
          </a:p>
          <a:p>
            <a:pPr marL="0" indent="0">
              <a:buNone/>
            </a:pPr>
            <a:r>
              <a:rPr lang="en-US" sz="7200" i="0" dirty="0">
                <a:effectLst/>
                <a:latin typeface="Manrope"/>
              </a:rPr>
              <a:t>select ds, count(distinct </a:t>
            </a:r>
            <a:r>
              <a:rPr lang="en-US" sz="7200" i="0" dirty="0" err="1">
                <a:effectLst/>
                <a:latin typeface="Manrope"/>
              </a:rPr>
              <a:t>job_id</a:t>
            </a:r>
            <a:r>
              <a:rPr lang="en-US" sz="7200" i="0" dirty="0">
                <a:effectLst/>
                <a:latin typeface="Manrope"/>
              </a:rPr>
              <a:t>) as </a:t>
            </a:r>
            <a:r>
              <a:rPr lang="en-US" sz="7200" i="0" dirty="0" err="1">
                <a:effectLst/>
                <a:latin typeface="Manrope"/>
              </a:rPr>
              <a:t>jobs_reviewed</a:t>
            </a:r>
            <a:r>
              <a:rPr lang="en-US" sz="7200" i="0" dirty="0">
                <a:effectLst/>
                <a:latin typeface="Manrope"/>
              </a:rPr>
              <a:t>,</a:t>
            </a:r>
          </a:p>
          <a:p>
            <a:pPr marL="0" indent="0">
              <a:buNone/>
            </a:pPr>
            <a:r>
              <a:rPr lang="en-US" sz="7200" i="0" dirty="0">
                <a:effectLst/>
                <a:latin typeface="Manrope"/>
              </a:rPr>
              <a:t>avg(count(distinct </a:t>
            </a:r>
            <a:r>
              <a:rPr lang="en-US" sz="7200" i="0" dirty="0" err="1">
                <a:effectLst/>
                <a:latin typeface="Manrope"/>
              </a:rPr>
              <a:t>job_id</a:t>
            </a:r>
            <a:r>
              <a:rPr lang="en-US" sz="7200" i="0" dirty="0">
                <a:effectLst/>
                <a:latin typeface="Manrope"/>
              </a:rPr>
              <a:t>)) over(order by ds rows between 6 preceding and current row) as throughput_7_days_rolling_avg</a:t>
            </a:r>
          </a:p>
          <a:p>
            <a:pPr marL="0" indent="0">
              <a:buNone/>
            </a:pPr>
            <a:r>
              <a:rPr lang="en-US" sz="7200" i="0" dirty="0">
                <a:effectLst/>
                <a:latin typeface="Manrope"/>
              </a:rPr>
              <a:t>from project3</a:t>
            </a:r>
          </a:p>
          <a:p>
            <a:pPr marL="0" indent="0">
              <a:buNone/>
            </a:pPr>
            <a:r>
              <a:rPr lang="en-US" sz="7200" i="0" dirty="0">
                <a:effectLst/>
                <a:latin typeface="Manrope"/>
              </a:rPr>
              <a:t>group by ds</a:t>
            </a:r>
          </a:p>
          <a:p>
            <a:pPr marL="0" indent="0">
              <a:buNone/>
            </a:pPr>
            <a:endParaRPr lang="en-US" sz="7200" i="0" dirty="0">
              <a:effectLst/>
              <a:latin typeface="Manrope"/>
            </a:endParaRPr>
          </a:p>
          <a:p>
            <a:pPr marL="0" indent="0">
              <a:buNone/>
            </a:pPr>
            <a:r>
              <a:rPr lang="en-US" sz="7200" dirty="0">
                <a:latin typeface="Manrope"/>
              </a:rPr>
              <a:t>Query for Non-Distinct jobs:</a:t>
            </a:r>
          </a:p>
          <a:p>
            <a:pPr marL="0" indent="0">
              <a:buNone/>
            </a:pPr>
            <a:r>
              <a:rPr lang="en-US" sz="7200" dirty="0">
                <a:latin typeface="Manrope"/>
              </a:rPr>
              <a:t>select ds, count(</a:t>
            </a:r>
            <a:r>
              <a:rPr lang="en-US" sz="7200" dirty="0" err="1">
                <a:latin typeface="Manrope"/>
              </a:rPr>
              <a:t>job_id</a:t>
            </a:r>
            <a:r>
              <a:rPr lang="en-US" sz="7200" dirty="0">
                <a:latin typeface="Manrope"/>
              </a:rPr>
              <a:t>) as </a:t>
            </a:r>
            <a:r>
              <a:rPr lang="en-US" sz="7200" dirty="0" err="1">
                <a:latin typeface="Manrope"/>
              </a:rPr>
              <a:t>jobs_reviewed</a:t>
            </a:r>
            <a:r>
              <a:rPr lang="en-US" sz="7200" dirty="0">
                <a:latin typeface="Manrope"/>
              </a:rPr>
              <a:t>,</a:t>
            </a:r>
          </a:p>
          <a:p>
            <a:pPr marL="0" indent="0">
              <a:buNone/>
            </a:pPr>
            <a:r>
              <a:rPr lang="en-US" sz="7200" dirty="0">
                <a:latin typeface="Manrope"/>
              </a:rPr>
              <a:t>avg(count(</a:t>
            </a:r>
            <a:r>
              <a:rPr lang="en-US" sz="7200" dirty="0" err="1">
                <a:latin typeface="Manrope"/>
              </a:rPr>
              <a:t>job_id</a:t>
            </a:r>
            <a:r>
              <a:rPr lang="en-US" sz="7200" dirty="0">
                <a:latin typeface="Manrope"/>
              </a:rPr>
              <a:t>)) over(order by ds rows between 6 preceding and current row) as throughput_7_days_rolling_avg</a:t>
            </a:r>
          </a:p>
          <a:p>
            <a:pPr marL="0" indent="0">
              <a:buNone/>
            </a:pPr>
            <a:r>
              <a:rPr lang="en-US" sz="7200" dirty="0">
                <a:latin typeface="Manrope"/>
              </a:rPr>
              <a:t>from project3</a:t>
            </a:r>
          </a:p>
          <a:p>
            <a:pPr marL="0" indent="0">
              <a:buNone/>
            </a:pPr>
            <a:r>
              <a:rPr lang="en-US" sz="7200" dirty="0">
                <a:latin typeface="Manrope"/>
              </a:rPr>
              <a:t>group by ds</a:t>
            </a:r>
          </a:p>
          <a:p>
            <a:pPr marL="0" indent="0">
              <a:buNone/>
            </a:pPr>
            <a:endParaRPr lang="en-US" sz="2400" dirty="0">
              <a:latin typeface="Manrope"/>
            </a:endParaRPr>
          </a:p>
          <a:p>
            <a:pPr marL="0" indent="0">
              <a:buNone/>
            </a:pPr>
            <a:endParaRPr lang="en-US" sz="2400" dirty="0">
              <a:latin typeface="Manrope"/>
            </a:endParaRPr>
          </a:p>
          <a:p>
            <a:pPr marL="0" indent="0">
              <a:buNone/>
            </a:pPr>
            <a:endParaRPr lang="en-US" sz="2400" dirty="0">
              <a:latin typeface="Manrope"/>
            </a:endParaRPr>
          </a:p>
          <a:p>
            <a:pPr marL="0" indent="0">
              <a:buNone/>
            </a:pPr>
            <a:endParaRPr lang="en-US" b="0" i="0" dirty="0">
              <a:solidFill>
                <a:srgbClr val="8492A6"/>
              </a:solidFill>
              <a:effectLst/>
              <a:latin typeface="Manrope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8492A6"/>
                </a:solidFill>
                <a:effectLst/>
                <a:latin typeface="Manrope"/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rgbClr val="8492A6"/>
              </a:solidFill>
              <a:latin typeface="Manrop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A327F2-6EC7-4968-A67B-AD9F47E93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175" y="5198090"/>
            <a:ext cx="3928863" cy="16531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D6993B-5609-498C-A39B-B35CD82EC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826" y="5198090"/>
            <a:ext cx="3922643" cy="165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59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07CE6-1281-46D4-953C-3CB346311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8" y="278297"/>
            <a:ext cx="10018717" cy="788504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Manrope"/>
              </a:rPr>
              <a:t>Task C</a:t>
            </a:r>
            <a:endParaRPr lang="en-IN" sz="3200" b="1" dirty="0">
              <a:latin typeface="Manrop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E0DE-E24A-4625-95F9-AB0B5F31F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6" y="1258957"/>
            <a:ext cx="10018717" cy="4532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i="0" dirty="0">
                <a:effectLst/>
                <a:latin typeface="Manrope"/>
              </a:rPr>
              <a:t>Percentage share of each language: Share of each language for different contents.</a:t>
            </a:r>
          </a:p>
          <a:p>
            <a:pPr marL="0" indent="0">
              <a:buNone/>
            </a:pPr>
            <a:r>
              <a:rPr lang="en-US" sz="2200" i="0" dirty="0">
                <a:effectLst/>
                <a:latin typeface="Manrope"/>
              </a:rPr>
              <a:t>Task : Calculate the percentage share of each language in the last 30 days?</a:t>
            </a:r>
          </a:p>
          <a:p>
            <a:pPr marL="0" indent="0">
              <a:buNone/>
            </a:pPr>
            <a:r>
              <a:rPr lang="en-IN" sz="2200" dirty="0">
                <a:latin typeface="Manrope"/>
              </a:rPr>
              <a:t>Query:</a:t>
            </a:r>
          </a:p>
          <a:p>
            <a:pPr marL="0" indent="0">
              <a:buNone/>
            </a:pPr>
            <a:r>
              <a:rPr lang="en-US" sz="2200" dirty="0">
                <a:latin typeface="Manrope"/>
              </a:rPr>
              <a:t>select language, count(language) as </a:t>
            </a:r>
            <a:r>
              <a:rPr lang="en-US" sz="2200" dirty="0" err="1">
                <a:latin typeface="Manrope"/>
              </a:rPr>
              <a:t>Lang_count</a:t>
            </a:r>
            <a:r>
              <a:rPr lang="en-US" sz="2200" dirty="0">
                <a:latin typeface="Manrope"/>
              </a:rPr>
              <a:t>, (count(language)/count(*))*100 as </a:t>
            </a:r>
            <a:r>
              <a:rPr lang="en-US" sz="2200" dirty="0" err="1">
                <a:latin typeface="Manrope"/>
              </a:rPr>
              <a:t>avg_lang</a:t>
            </a:r>
            <a:endParaRPr lang="en-US" sz="2200" dirty="0">
              <a:latin typeface="Manrope"/>
            </a:endParaRPr>
          </a:p>
          <a:p>
            <a:pPr marL="0" indent="0">
              <a:buNone/>
            </a:pPr>
            <a:r>
              <a:rPr lang="en-US" sz="2200" dirty="0">
                <a:latin typeface="Manrope"/>
              </a:rPr>
              <a:t>from project3</a:t>
            </a:r>
          </a:p>
          <a:p>
            <a:pPr marL="0" indent="0">
              <a:buNone/>
            </a:pPr>
            <a:r>
              <a:rPr lang="en-US" sz="2200" dirty="0">
                <a:latin typeface="Manrope"/>
              </a:rPr>
              <a:t>group by  language</a:t>
            </a:r>
          </a:p>
          <a:p>
            <a:pPr marL="0" indent="0">
              <a:buNone/>
            </a:pPr>
            <a:r>
              <a:rPr lang="en-IN" sz="2200" dirty="0">
                <a:latin typeface="Manrope"/>
              </a:rPr>
              <a:t>Result: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962559-4653-49E4-BE33-C4E4AB100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128" y="4822755"/>
            <a:ext cx="3339342" cy="193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28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1234F-09BE-44B5-8011-62DFAC5D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765" y="477079"/>
            <a:ext cx="9886259" cy="58972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Manrope"/>
              </a:rPr>
              <a:t>Task D</a:t>
            </a:r>
            <a:endParaRPr lang="en-IN" sz="3200" b="1" dirty="0">
              <a:latin typeface="Manrop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9468C-CE4D-4B6D-8A0D-4A1DD18C9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764" y="1325217"/>
            <a:ext cx="9886259" cy="553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i="0" dirty="0">
                <a:effectLst/>
                <a:latin typeface="Manrope"/>
              </a:rPr>
              <a:t>Duplicate rows: Rows that have the same value present in them.</a:t>
            </a:r>
          </a:p>
          <a:p>
            <a:pPr marL="0" indent="0">
              <a:buNone/>
            </a:pPr>
            <a:r>
              <a:rPr lang="en-US" sz="1900" dirty="0">
                <a:latin typeface="Manrope"/>
              </a:rPr>
              <a:t>T</a:t>
            </a:r>
            <a:r>
              <a:rPr lang="en-US" sz="1900" i="0" dirty="0">
                <a:effectLst/>
                <a:latin typeface="Manrope"/>
              </a:rPr>
              <a:t>ask: Let’s say you see some duplicate rows in the data. How will you display duplicates from the table?</a:t>
            </a:r>
          </a:p>
          <a:p>
            <a:pPr marL="0" indent="0">
              <a:buNone/>
            </a:pPr>
            <a:r>
              <a:rPr lang="en-IN" sz="1900" dirty="0">
                <a:latin typeface="Manrope"/>
              </a:rPr>
              <a:t>Query:</a:t>
            </a:r>
          </a:p>
          <a:p>
            <a:pPr marL="0" indent="0">
              <a:buNone/>
            </a:pPr>
            <a:r>
              <a:rPr lang="en-US" sz="1900" dirty="0">
                <a:latin typeface="Manrope"/>
              </a:rPr>
              <a:t>select a.* </a:t>
            </a:r>
          </a:p>
          <a:p>
            <a:pPr marL="0" indent="0">
              <a:buNone/>
            </a:pPr>
            <a:r>
              <a:rPr lang="en-US" sz="1900" dirty="0">
                <a:latin typeface="Manrope"/>
              </a:rPr>
              <a:t>from project3 a</a:t>
            </a:r>
          </a:p>
          <a:p>
            <a:pPr marL="0" indent="0">
              <a:buNone/>
            </a:pPr>
            <a:r>
              <a:rPr lang="en-US" sz="1900" dirty="0">
                <a:latin typeface="Manrope"/>
              </a:rPr>
              <a:t>Join (select </a:t>
            </a:r>
            <a:r>
              <a:rPr lang="en-US" sz="1900" dirty="0" err="1">
                <a:latin typeface="Manrope"/>
              </a:rPr>
              <a:t>job_id</a:t>
            </a:r>
            <a:r>
              <a:rPr lang="en-US" sz="1900" dirty="0">
                <a:latin typeface="Manrope"/>
              </a:rPr>
              <a:t>, count(*) from project3</a:t>
            </a:r>
          </a:p>
          <a:p>
            <a:pPr marL="0" indent="0">
              <a:buNone/>
            </a:pPr>
            <a:r>
              <a:rPr lang="en-US" sz="1900" dirty="0">
                <a:latin typeface="Manrope"/>
              </a:rPr>
              <a:t>group by </a:t>
            </a:r>
            <a:r>
              <a:rPr lang="en-US" sz="1900" dirty="0" err="1">
                <a:latin typeface="Manrope"/>
              </a:rPr>
              <a:t>job_id</a:t>
            </a:r>
            <a:endParaRPr lang="en-US" sz="1900" dirty="0">
              <a:latin typeface="Manrope"/>
            </a:endParaRPr>
          </a:p>
          <a:p>
            <a:pPr marL="0" indent="0">
              <a:buNone/>
            </a:pPr>
            <a:r>
              <a:rPr lang="en-US" sz="1900" dirty="0">
                <a:latin typeface="Manrope"/>
              </a:rPr>
              <a:t>having count(*)&gt;1) b </a:t>
            </a:r>
          </a:p>
          <a:p>
            <a:pPr marL="0" indent="0">
              <a:buNone/>
            </a:pPr>
            <a:r>
              <a:rPr lang="en-US" sz="1900" dirty="0">
                <a:latin typeface="Manrope"/>
              </a:rPr>
              <a:t>on </a:t>
            </a:r>
            <a:r>
              <a:rPr lang="en-US" sz="1900" dirty="0" err="1">
                <a:latin typeface="Manrope"/>
              </a:rPr>
              <a:t>a.job_id</a:t>
            </a:r>
            <a:r>
              <a:rPr lang="en-US" sz="1900" dirty="0">
                <a:latin typeface="Manrope"/>
              </a:rPr>
              <a:t>=</a:t>
            </a:r>
            <a:r>
              <a:rPr lang="en-US" sz="1900" dirty="0" err="1">
                <a:latin typeface="Manrope"/>
              </a:rPr>
              <a:t>b.job_id</a:t>
            </a:r>
            <a:endParaRPr lang="en-US" sz="1900" dirty="0">
              <a:latin typeface="Manrope"/>
            </a:endParaRPr>
          </a:p>
          <a:p>
            <a:pPr marL="0" indent="0">
              <a:buNone/>
            </a:pPr>
            <a:r>
              <a:rPr lang="en-US" sz="1900" dirty="0">
                <a:latin typeface="Manrope"/>
              </a:rPr>
              <a:t>Result :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72EDB8-A9CD-4056-951C-66B9115BF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5775464"/>
            <a:ext cx="4991100" cy="108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337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E0E0-8F9B-4B2C-BC07-A58E4243C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51792"/>
            <a:ext cx="10018715" cy="914399"/>
          </a:xfrm>
        </p:spPr>
        <p:txBody>
          <a:bodyPr>
            <a:normAutofit/>
          </a:bodyPr>
          <a:lstStyle/>
          <a:p>
            <a:pPr algn="l"/>
            <a:r>
              <a:rPr lang="en-US" sz="3200" b="1" i="0" dirty="0">
                <a:effectLst/>
                <a:latin typeface="Manrope"/>
              </a:rPr>
              <a:t>Case Study 2 (Investigating metric spike)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26767-905C-4CC4-B405-F57A85968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8" y="1351722"/>
            <a:ext cx="10018715" cy="5506277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200" b="1" i="0" dirty="0">
              <a:effectLst/>
              <a:latin typeface="Manrop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Manrope"/>
              </a:rPr>
              <a:t>Table-1: </a:t>
            </a:r>
            <a:r>
              <a:rPr lang="en-US" sz="2200" b="0" i="0" dirty="0">
                <a:effectLst/>
                <a:latin typeface="Manrope"/>
              </a:rPr>
              <a:t>users</a:t>
            </a:r>
            <a:br>
              <a:rPr lang="en-US" sz="2200" b="0" i="0" dirty="0">
                <a:effectLst/>
                <a:latin typeface="Manrope"/>
              </a:rPr>
            </a:br>
            <a:r>
              <a:rPr lang="en-US" sz="2200" b="0" i="0" dirty="0">
                <a:effectLst/>
                <a:latin typeface="Manrope"/>
              </a:rPr>
              <a:t>This table includes one row per user, with descriptive information about that user’s account.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Manrope"/>
              </a:rPr>
              <a:t>Table-2: </a:t>
            </a:r>
            <a:r>
              <a:rPr lang="en-US" sz="2200" b="0" i="0" dirty="0">
                <a:effectLst/>
                <a:latin typeface="Manrope"/>
              </a:rPr>
              <a:t>events</a:t>
            </a:r>
            <a:br>
              <a:rPr lang="en-US" sz="2200" b="0" i="0" dirty="0">
                <a:effectLst/>
                <a:latin typeface="Manrope"/>
              </a:rPr>
            </a:br>
            <a:r>
              <a:rPr lang="en-US" sz="2200" b="0" i="0" dirty="0">
                <a:effectLst/>
                <a:latin typeface="Manrope"/>
              </a:rPr>
              <a:t>This table includes one row per event, where an event is an action that a user has taken. These events include login events, messaging events, search events, events logged as users progress through a signup funnel, events around received emails.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Manrope"/>
              </a:rPr>
              <a:t>Table-3: </a:t>
            </a:r>
            <a:r>
              <a:rPr lang="en-US" sz="2200" b="0" i="0" dirty="0" err="1">
                <a:effectLst/>
                <a:latin typeface="Manrope"/>
              </a:rPr>
              <a:t>email_events</a:t>
            </a:r>
            <a:br>
              <a:rPr lang="en-US" sz="2200" b="0" i="0" dirty="0">
                <a:effectLst/>
                <a:latin typeface="Manrope"/>
              </a:rPr>
            </a:br>
            <a:r>
              <a:rPr lang="en-US" sz="2200" b="0" i="0" dirty="0">
                <a:effectLst/>
                <a:latin typeface="Manrope"/>
              </a:rPr>
              <a:t>This table contains events specific to the sending of emails. It is similar in structure to the events table above.</a:t>
            </a:r>
          </a:p>
          <a:p>
            <a:pPr marL="0" indent="0" algn="l">
              <a:buNone/>
            </a:pPr>
            <a:endParaRPr lang="en-US" sz="2200" dirty="0">
              <a:latin typeface="Manrope"/>
            </a:endParaRPr>
          </a:p>
          <a:p>
            <a:pPr marL="0" indent="0" algn="l">
              <a:buNone/>
            </a:pPr>
            <a:r>
              <a:rPr lang="en-US" sz="2200" dirty="0">
                <a:latin typeface="Manrope"/>
              </a:rPr>
              <a:t>Answer following questions using above datasets:</a:t>
            </a:r>
          </a:p>
          <a:p>
            <a:r>
              <a:rPr lang="en-IN" sz="2200" i="0" dirty="0">
                <a:effectLst/>
                <a:latin typeface="Manrope"/>
              </a:rPr>
              <a:t>User Engagement</a:t>
            </a:r>
          </a:p>
          <a:p>
            <a:r>
              <a:rPr lang="en-IN" sz="2200" i="0" dirty="0">
                <a:effectLst/>
                <a:latin typeface="Manrope"/>
              </a:rPr>
              <a:t>User Growth</a:t>
            </a:r>
          </a:p>
          <a:p>
            <a:r>
              <a:rPr lang="en-IN" sz="2200" i="0" dirty="0">
                <a:effectLst/>
                <a:latin typeface="Manrope"/>
              </a:rPr>
              <a:t>Weekly Engagement</a:t>
            </a:r>
          </a:p>
          <a:p>
            <a:r>
              <a:rPr lang="en-IN" sz="2200" i="0" dirty="0">
                <a:effectLst/>
                <a:latin typeface="Manrope"/>
              </a:rPr>
              <a:t>Email Engagement</a:t>
            </a:r>
            <a:endParaRPr lang="en-US" sz="2200" dirty="0">
              <a:latin typeface="Manrope"/>
            </a:endParaRPr>
          </a:p>
          <a:p>
            <a:pPr marL="0" indent="0" algn="l">
              <a:buNone/>
            </a:pPr>
            <a:endParaRPr lang="en-US" sz="2200" b="0" i="0" dirty="0">
              <a:effectLst/>
              <a:latin typeface="Manrop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1835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133</TotalTime>
  <Words>1512</Words>
  <Application>Microsoft Office PowerPoint</Application>
  <PresentationFormat>Widescreen</PresentationFormat>
  <Paragraphs>150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Corbel</vt:lpstr>
      <vt:lpstr>Manrope</vt:lpstr>
      <vt:lpstr>Parallax</vt:lpstr>
      <vt:lpstr>Operation Analytics and Investigating Metric Spike </vt:lpstr>
      <vt:lpstr>Project Description</vt:lpstr>
      <vt:lpstr>Case Study 1 (Job Data)</vt:lpstr>
      <vt:lpstr>Design and Software Used</vt:lpstr>
      <vt:lpstr>Task A</vt:lpstr>
      <vt:lpstr>Task B </vt:lpstr>
      <vt:lpstr>Task C</vt:lpstr>
      <vt:lpstr>Task D</vt:lpstr>
      <vt:lpstr>Case Study 2 (Investigating metric spike)</vt:lpstr>
      <vt:lpstr>Task A</vt:lpstr>
      <vt:lpstr>Task B</vt:lpstr>
      <vt:lpstr>Task C</vt:lpstr>
      <vt:lpstr>Task 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 Analytics and Investigating Metric Spike </dc:title>
  <dc:creator>Sangeeta Kolkar</dc:creator>
  <cp:lastModifiedBy>Sangeeta Kolkar</cp:lastModifiedBy>
  <cp:revision>29</cp:revision>
  <dcterms:created xsi:type="dcterms:W3CDTF">2023-06-22T16:36:36Z</dcterms:created>
  <dcterms:modified xsi:type="dcterms:W3CDTF">2023-06-22T18:49:55Z</dcterms:modified>
</cp:coreProperties>
</file>