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8"/>
  </p:notesMasterIdLst>
  <p:sldIdLst>
    <p:sldId id="256" r:id="rId2"/>
    <p:sldId id="257" r:id="rId3"/>
    <p:sldId id="258" r:id="rId4"/>
    <p:sldId id="259" r:id="rId5"/>
    <p:sldId id="260" r:id="rId6"/>
    <p:sldId id="267"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B24721-F057-4153-8E98-1E6D096E184B}">
  <a:tblStyle styleId="{ADB24721-F057-4153-8E98-1E6D096E184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4E1C514-7A28-4890-A4A0-34E44574D50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29" y="6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ad6129809_1_21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ad6129809_1_2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ead6129809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ead6129809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ead612980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ead612980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813319">
            <a:off x="-1616877"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649785" flipH="1">
            <a:off x="6475477"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25387"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823147">
            <a:off x="-2265377"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36238"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649785">
            <a:off x="716152"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244193">
            <a:off x="4086917"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9555807">
            <a:off x="-6119383"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1962550" y="3100575"/>
            <a:ext cx="5218500" cy="54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rot="813319">
            <a:off x="-704002" y="2342077"/>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553048">
            <a:off x="-3421688" y="1600648"/>
            <a:ext cx="5990367" cy="5613156"/>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1460553" flipH="1">
            <a:off x="6702382" y="-661835"/>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3657786">
            <a:off x="7243056" y="893138"/>
            <a:ext cx="4558957" cy="1365879"/>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3624623">
            <a:off x="5761668" y="608449"/>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txBox="1">
            <a:spLocks noGrp="1"/>
          </p:cNvSpPr>
          <p:nvPr>
            <p:ph type="title"/>
          </p:nvPr>
        </p:nvSpPr>
        <p:spPr>
          <a:xfrm>
            <a:off x="720000" y="437700"/>
            <a:ext cx="77028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4"/>
          <p:cNvSpPr txBox="1">
            <a:spLocks noGrp="1"/>
          </p:cNvSpPr>
          <p:nvPr>
            <p:ph type="body" idx="1"/>
          </p:nvPr>
        </p:nvSpPr>
        <p:spPr>
          <a:xfrm>
            <a:off x="720000" y="1095450"/>
            <a:ext cx="7702800" cy="3610800"/>
          </a:xfrm>
          <a:prstGeom prst="rect">
            <a:avLst/>
          </a:prstGeom>
          <a:noFill/>
          <a:ln>
            <a:noFill/>
          </a:ln>
        </p:spPr>
        <p:txBody>
          <a:bodyPr spcFirstLastPara="1" wrap="square" lIns="91425" tIns="91425" rIns="91425" bIns="91425" anchor="b" anchorCtr="0">
            <a:noAutofit/>
          </a:bodyPr>
          <a:lstStyle>
            <a:lvl1pPr marL="457200" lvl="0" indent="-330200" rtl="0">
              <a:lnSpc>
                <a:spcPct val="100000"/>
              </a:lnSpc>
              <a:spcBef>
                <a:spcPts val="0"/>
              </a:spcBef>
              <a:spcAft>
                <a:spcPts val="0"/>
              </a:spcAft>
              <a:buSzPts val="1600"/>
              <a:buChar char="●"/>
              <a:defRPr sz="1250">
                <a:latin typeface="Manrope"/>
                <a:ea typeface="Manrope"/>
                <a:cs typeface="Manrope"/>
                <a:sym typeface="Manrope"/>
              </a:defRPr>
            </a:lvl1pPr>
            <a:lvl2pPr marL="914400" lvl="1" indent="-330200" rtl="0">
              <a:lnSpc>
                <a:spcPct val="100000"/>
              </a:lnSpc>
              <a:spcBef>
                <a:spcPts val="0"/>
              </a:spcBef>
              <a:spcAft>
                <a:spcPts val="0"/>
              </a:spcAft>
              <a:buSzPts val="1600"/>
              <a:buChar char="○"/>
              <a:defRPr/>
            </a:lvl2pPr>
            <a:lvl3pPr marL="1371600" lvl="2" indent="-330200" rtl="0">
              <a:lnSpc>
                <a:spcPct val="100000"/>
              </a:lnSpc>
              <a:spcBef>
                <a:spcPts val="0"/>
              </a:spcBef>
              <a:spcAft>
                <a:spcPts val="0"/>
              </a:spcAft>
              <a:buSzPts val="1600"/>
              <a:buChar char="■"/>
              <a:defRPr/>
            </a:lvl3pPr>
            <a:lvl4pPr marL="1828800" lvl="3" indent="-330200" rtl="0">
              <a:lnSpc>
                <a:spcPct val="100000"/>
              </a:lnSpc>
              <a:spcBef>
                <a:spcPts val="0"/>
              </a:spcBef>
              <a:spcAft>
                <a:spcPts val="0"/>
              </a:spcAft>
              <a:buSzPts val="1600"/>
              <a:buChar char="●"/>
              <a:defRPr/>
            </a:lvl4pPr>
            <a:lvl5pPr marL="2286000" lvl="4" indent="-330200" rtl="0">
              <a:lnSpc>
                <a:spcPct val="100000"/>
              </a:lnSpc>
              <a:spcBef>
                <a:spcPts val="0"/>
              </a:spcBef>
              <a:spcAft>
                <a:spcPts val="0"/>
              </a:spcAft>
              <a:buSzPts val="1600"/>
              <a:buChar char="○"/>
              <a:defRPr/>
            </a:lvl5pPr>
            <a:lvl6pPr marL="2743200" lvl="5" indent="-330200" rtl="0">
              <a:lnSpc>
                <a:spcPct val="100000"/>
              </a:lnSpc>
              <a:spcBef>
                <a:spcPts val="0"/>
              </a:spcBef>
              <a:spcAft>
                <a:spcPts val="0"/>
              </a:spcAft>
              <a:buSzPts val="1600"/>
              <a:buChar char="■"/>
              <a:defRPr/>
            </a:lvl6pPr>
            <a:lvl7pPr marL="3200400" lvl="6" indent="-330200" rtl="0">
              <a:lnSpc>
                <a:spcPct val="100000"/>
              </a:lnSpc>
              <a:spcBef>
                <a:spcPts val="0"/>
              </a:spcBef>
              <a:spcAft>
                <a:spcPts val="0"/>
              </a:spcAft>
              <a:buSzPts val="1600"/>
              <a:buChar char="●"/>
              <a:defRPr/>
            </a:lvl7pPr>
            <a:lvl8pPr marL="3657600" lvl="7" indent="-330200" rtl="0">
              <a:lnSpc>
                <a:spcPct val="100000"/>
              </a:lnSpc>
              <a:spcBef>
                <a:spcPts val="0"/>
              </a:spcBef>
              <a:spcAft>
                <a:spcPts val="0"/>
              </a:spcAft>
              <a:buSzPts val="1600"/>
              <a:buChar char="○"/>
              <a:defRPr/>
            </a:lvl8pPr>
            <a:lvl9pPr marL="4114800" lvl="8" indent="-330200"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p:nvPr/>
        </p:nvSpPr>
        <p:spPr>
          <a:xfrm>
            <a:off x="-4528356"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9405665" flipH="1">
            <a:off x="6846081" y="1281156"/>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1478505" flipH="1">
            <a:off x="3709533"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title"/>
          </p:nvPr>
        </p:nvSpPr>
        <p:spPr>
          <a:xfrm flipH="1">
            <a:off x="720000" y="438912"/>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5"/>
          <p:cNvSpPr txBox="1">
            <a:spLocks noGrp="1"/>
          </p:cNvSpPr>
          <p:nvPr>
            <p:ph type="title" idx="2"/>
          </p:nvPr>
        </p:nvSpPr>
        <p:spPr>
          <a:xfrm>
            <a:off x="4789925" y="3371526"/>
            <a:ext cx="23253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 name="Google Shape;43;p5"/>
          <p:cNvSpPr txBox="1">
            <a:spLocks noGrp="1"/>
          </p:cNvSpPr>
          <p:nvPr>
            <p:ph type="subTitle" idx="1"/>
          </p:nvPr>
        </p:nvSpPr>
        <p:spPr>
          <a:xfrm>
            <a:off x="4789950" y="3879601"/>
            <a:ext cx="23253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4" name="Google Shape;44;p5"/>
          <p:cNvSpPr txBox="1">
            <a:spLocks noGrp="1"/>
          </p:cNvSpPr>
          <p:nvPr>
            <p:ph type="title" idx="3"/>
          </p:nvPr>
        </p:nvSpPr>
        <p:spPr>
          <a:xfrm>
            <a:off x="2028750" y="3371526"/>
            <a:ext cx="23253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5"/>
          <p:cNvSpPr txBox="1">
            <a:spLocks noGrp="1"/>
          </p:cNvSpPr>
          <p:nvPr>
            <p:ph type="subTitle" idx="4"/>
          </p:nvPr>
        </p:nvSpPr>
        <p:spPr>
          <a:xfrm>
            <a:off x="2028775" y="3879601"/>
            <a:ext cx="23253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 name="Google Shape;46;p5"/>
          <p:cNvSpPr/>
          <p:nvPr/>
        </p:nvSpPr>
        <p:spPr>
          <a:xfrm rot="9524149" flipH="1">
            <a:off x="-6659422" y="-2925302"/>
            <a:ext cx="9471569" cy="60490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9555841">
            <a:off x="-6785773"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rot="3394465" flipH="1">
            <a:off x="5041484" y="22860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rot="955394" flipH="1">
            <a:off x="1460861" y="-2197712"/>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body" idx="1"/>
          </p:nvPr>
        </p:nvSpPr>
        <p:spPr>
          <a:xfrm>
            <a:off x="4572000" y="1369325"/>
            <a:ext cx="3850500" cy="33327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4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a:endParaRPr/>
          </a:p>
        </p:txBody>
      </p:sp>
      <p:sp>
        <p:nvSpPr>
          <p:cNvPr id="62" name="Google Shape;62;p7"/>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1"/>
        <p:cNvGrpSpPr/>
        <p:nvPr/>
      </p:nvGrpSpPr>
      <p:grpSpPr>
        <a:xfrm>
          <a:off x="0" y="0"/>
          <a:ext cx="0" cy="0"/>
          <a:chOff x="0" y="0"/>
          <a:chExt cx="0" cy="0"/>
        </a:xfrm>
      </p:grpSpPr>
      <p:sp>
        <p:nvSpPr>
          <p:cNvPr id="102" name="Google Shape;102;p13"/>
          <p:cNvSpPr/>
          <p:nvPr/>
        </p:nvSpPr>
        <p:spPr>
          <a:xfrm rot="9339447" flipH="1">
            <a:off x="-5157706" y="21951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1118566" y="1549193"/>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flipH="1">
            <a:off x="4816263" y="1549200"/>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flipH="1">
            <a:off x="6912085" y="1489537"/>
            <a:ext cx="1162249" cy="1032817"/>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3050700" y="1519363"/>
            <a:ext cx="1095097" cy="973144"/>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rot="649785">
            <a:off x="6848027" y="-2440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rot="813319">
            <a:off x="-4299402" y="-47175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rot="9089871">
            <a:off x="7049951" y="1893780"/>
            <a:ext cx="7826200" cy="287789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rot="-576017">
            <a:off x="-4825529" y="-672274"/>
            <a:ext cx="7826074" cy="287784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txBox="1">
            <a:spLocks noGrp="1"/>
          </p:cNvSpPr>
          <p:nvPr>
            <p:ph type="title"/>
          </p:nvPr>
        </p:nvSpPr>
        <p:spPr>
          <a:xfrm>
            <a:off x="73277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13"/>
          <p:cNvSpPr txBox="1">
            <a:spLocks noGrp="1"/>
          </p:cNvSpPr>
          <p:nvPr>
            <p:ph type="subTitle" idx="1"/>
          </p:nvPr>
        </p:nvSpPr>
        <p:spPr>
          <a:xfrm>
            <a:off x="73278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4" name="Google Shape;114;p13"/>
          <p:cNvSpPr txBox="1">
            <a:spLocks noGrp="1"/>
          </p:cNvSpPr>
          <p:nvPr>
            <p:ph type="title" idx="2" hasCustomPrompt="1"/>
          </p:nvPr>
        </p:nvSpPr>
        <p:spPr>
          <a:xfrm>
            <a:off x="73277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title" idx="3"/>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6" name="Google Shape;116;p13"/>
          <p:cNvSpPr txBox="1">
            <a:spLocks noGrp="1"/>
          </p:cNvSpPr>
          <p:nvPr>
            <p:ph type="title" idx="4"/>
          </p:nvPr>
        </p:nvSpPr>
        <p:spPr>
          <a:xfrm>
            <a:off x="268025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13"/>
          <p:cNvSpPr txBox="1">
            <a:spLocks noGrp="1"/>
          </p:cNvSpPr>
          <p:nvPr>
            <p:ph type="subTitle" idx="5"/>
          </p:nvPr>
        </p:nvSpPr>
        <p:spPr>
          <a:xfrm>
            <a:off x="268026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8" name="Google Shape;118;p13"/>
          <p:cNvSpPr txBox="1">
            <a:spLocks noGrp="1"/>
          </p:cNvSpPr>
          <p:nvPr>
            <p:ph type="title" idx="6"/>
          </p:nvPr>
        </p:nvSpPr>
        <p:spPr>
          <a:xfrm>
            <a:off x="462772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9" name="Google Shape;119;p13"/>
          <p:cNvSpPr txBox="1">
            <a:spLocks noGrp="1"/>
          </p:cNvSpPr>
          <p:nvPr>
            <p:ph type="subTitle" idx="7"/>
          </p:nvPr>
        </p:nvSpPr>
        <p:spPr>
          <a:xfrm>
            <a:off x="462773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0" name="Google Shape;120;p13"/>
          <p:cNvSpPr txBox="1">
            <a:spLocks noGrp="1"/>
          </p:cNvSpPr>
          <p:nvPr>
            <p:ph type="title" idx="8"/>
          </p:nvPr>
        </p:nvSpPr>
        <p:spPr>
          <a:xfrm>
            <a:off x="657520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1" name="Google Shape;121;p13"/>
          <p:cNvSpPr txBox="1">
            <a:spLocks noGrp="1"/>
          </p:cNvSpPr>
          <p:nvPr>
            <p:ph type="subTitle" idx="9"/>
          </p:nvPr>
        </p:nvSpPr>
        <p:spPr>
          <a:xfrm>
            <a:off x="657521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2" name="Google Shape;122;p13"/>
          <p:cNvSpPr txBox="1">
            <a:spLocks noGrp="1"/>
          </p:cNvSpPr>
          <p:nvPr>
            <p:ph type="title" idx="13" hasCustomPrompt="1"/>
          </p:nvPr>
        </p:nvSpPr>
        <p:spPr>
          <a:xfrm>
            <a:off x="268024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title" idx="14" hasCustomPrompt="1"/>
          </p:nvPr>
        </p:nvSpPr>
        <p:spPr>
          <a:xfrm>
            <a:off x="4627721"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title" idx="15" hasCustomPrompt="1"/>
          </p:nvPr>
        </p:nvSpPr>
        <p:spPr>
          <a:xfrm>
            <a:off x="657519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5"/>
        <p:cNvGrpSpPr/>
        <p:nvPr/>
      </p:nvGrpSpPr>
      <p:grpSpPr>
        <a:xfrm>
          <a:off x="0" y="0"/>
          <a:ext cx="0" cy="0"/>
          <a:chOff x="0" y="0"/>
          <a:chExt cx="0" cy="0"/>
        </a:xfrm>
      </p:grpSpPr>
      <p:sp>
        <p:nvSpPr>
          <p:cNvPr id="196" name="Google Shape;196;p22"/>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txBox="1">
            <a:spLocks noGrp="1"/>
          </p:cNvSpPr>
          <p:nvPr>
            <p:ph type="title"/>
          </p:nvPr>
        </p:nvSpPr>
        <p:spPr>
          <a:xfrm>
            <a:off x="5664001" y="1703625"/>
            <a:ext cx="22272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02" name="Google Shape;202;p22"/>
          <p:cNvSpPr txBox="1">
            <a:spLocks noGrp="1"/>
          </p:cNvSpPr>
          <p:nvPr>
            <p:ph type="subTitle" idx="1"/>
          </p:nvPr>
        </p:nvSpPr>
        <p:spPr>
          <a:xfrm>
            <a:off x="5664053" y="2135500"/>
            <a:ext cx="2508600" cy="66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03" name="Google Shape;203;p22"/>
          <p:cNvSpPr txBox="1">
            <a:spLocks noGrp="1"/>
          </p:cNvSpPr>
          <p:nvPr>
            <p:ph type="title" idx="2"/>
          </p:nvPr>
        </p:nvSpPr>
        <p:spPr>
          <a:xfrm>
            <a:off x="5664001" y="3198000"/>
            <a:ext cx="22272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04" name="Google Shape;204;p22"/>
          <p:cNvSpPr txBox="1">
            <a:spLocks noGrp="1"/>
          </p:cNvSpPr>
          <p:nvPr>
            <p:ph type="subTitle" idx="3"/>
          </p:nvPr>
        </p:nvSpPr>
        <p:spPr>
          <a:xfrm>
            <a:off x="5664025" y="3629875"/>
            <a:ext cx="2508600" cy="66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05" name="Google Shape;205;p22"/>
          <p:cNvSpPr txBox="1">
            <a:spLocks noGrp="1"/>
          </p:cNvSpPr>
          <p:nvPr>
            <p:ph type="title" idx="4"/>
          </p:nvPr>
        </p:nvSpPr>
        <p:spPr>
          <a:xfrm>
            <a:off x="1252726" y="1703625"/>
            <a:ext cx="2227200" cy="48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500"/>
              <a:buNone/>
              <a:defRPr sz="2000">
                <a:latin typeface="Kulim Park"/>
                <a:ea typeface="Kulim Park"/>
                <a:cs typeface="Kulim Park"/>
                <a:sym typeface="Kulim Park"/>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
        <p:nvSpPr>
          <p:cNvPr id="206" name="Google Shape;206;p22"/>
          <p:cNvSpPr txBox="1">
            <a:spLocks noGrp="1"/>
          </p:cNvSpPr>
          <p:nvPr>
            <p:ph type="subTitle" idx="5"/>
          </p:nvPr>
        </p:nvSpPr>
        <p:spPr>
          <a:xfrm>
            <a:off x="971503" y="2135500"/>
            <a:ext cx="2508600" cy="66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atin typeface="Manrope"/>
                <a:ea typeface="Manrope"/>
                <a:cs typeface="Manrope"/>
                <a:sym typeface="Manrop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207" name="Google Shape;207;p22"/>
          <p:cNvSpPr txBox="1">
            <a:spLocks noGrp="1"/>
          </p:cNvSpPr>
          <p:nvPr>
            <p:ph type="title" idx="6"/>
          </p:nvPr>
        </p:nvSpPr>
        <p:spPr>
          <a:xfrm>
            <a:off x="1252726" y="3198000"/>
            <a:ext cx="2227200" cy="48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500"/>
              <a:buNone/>
              <a:defRPr sz="2000">
                <a:latin typeface="Kulim Park"/>
                <a:ea typeface="Kulim Park"/>
                <a:cs typeface="Kulim Park"/>
                <a:sym typeface="Kulim Park"/>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
        <p:nvSpPr>
          <p:cNvPr id="208" name="Google Shape;208;p22"/>
          <p:cNvSpPr txBox="1">
            <a:spLocks noGrp="1"/>
          </p:cNvSpPr>
          <p:nvPr>
            <p:ph type="subTitle" idx="7"/>
          </p:nvPr>
        </p:nvSpPr>
        <p:spPr>
          <a:xfrm>
            <a:off x="971475" y="3629875"/>
            <a:ext cx="2508600" cy="66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atin typeface="Manrope"/>
                <a:ea typeface="Manrope"/>
                <a:cs typeface="Manrope"/>
                <a:sym typeface="Manrop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209" name="Google Shape;209;p22"/>
          <p:cNvSpPr txBox="1">
            <a:spLocks noGrp="1"/>
          </p:cNvSpPr>
          <p:nvPr>
            <p:ph type="title" idx="8"/>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99"/>
        <p:cNvGrpSpPr/>
        <p:nvPr/>
      </p:nvGrpSpPr>
      <p:grpSpPr>
        <a:xfrm>
          <a:off x="0" y="0"/>
          <a:ext cx="0" cy="0"/>
          <a:chOff x="0" y="0"/>
          <a:chExt cx="0" cy="0"/>
        </a:xfrm>
      </p:grpSpPr>
      <p:sp>
        <p:nvSpPr>
          <p:cNvPr id="300" name="Google Shape;300;p29"/>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06"/>
        <p:cNvGrpSpPr/>
        <p:nvPr/>
      </p:nvGrpSpPr>
      <p:grpSpPr>
        <a:xfrm>
          <a:off x="0" y="0"/>
          <a:ext cx="0" cy="0"/>
          <a:chOff x="0" y="0"/>
          <a:chExt cx="0" cy="0"/>
        </a:xfrm>
      </p:grpSpPr>
      <p:sp>
        <p:nvSpPr>
          <p:cNvPr id="307" name="Google Shape;307;p30"/>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1075" y="438900"/>
            <a:ext cx="7698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721075" y="1351868"/>
            <a:ext cx="7701900" cy="3247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marL="914400" lvl="1"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marL="1371600" lvl="2"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marL="1828800" lvl="3"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marL="2286000" lvl="4"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marL="2743200" lvl="5"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marL="3200400" lvl="6"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marL="3657600" lvl="7"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marL="4114800" lvl="8"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8" r:id="rId5"/>
    <p:sldLayoutId id="2147483659" r:id="rId6"/>
    <p:sldLayoutId id="2147483668" r:id="rId7"/>
    <p:sldLayoutId id="2147483675" r:id="rId8"/>
    <p:sldLayoutId id="214748367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4"/>
          <p:cNvSpPr txBox="1">
            <a:spLocks noGrp="1"/>
          </p:cNvSpPr>
          <p:nvPr>
            <p:ph type="ctrTitle"/>
          </p:nvPr>
        </p:nvSpPr>
        <p:spPr>
          <a:xfrm>
            <a:off x="621550" y="1113200"/>
            <a:ext cx="7697700" cy="15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smtClean="0">
                <a:solidFill>
                  <a:schemeClr val="lt1"/>
                </a:solidFill>
                <a:latin typeface="Kulim Park"/>
                <a:ea typeface="Kulim Park"/>
                <a:cs typeface="Kulim Park"/>
                <a:sym typeface="Kulim Park"/>
              </a:rPr>
              <a:t>Autism Spectrum Disorder Detection in Children Using Facial Image</a:t>
            </a:r>
            <a:endParaRPr sz="3600" dirty="0">
              <a:solidFill>
                <a:schemeClr val="dk2"/>
              </a:solidFill>
              <a:latin typeface="Kulim Park"/>
              <a:ea typeface="Kulim Park"/>
              <a:cs typeface="Kulim Park"/>
              <a:sym typeface="Kulim Park"/>
            </a:endParaRPr>
          </a:p>
        </p:txBody>
      </p:sp>
      <p:sp>
        <p:nvSpPr>
          <p:cNvPr id="2" name="Rectangle 1"/>
          <p:cNvSpPr/>
          <p:nvPr/>
        </p:nvSpPr>
        <p:spPr>
          <a:xfrm>
            <a:off x="6800850" y="3853418"/>
            <a:ext cx="4572000" cy="738664"/>
          </a:xfrm>
          <a:prstGeom prst="rect">
            <a:avLst/>
          </a:prstGeom>
        </p:spPr>
        <p:txBody>
          <a:bodyPr>
            <a:spAutoFit/>
          </a:bodyPr>
          <a:lstStyle/>
          <a:p>
            <a:pPr lvl="0"/>
            <a:r>
              <a:rPr lang="en-IN" dirty="0"/>
              <a:t>SANGEETH.A.P</a:t>
            </a:r>
          </a:p>
          <a:p>
            <a:pPr lvl="0"/>
            <a:r>
              <a:rPr lang="en-IN" dirty="0"/>
              <a:t>TVE19MCA048</a:t>
            </a:r>
          </a:p>
          <a:p>
            <a:pPr lvl="0"/>
            <a:r>
              <a:rPr lang="en-IN" dirty="0" smtClean="0"/>
              <a:t> S6 MCA</a:t>
            </a:r>
            <a:endParaRPr lang="en-IN" dirty="0"/>
          </a:p>
        </p:txBody>
      </p:sp>
      <p:sp>
        <p:nvSpPr>
          <p:cNvPr id="3" name="TextBox 2"/>
          <p:cNvSpPr txBox="1"/>
          <p:nvPr/>
        </p:nvSpPr>
        <p:spPr>
          <a:xfrm>
            <a:off x="621550" y="3853418"/>
            <a:ext cx="1676400" cy="523220"/>
          </a:xfrm>
          <a:prstGeom prst="rect">
            <a:avLst/>
          </a:prstGeom>
          <a:noFill/>
        </p:spPr>
        <p:txBody>
          <a:bodyPr wrap="square" rtlCol="0">
            <a:spAutoFit/>
          </a:bodyPr>
          <a:lstStyle/>
          <a:p>
            <a:r>
              <a:rPr lang="en-IN" dirty="0" smtClean="0"/>
              <a:t>Project Guide</a:t>
            </a:r>
          </a:p>
          <a:p>
            <a:r>
              <a:rPr lang="en-IN" dirty="0" smtClean="0"/>
              <a:t>Dr.SABITHA S</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5"/>
          <p:cNvSpPr txBox="1">
            <a:spLocks noGrp="1"/>
          </p:cNvSpPr>
          <p:nvPr>
            <p:ph type="title"/>
          </p:nvPr>
        </p:nvSpPr>
        <p:spPr>
          <a:xfrm>
            <a:off x="720000" y="437700"/>
            <a:ext cx="77028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lt1"/>
                </a:solidFill>
              </a:rPr>
              <a:t>INTRODUCTION</a:t>
            </a:r>
            <a:endParaRPr dirty="0"/>
          </a:p>
        </p:txBody>
      </p:sp>
      <p:sp>
        <p:nvSpPr>
          <p:cNvPr id="3" name="TextBox 2"/>
          <p:cNvSpPr txBox="1"/>
          <p:nvPr/>
        </p:nvSpPr>
        <p:spPr>
          <a:xfrm>
            <a:off x="552450" y="1562100"/>
            <a:ext cx="8324850" cy="2031325"/>
          </a:xfrm>
          <a:prstGeom prst="rect">
            <a:avLst/>
          </a:prstGeom>
          <a:noFill/>
        </p:spPr>
        <p:txBody>
          <a:bodyPr wrap="square" rtlCol="0">
            <a:spAutoFit/>
          </a:bodyPr>
          <a:lstStyle/>
          <a:p>
            <a:r>
              <a:rPr lang="en-US" dirty="0"/>
              <a:t>Autism is the imperfect development of children's brains that interfere with their social interaction. Many of the problems with this disease are that children do not understand, learn precisely, and have difficulties interacting and communicating. 1 in every 54 children has autism problems. Nowadays, doctors or specialists review the behavior and growth of children to identify them as autistic or non-autistic, which is very time-consuming and requires very experienced physicians. It is a very challenging task for the doctors or physicians to identify autistic children just by seeing their behavioral activities for a certain period of time. A child can be diagnosed with ASD as early as 18 months old. </a:t>
            </a:r>
            <a:r>
              <a:rPr lang="en-US" dirty="0" smtClean="0"/>
              <a:t>Early </a:t>
            </a:r>
            <a:r>
              <a:rPr lang="en-US" dirty="0"/>
              <a:t>detection and diagnosis are crucial for any patient with ASD, as this may significantly help them with their disorder.</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txBox="1">
            <a:spLocks noGrp="1"/>
          </p:cNvSpPr>
          <p:nvPr>
            <p:ph type="title" idx="3"/>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bg1"/>
                </a:solidFill>
              </a:rPr>
              <a:t>Existing System</a:t>
            </a:r>
            <a:endParaRPr dirty="0">
              <a:solidFill>
                <a:schemeClr val="bg1"/>
              </a:solidFill>
            </a:endParaRPr>
          </a:p>
        </p:txBody>
      </p:sp>
      <p:sp>
        <p:nvSpPr>
          <p:cNvPr id="14" name="TextBox 13"/>
          <p:cNvSpPr txBox="1"/>
          <p:nvPr/>
        </p:nvSpPr>
        <p:spPr>
          <a:xfrm>
            <a:off x="673100" y="1536700"/>
            <a:ext cx="6769100" cy="523220"/>
          </a:xfrm>
          <a:prstGeom prst="rect">
            <a:avLst/>
          </a:prstGeom>
          <a:noFill/>
        </p:spPr>
        <p:txBody>
          <a:bodyPr wrap="square" rtlCol="0">
            <a:spAutoFit/>
          </a:bodyPr>
          <a:lstStyle/>
          <a:p>
            <a:r>
              <a:rPr lang="en-US" dirty="0"/>
              <a:t>T</a:t>
            </a:r>
            <a:r>
              <a:rPr lang="en-US" dirty="0" smtClean="0"/>
              <a:t>o classify children with autism or not was based </a:t>
            </a:r>
            <a:r>
              <a:rPr lang="en-US" dirty="0"/>
              <a:t>on the analysis of brain </a:t>
            </a:r>
            <a:r>
              <a:rPr lang="en-US" dirty="0" smtClean="0"/>
              <a:t>images.</a:t>
            </a:r>
          </a:p>
          <a:p>
            <a:r>
              <a:rPr lang="en-US" dirty="0"/>
              <a:t>Focused on analyzing images of cerebral white matter (CWM) in </a:t>
            </a:r>
            <a:r>
              <a:rPr lang="en-US" dirty="0" smtClean="0"/>
              <a:t>individuals.</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000" y="2489100"/>
            <a:ext cx="2157050" cy="23178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50"/>
        <p:cNvGrpSpPr/>
        <p:nvPr/>
      </p:nvGrpSpPr>
      <p:grpSpPr>
        <a:xfrm>
          <a:off x="0" y="0"/>
          <a:ext cx="0" cy="0"/>
          <a:chOff x="0" y="0"/>
          <a:chExt cx="0" cy="0"/>
        </a:xfrm>
      </p:grpSpPr>
      <p:sp>
        <p:nvSpPr>
          <p:cNvPr id="352" name="Google Shape;352;p37"/>
          <p:cNvSpPr/>
          <p:nvPr/>
        </p:nvSpPr>
        <p:spPr>
          <a:xfrm>
            <a:off x="348650" y="1579285"/>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txBox="1">
            <a:spLocks noGrp="1"/>
          </p:cNvSpPr>
          <p:nvPr>
            <p:ph type="body" idx="1"/>
          </p:nvPr>
        </p:nvSpPr>
        <p:spPr>
          <a:xfrm>
            <a:off x="762651" y="2038350"/>
            <a:ext cx="4045316" cy="1837800"/>
          </a:xfrm>
          <a:prstGeom prst="rect">
            <a:avLst/>
          </a:prstGeom>
        </p:spPr>
        <p:txBody>
          <a:bodyPr spcFirstLastPara="1" wrap="square" lIns="91425" tIns="91425" rIns="91425" bIns="91425" anchor="ctr" anchorCtr="0">
            <a:noAutofit/>
          </a:bodyPr>
          <a:lstStyle/>
          <a:p>
            <a:pPr marL="285750" lvl="0" indent="-285750">
              <a:buSzPts val="1100"/>
              <a:buFont typeface="Wingdings" panose="05000000000000000000" pitchFamily="2" charset="2"/>
              <a:buChar char="Ø"/>
            </a:pPr>
            <a:r>
              <a:rPr lang="en-US" dirty="0" smtClean="0"/>
              <a:t>Children </a:t>
            </a:r>
            <a:r>
              <a:rPr lang="en-US" dirty="0"/>
              <a:t>diagnosed with autism share common facial feature distinctions from children who are not diagnosed with the </a:t>
            </a:r>
            <a:r>
              <a:rPr lang="en-US" dirty="0" smtClean="0"/>
              <a:t>disease.</a:t>
            </a:r>
          </a:p>
          <a:p>
            <a:pPr marL="285750" lvl="0" indent="-285750">
              <a:buSzPts val="1100"/>
              <a:buFont typeface="Wingdings" panose="05000000000000000000" pitchFamily="2" charset="2"/>
              <a:buChar char="Ø"/>
            </a:pPr>
            <a:endParaRPr lang="en-US" dirty="0"/>
          </a:p>
          <a:p>
            <a:pPr marL="285750" lvl="0" indent="-285750">
              <a:buSzPts val="1100"/>
              <a:buFont typeface="Wingdings" panose="05000000000000000000" pitchFamily="2" charset="2"/>
              <a:buChar char="Ø"/>
            </a:pPr>
            <a:r>
              <a:rPr lang="en-US" dirty="0" smtClean="0"/>
              <a:t>Conducting </a:t>
            </a:r>
            <a:r>
              <a:rPr lang="en-US" dirty="0"/>
              <a:t>facial recognition binary classification on images of children with autism and children who are labeled as healthy could allow us to diagnose the disease </a:t>
            </a:r>
            <a:r>
              <a:rPr lang="en-US" dirty="0" smtClean="0"/>
              <a:t>earlier.</a:t>
            </a:r>
          </a:p>
          <a:p>
            <a:pPr marL="285750" lvl="0" indent="-285750">
              <a:buSzPts val="1100"/>
              <a:buFont typeface="Wingdings" panose="05000000000000000000" pitchFamily="2" charset="2"/>
              <a:buChar char="Ø"/>
            </a:pPr>
            <a:endParaRPr lang="en-US" dirty="0"/>
          </a:p>
          <a:p>
            <a:pPr marL="285750" lvl="0" indent="-285750">
              <a:buSzPts val="1100"/>
              <a:buFont typeface="Wingdings" panose="05000000000000000000" pitchFamily="2" charset="2"/>
              <a:buChar char="Ø"/>
            </a:pPr>
            <a:endParaRPr dirty="0"/>
          </a:p>
        </p:txBody>
      </p:sp>
      <p:sp>
        <p:nvSpPr>
          <p:cNvPr id="355" name="Google Shape;355;p37"/>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smtClean="0">
                <a:solidFill>
                  <a:schemeClr val="bg1"/>
                </a:solidFill>
              </a:rPr>
              <a:t>Proposed</a:t>
            </a:r>
            <a:r>
              <a:rPr lang="en" dirty="0" smtClean="0">
                <a:solidFill>
                  <a:schemeClr val="bg1"/>
                </a:solidFill>
              </a:rPr>
              <a:t> System</a:t>
            </a:r>
            <a:endParaRPr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350" y="1441630"/>
            <a:ext cx="3730624" cy="3328638"/>
          </a:xfrm>
          <a:prstGeom prst="rect">
            <a:avLst/>
          </a:prstGeom>
        </p:spPr>
      </p:pic>
      <p:sp>
        <p:nvSpPr>
          <p:cNvPr id="3" name="Rectangle 2"/>
          <p:cNvSpPr/>
          <p:nvPr/>
        </p:nvSpPr>
        <p:spPr>
          <a:xfrm>
            <a:off x="6699250" y="2038350"/>
            <a:ext cx="1809750" cy="3429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2" name="Google Shape;362;p38"/>
          <p:cNvSpPr/>
          <p:nvPr/>
        </p:nvSpPr>
        <p:spPr>
          <a:xfrm rot="10800000">
            <a:off x="4756162" y="976004"/>
            <a:ext cx="2449433" cy="2449433"/>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flipH="1">
            <a:off x="1995067" y="1072150"/>
            <a:ext cx="2449433" cy="2449433"/>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rot="-4376525" flipH="1">
            <a:off x="5282853" y="2489944"/>
            <a:ext cx="4772728" cy="424129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txBox="1">
            <a:spLocks noGrp="1"/>
          </p:cNvSpPr>
          <p:nvPr>
            <p:ph type="title"/>
          </p:nvPr>
        </p:nvSpPr>
        <p:spPr>
          <a:xfrm flipH="1">
            <a:off x="720000" y="438912"/>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bg1"/>
                </a:solidFill>
              </a:rPr>
              <a:t>METHODOLOGY</a:t>
            </a:r>
            <a:endParaRPr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274" y="1287668"/>
            <a:ext cx="8207451" cy="256816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5"/>
          <p:cNvSpPr txBox="1">
            <a:spLocks noGrp="1"/>
          </p:cNvSpPr>
          <p:nvPr>
            <p:ph type="title" idx="8"/>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lt1"/>
                </a:solidFill>
              </a:rPr>
              <a:t>REFERENCES</a:t>
            </a:r>
            <a:endParaRPr dirty="0">
              <a:solidFill>
                <a:schemeClr val="lt1"/>
              </a:solidFill>
            </a:endParaRPr>
          </a:p>
        </p:txBody>
      </p:sp>
      <p:sp>
        <p:nvSpPr>
          <p:cNvPr id="448" name="Google Shape;448;p45"/>
          <p:cNvSpPr/>
          <p:nvPr/>
        </p:nvSpPr>
        <p:spPr>
          <a:xfrm rot="2054801" flipH="1">
            <a:off x="3638095" y="1712943"/>
            <a:ext cx="1730791" cy="124686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887C62">
              <a:alpha val="6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p:cNvSpPr txBox="1"/>
          <p:nvPr/>
        </p:nvSpPr>
        <p:spPr>
          <a:xfrm>
            <a:off x="819150" y="1334024"/>
            <a:ext cx="7912100" cy="2215991"/>
          </a:xfrm>
          <a:prstGeom prst="rect">
            <a:avLst/>
          </a:prstGeom>
          <a:noFill/>
        </p:spPr>
        <p:txBody>
          <a:bodyPr wrap="square" rtlCol="0">
            <a:spAutoFit/>
          </a:bodyPr>
          <a:lstStyle/>
          <a:p>
            <a:pPr marL="285750" indent="-285750">
              <a:buFont typeface="Wingdings" panose="05000000000000000000" pitchFamily="2" charset="2"/>
              <a:buChar char="§"/>
            </a:pPr>
            <a:r>
              <a:rPr lang="en-IN" sz="1200" dirty="0" smtClean="0"/>
              <a:t>Madison </a:t>
            </a:r>
            <a:r>
              <a:rPr lang="en-IN" sz="1200" dirty="0" err="1"/>
              <a:t>Beary</a:t>
            </a:r>
            <a:r>
              <a:rPr lang="en-IN" sz="1200" dirty="0"/>
              <a:t>, Alex Hadsell, Ryan </a:t>
            </a:r>
            <a:r>
              <a:rPr lang="en-IN" sz="1200" dirty="0" err="1"/>
              <a:t>Messersmith</a:t>
            </a:r>
            <a:r>
              <a:rPr lang="en-IN" sz="1200" dirty="0"/>
              <a:t>, Mohammad-</a:t>
            </a:r>
            <a:r>
              <a:rPr lang="en-IN" sz="1200" dirty="0" err="1"/>
              <a:t>Parsa</a:t>
            </a:r>
            <a:r>
              <a:rPr lang="en-IN" sz="1200" dirty="0"/>
              <a:t> </a:t>
            </a:r>
            <a:r>
              <a:rPr lang="en-IN" sz="1200" dirty="0" smtClean="0"/>
              <a:t>Hosseini,</a:t>
            </a:r>
            <a:r>
              <a:rPr lang="en-US" sz="1200" dirty="0"/>
              <a:t> </a:t>
            </a:r>
            <a:r>
              <a:rPr lang="en-US" sz="1200" dirty="0" smtClean="0"/>
              <a:t>“Diagnosis </a:t>
            </a:r>
            <a:r>
              <a:rPr lang="en-US" sz="1200" dirty="0"/>
              <a:t>of Autism in Children using Facial Analysis and Deep </a:t>
            </a:r>
            <a:r>
              <a:rPr lang="en-US" sz="1200" dirty="0" smtClean="0"/>
              <a:t>Learning”</a:t>
            </a:r>
            <a:r>
              <a:rPr lang="en-IN" sz="1200" dirty="0" smtClean="0"/>
              <a:t> </a:t>
            </a:r>
            <a:r>
              <a:rPr lang="en-IN" sz="1200" dirty="0"/>
              <a:t>Department of Bioengineering</a:t>
            </a:r>
            <a:r>
              <a:rPr lang="en-IN" sz="1200" dirty="0" smtClean="0"/>
              <a:t>,</a:t>
            </a:r>
          </a:p>
          <a:p>
            <a:r>
              <a:rPr lang="en-IN" sz="1200" dirty="0"/>
              <a:t> </a:t>
            </a:r>
            <a:r>
              <a:rPr lang="en-IN" sz="1200" dirty="0" smtClean="0"/>
              <a:t>      </a:t>
            </a:r>
            <a:r>
              <a:rPr lang="en-IN" sz="1200" dirty="0"/>
              <a:t>Santa Clara University—Santa Clara, CA, USA</a:t>
            </a:r>
            <a:endParaRPr lang="en-US" sz="1200" dirty="0"/>
          </a:p>
          <a:p>
            <a:endParaRPr lang="en-US" sz="1800" dirty="0" smtClean="0"/>
          </a:p>
          <a:p>
            <a:pPr marL="171450" indent="-171450">
              <a:buFont typeface="Wingdings" panose="05000000000000000000" pitchFamily="2" charset="2"/>
              <a:buChar char="§"/>
            </a:pPr>
            <a:r>
              <a:rPr lang="en-US" sz="1200" dirty="0" smtClean="0"/>
              <a:t>   </a:t>
            </a:r>
            <a:r>
              <a:rPr lang="en-IN" sz="1200" dirty="0" smtClean="0"/>
              <a:t>M</a:t>
            </a:r>
            <a:r>
              <a:rPr lang="en-IN" sz="1200" dirty="0"/>
              <a:t>. F. Rabbi, S. M. M. Hasan, A. I. </a:t>
            </a:r>
            <a:r>
              <a:rPr lang="en-IN" sz="1200" dirty="0" err="1"/>
              <a:t>Champa</a:t>
            </a:r>
            <a:r>
              <a:rPr lang="en-IN" sz="1200" dirty="0"/>
              <a:t> and M. A. Zaman, "A Convolutional Neural Network Model for </a:t>
            </a:r>
            <a:endParaRPr lang="en-IN" sz="1200" dirty="0" smtClean="0"/>
          </a:p>
          <a:p>
            <a:r>
              <a:rPr lang="en-IN" sz="1200" dirty="0" smtClean="0"/>
              <a:t>       Early-Stage </a:t>
            </a:r>
            <a:r>
              <a:rPr lang="en-IN" sz="1200" dirty="0"/>
              <a:t>Detection of Autism Spectrum Disorder," </a:t>
            </a:r>
            <a:r>
              <a:rPr lang="en-IN" sz="1200" i="1" dirty="0"/>
              <a:t>2021 International Conference on Information </a:t>
            </a:r>
            <a:r>
              <a:rPr lang="en-IN" sz="1200" i="1" dirty="0" smtClean="0"/>
              <a:t>and</a:t>
            </a:r>
          </a:p>
          <a:p>
            <a:r>
              <a:rPr lang="en-IN" sz="1200" i="1" dirty="0" smtClean="0"/>
              <a:t> </a:t>
            </a:r>
            <a:r>
              <a:rPr lang="en-IN" sz="1200" i="1" dirty="0"/>
              <a:t> </a:t>
            </a:r>
            <a:r>
              <a:rPr lang="en-IN" sz="1200" i="1" dirty="0" smtClean="0"/>
              <a:t>     Communication Technology for Sustainable Development (ICICT4SD)</a:t>
            </a:r>
            <a:r>
              <a:rPr lang="en-IN" sz="1200" dirty="0" smtClean="0"/>
              <a:t>, 2021, pp. 110-114, </a:t>
            </a:r>
            <a:r>
              <a:rPr lang="en-IN" sz="1200" dirty="0" err="1" smtClean="0"/>
              <a:t>doi</a:t>
            </a:r>
            <a:r>
              <a:rPr lang="en-IN" sz="1200" dirty="0" smtClean="0"/>
              <a:t>:</a:t>
            </a:r>
          </a:p>
          <a:p>
            <a:r>
              <a:rPr lang="en-IN" sz="1200" dirty="0" smtClean="0"/>
              <a:t>      10.1109/ICICT4SD50815.2021.9397020</a:t>
            </a:r>
          </a:p>
          <a:p>
            <a:endParaRPr lang="en-IN" sz="1200" dirty="0" smtClean="0"/>
          </a:p>
          <a:p>
            <a:pPr marL="171450" indent="-171450">
              <a:buFont typeface="Wingdings" panose="05000000000000000000" pitchFamily="2" charset="2"/>
              <a:buChar char="§"/>
            </a:pPr>
            <a:r>
              <a:rPr lang="en-IN" sz="1200" dirty="0" smtClean="0"/>
              <a:t>   </a:t>
            </a:r>
            <a:r>
              <a:rPr lang="en-IN" sz="1200" dirty="0" err="1" smtClean="0"/>
              <a:t>Rifat</a:t>
            </a:r>
            <a:r>
              <a:rPr lang="en-IN" sz="1200" dirty="0" smtClean="0"/>
              <a:t> </a:t>
            </a:r>
            <a:r>
              <a:rPr lang="en-IN" sz="1200" dirty="0" err="1" smtClean="0"/>
              <a:t>Sadik</a:t>
            </a:r>
            <a:r>
              <a:rPr lang="en-IN" sz="1200" dirty="0" smtClean="0"/>
              <a:t>, </a:t>
            </a:r>
            <a:r>
              <a:rPr lang="en-IN" sz="1200" dirty="0" err="1"/>
              <a:t>Sabbir</a:t>
            </a:r>
            <a:r>
              <a:rPr lang="en-IN" sz="1200" dirty="0"/>
              <a:t> </a:t>
            </a:r>
            <a:r>
              <a:rPr lang="en-IN" sz="1200" dirty="0" smtClean="0"/>
              <a:t>Anwar, </a:t>
            </a:r>
            <a:r>
              <a:rPr lang="en-IN" sz="1200" dirty="0"/>
              <a:t>MD. </a:t>
            </a:r>
            <a:r>
              <a:rPr lang="en-IN" sz="1200" dirty="0" err="1"/>
              <a:t>Latifur</a:t>
            </a:r>
            <a:r>
              <a:rPr lang="en-IN" sz="1200" dirty="0"/>
              <a:t> </a:t>
            </a:r>
            <a:r>
              <a:rPr lang="en-IN" sz="1200" dirty="0" smtClean="0"/>
              <a:t>Reza,”</a:t>
            </a:r>
            <a:r>
              <a:rPr lang="en-US" sz="1200" dirty="0"/>
              <a:t> </a:t>
            </a:r>
            <a:r>
              <a:rPr lang="en-US" sz="1200" dirty="0" err="1"/>
              <a:t>AutismNet</a:t>
            </a:r>
            <a:r>
              <a:rPr lang="en-US" sz="1200" dirty="0"/>
              <a:t>: Recognition of Autism Spectrum Disorder from</a:t>
            </a:r>
            <a:br>
              <a:rPr lang="en-US" sz="1200" dirty="0"/>
            </a:br>
            <a:r>
              <a:rPr lang="en-US" sz="1200" dirty="0" smtClean="0"/>
              <a:t>   </a:t>
            </a:r>
            <a:r>
              <a:rPr lang="en-US" sz="1200" dirty="0"/>
              <a:t>Facial Expressions using </a:t>
            </a:r>
            <a:r>
              <a:rPr lang="en-US" sz="1200" dirty="0" err="1"/>
              <a:t>MobileNet</a:t>
            </a:r>
            <a:r>
              <a:rPr lang="en-US" sz="1200" dirty="0"/>
              <a:t> </a:t>
            </a:r>
            <a:r>
              <a:rPr lang="en-US" sz="1200" dirty="0" smtClean="0"/>
              <a:t>Architecture</a:t>
            </a:r>
            <a:r>
              <a:rPr lang="en-IN" sz="1200" dirty="0" smtClean="0"/>
              <a:t>”</a:t>
            </a:r>
            <a:r>
              <a:rPr lang="en-IN" sz="1200" dirty="0" err="1" smtClean="0"/>
              <a:t>Jahangirnagar</a:t>
            </a:r>
            <a:r>
              <a:rPr lang="en-IN" sz="1200" dirty="0" smtClean="0"/>
              <a:t> </a:t>
            </a:r>
            <a:r>
              <a:rPr lang="en-IN" sz="1200" dirty="0"/>
              <a:t>University, </a:t>
            </a:r>
            <a:r>
              <a:rPr lang="en-IN" sz="1200" dirty="0" err="1"/>
              <a:t>Savar</a:t>
            </a:r>
            <a:r>
              <a:rPr lang="en-IN" sz="1200" dirty="0"/>
              <a:t>, Dhaka-1342, Bangladesh</a:t>
            </a:r>
            <a:endParaRPr lang="en-IN" sz="12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724</TotalTime>
  <Words>383</Words>
  <Application>Microsoft Office PowerPoint</Application>
  <PresentationFormat>On-screen Show (16:9)</PresentationFormat>
  <Paragraphs>26</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Kulim Park</vt:lpstr>
      <vt:lpstr>Kulim Park SemiBold</vt:lpstr>
      <vt:lpstr>Manrope</vt:lpstr>
      <vt:lpstr>Nunito Light</vt:lpstr>
      <vt:lpstr>Wingdings</vt:lpstr>
      <vt:lpstr>Minimalist Korean Aesthetic Pitch Deck by Slidesgo</vt:lpstr>
      <vt:lpstr>Autism Spectrum Disorder Detection in Children Using Facial Image</vt:lpstr>
      <vt:lpstr>INTRODUCTION</vt:lpstr>
      <vt:lpstr>Existing System</vt:lpstr>
      <vt:lpstr>Proposed System</vt:lpstr>
      <vt:lpstr>METHODOLOGY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Autism Spectrum Disorder Detection in Children Using Facial Image</dc:title>
  <dc:creator>Sangeeth A P</dc:creator>
  <cp:lastModifiedBy>SANGEETH AP</cp:lastModifiedBy>
  <cp:revision>14</cp:revision>
  <dcterms:modified xsi:type="dcterms:W3CDTF">2022-04-06T21:04:08Z</dcterms:modified>
</cp:coreProperties>
</file>