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5"/>
  </p:notesMasterIdLst>
  <p:sldIdLst>
    <p:sldId id="256" r:id="rId2"/>
    <p:sldId id="273" r:id="rId3"/>
    <p:sldId id="269" r:id="rId4"/>
    <p:sldId id="277" r:id="rId5"/>
    <p:sldId id="274" r:id="rId6"/>
    <p:sldId id="257" r:id="rId7"/>
    <p:sldId id="259" r:id="rId8"/>
    <p:sldId id="260" r:id="rId9"/>
    <p:sldId id="275" r:id="rId10"/>
    <p:sldId id="276" r:id="rId11"/>
    <p:sldId id="278"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3B5274-1E54-4501-9BCB-C19E8BDDF8D4}" type="datetimeFigureOut">
              <a:rPr lang="en-US" smtClean="0"/>
              <a:pPr/>
              <a:t>04/05/2024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B5306-4ACF-4DA3-8DEF-1B51A24C6F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EB5306-4ACF-4DA3-8DEF-1B51A24C6FB2}"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B5306-4ACF-4DA3-8DEF-1B51A24C6FB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267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720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1724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3393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1978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230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560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442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815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834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595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497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165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222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74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108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04/05/2024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1569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631" y="1700980"/>
            <a:ext cx="6376737" cy="983226"/>
          </a:xfrm>
        </p:spPr>
        <p:txBody>
          <a:bodyPr>
            <a:normAutofit fontScale="90000"/>
          </a:bodyPr>
          <a:lstStyle/>
          <a:p>
            <a:pPr algn="ctr"/>
            <a:r>
              <a:rPr lang="en-IN" sz="3200" b="1" dirty="0">
                <a:solidFill>
                  <a:schemeClr val="bg2">
                    <a:lumMod val="10000"/>
                  </a:schemeClr>
                </a:solidFill>
                <a:latin typeface="Times New Roman" pitchFamily="18" charset="0"/>
                <a:cs typeface="Times New Roman" pitchFamily="18" charset="0"/>
              </a:rPr>
              <a:t>TRANSMISSION LINE FAULT </a:t>
            </a:r>
            <a:r>
              <a:rPr lang="en-IN" sz="3200" b="1">
                <a:solidFill>
                  <a:schemeClr val="bg2">
                    <a:lumMod val="10000"/>
                  </a:schemeClr>
                </a:solidFill>
                <a:latin typeface="Times New Roman" pitchFamily="18" charset="0"/>
                <a:cs typeface="Times New Roman" pitchFamily="18" charset="0"/>
              </a:rPr>
              <a:t>DETECTION SYSTEM</a:t>
            </a:r>
            <a:endParaRPr lang="en-US" sz="3200" b="1" dirty="0">
              <a:solidFill>
                <a:schemeClr val="bg2">
                  <a:lumMod val="10000"/>
                </a:schemeClr>
              </a:solidFill>
              <a:latin typeface="Times New Roman" pitchFamily="18" charset="0"/>
              <a:cs typeface="Times New Roman" pitchFamily="18" charset="0"/>
            </a:endParaRPr>
          </a:p>
        </p:txBody>
      </p:sp>
      <p:pic>
        <p:nvPicPr>
          <p:cNvPr id="11" name="Picture 4" descr="m.k.png"/>
          <p:cNvPicPr>
            <a:picLocks noChangeAspect="1"/>
          </p:cNvPicPr>
          <p:nvPr/>
        </p:nvPicPr>
        <p:blipFill>
          <a:blip r:embed="rId2"/>
          <a:srcRect/>
          <a:stretch>
            <a:fillRect/>
          </a:stretch>
        </p:blipFill>
        <p:spPr bwMode="auto">
          <a:xfrm>
            <a:off x="0" y="0"/>
            <a:ext cx="2504639" cy="1189703"/>
          </a:xfrm>
          <a:prstGeom prst="rect">
            <a:avLst/>
          </a:prstGeom>
          <a:noFill/>
          <a:ln w="9525">
            <a:noFill/>
            <a:miter lim="800000"/>
            <a:headEnd/>
            <a:tailEnd/>
          </a:ln>
        </p:spPr>
      </p:pic>
      <p:sp>
        <p:nvSpPr>
          <p:cNvPr id="5" name="TextBox 4">
            <a:extLst>
              <a:ext uri="{FF2B5EF4-FFF2-40B4-BE49-F238E27FC236}">
                <a16:creationId xmlns:a16="http://schemas.microsoft.com/office/drawing/2014/main" id="{297F3A73-3F14-4961-D8A5-FDFBFF5F65C4}"/>
              </a:ext>
            </a:extLst>
          </p:cNvPr>
          <p:cNvSpPr txBox="1"/>
          <p:nvPr/>
        </p:nvSpPr>
        <p:spPr>
          <a:xfrm>
            <a:off x="1056968" y="4778080"/>
            <a:ext cx="4591664" cy="1477328"/>
          </a:xfrm>
          <a:prstGeom prst="rect">
            <a:avLst/>
          </a:prstGeom>
          <a:noFill/>
        </p:spPr>
        <p:txBody>
          <a:bodyPr wrap="square">
            <a:spAutoFit/>
          </a:bodyPr>
          <a:lstStyle/>
          <a:p>
            <a:pPr marL="0" indent="0">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PRESENTED BY :</a:t>
            </a:r>
          </a:p>
          <a:p>
            <a:pPr marL="0" indent="0">
              <a:buNone/>
            </a:pPr>
            <a:endParaRPr lang="en-US" sz="1800" b="1" dirty="0">
              <a:solidFill>
                <a:srgbClr val="00B050"/>
              </a:solidFill>
              <a:latin typeface="Times New Roman" panose="02020603050405020304" pitchFamily="18" charset="0"/>
              <a:cs typeface="Times New Roman" panose="02020603050405020304" pitchFamily="18" charset="0"/>
            </a:endParaRPr>
          </a:p>
          <a:p>
            <a:pPr marL="0" indent="0">
              <a:buNone/>
            </a:pPr>
            <a:r>
              <a:rPr lang="en-IN" sz="1800" dirty="0" err="1">
                <a:latin typeface="Times New Roman" panose="02020603050405020304" pitchFamily="18" charset="0"/>
                <a:cs typeface="Times New Roman" panose="02020603050405020304" pitchFamily="18" charset="0"/>
              </a:rPr>
              <a:t>Sandheep.S</a:t>
            </a:r>
            <a:r>
              <a:rPr lang="en-IN" sz="1800" dirty="0">
                <a:latin typeface="Times New Roman" panose="02020603050405020304" pitchFamily="18" charset="0"/>
                <a:cs typeface="Times New Roman" panose="02020603050405020304" pitchFamily="18" charset="0"/>
              </a:rPr>
              <a:t>             (927621bec171)</a:t>
            </a:r>
          </a:p>
          <a:p>
            <a:r>
              <a:rPr lang="en-IN" sz="1800" dirty="0">
                <a:latin typeface="Times New Roman" panose="02020603050405020304" pitchFamily="18" charset="0"/>
                <a:cs typeface="Times New Roman" panose="02020603050405020304" pitchFamily="18" charset="0"/>
              </a:rPr>
              <a:t>Santosh </a:t>
            </a:r>
            <a:r>
              <a:rPr lang="en-IN" sz="1800" dirty="0" err="1">
                <a:latin typeface="Times New Roman" panose="02020603050405020304" pitchFamily="18" charset="0"/>
                <a:cs typeface="Times New Roman" panose="02020603050405020304" pitchFamily="18" charset="0"/>
              </a:rPr>
              <a:t>kumar.S</a:t>
            </a:r>
            <a:r>
              <a:rPr lang="en-IN" sz="1800" dirty="0">
                <a:latin typeface="Times New Roman" panose="02020603050405020304" pitchFamily="18" charset="0"/>
                <a:cs typeface="Times New Roman" panose="02020603050405020304" pitchFamily="18" charset="0"/>
              </a:rPr>
              <a:t>     (927621bec182)</a:t>
            </a:r>
          </a:p>
          <a:p>
            <a:r>
              <a:rPr lang="en-IN" sz="1800" dirty="0" err="1">
                <a:latin typeface="Times New Roman" panose="02020603050405020304" pitchFamily="18" charset="0"/>
                <a:cs typeface="Times New Roman" panose="02020603050405020304" pitchFamily="18" charset="0"/>
              </a:rPr>
              <a:t>Sangeeth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kumar.R</a:t>
            </a:r>
            <a:r>
              <a:rPr lang="en-IN" sz="1800" dirty="0">
                <a:latin typeface="Times New Roman" panose="02020603050405020304" pitchFamily="18" charset="0"/>
                <a:cs typeface="Times New Roman" panose="02020603050405020304" pitchFamily="18" charset="0"/>
              </a:rPr>
              <a:t>   (927621bec173)</a:t>
            </a:r>
          </a:p>
        </p:txBody>
      </p:sp>
      <p:pic>
        <p:nvPicPr>
          <p:cNvPr id="12" name="image2.jpeg" descr="MKCE ECE Dept"/>
          <p:cNvPicPr>
            <a:picLocks noChangeAspect="1" noChangeArrowheads="1"/>
          </p:cNvPicPr>
          <p:nvPr/>
        </p:nvPicPr>
        <p:blipFill>
          <a:blip r:embed="rId3"/>
          <a:srcRect/>
          <a:stretch>
            <a:fillRect/>
          </a:stretch>
        </p:blipFill>
        <p:spPr bwMode="auto">
          <a:xfrm>
            <a:off x="3795252" y="0"/>
            <a:ext cx="1752600" cy="1189703"/>
          </a:xfrm>
          <a:prstGeom prst="rect">
            <a:avLst/>
          </a:prstGeom>
          <a:noFill/>
          <a:ln w="9525">
            <a:noFill/>
            <a:miter lim="800000"/>
            <a:headEnd/>
            <a:tailEnd/>
          </a:ln>
        </p:spPr>
      </p:pic>
      <p:pic>
        <p:nvPicPr>
          <p:cNvPr id="10" name="Picture 5" descr="kr.png"/>
          <p:cNvPicPr>
            <a:picLocks noChangeAspect="1"/>
          </p:cNvPicPr>
          <p:nvPr/>
        </p:nvPicPr>
        <p:blipFill>
          <a:blip r:embed="rId4"/>
          <a:srcRect/>
          <a:stretch>
            <a:fillRect/>
          </a:stretch>
        </p:blipFill>
        <p:spPr bwMode="auto">
          <a:xfrm>
            <a:off x="7728155" y="0"/>
            <a:ext cx="1478257" cy="1189703"/>
          </a:xfrm>
          <a:prstGeom prst="rect">
            <a:avLst/>
          </a:prstGeom>
          <a:noFill/>
          <a:ln w="9525">
            <a:noFill/>
            <a:miter lim="800000"/>
            <a:headEnd/>
            <a:tailEnd/>
          </a:ln>
        </p:spPr>
      </p:pic>
      <p:sp>
        <p:nvSpPr>
          <p:cNvPr id="9" name="TextBox 8">
            <a:extLst>
              <a:ext uri="{FF2B5EF4-FFF2-40B4-BE49-F238E27FC236}">
                <a16:creationId xmlns:a16="http://schemas.microsoft.com/office/drawing/2014/main" id="{1B23FEF5-1B01-3EF8-1D56-ED12AEA7E36C}"/>
              </a:ext>
            </a:extLst>
          </p:cNvPr>
          <p:cNvSpPr txBox="1"/>
          <p:nvPr/>
        </p:nvSpPr>
        <p:spPr>
          <a:xfrm>
            <a:off x="0" y="2969793"/>
            <a:ext cx="9144000" cy="923330"/>
          </a:xfrm>
          <a:prstGeom prst="rect">
            <a:avLst/>
          </a:prstGeom>
          <a:noFill/>
        </p:spPr>
        <p:txBody>
          <a:bodyPr wrap="square">
            <a:spAutoFit/>
          </a:bodyPr>
          <a:lstStyle/>
          <a:p>
            <a:pPr algn="ct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DEPARTMENT OF ELECTRONICS AND COMMUNICATION ENGINEERING</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bg2">
                    <a:lumMod val="10000"/>
                  </a:schemeClr>
                </a:solidFill>
                <a:latin typeface="Times New Roman" panose="02020603050405020304" pitchFamily="18" charset="0"/>
                <a:cs typeface="Times New Roman" panose="02020603050405020304" pitchFamily="18" charset="0"/>
              </a:rPr>
              <a:t>FINAL REVIEW</a:t>
            </a:r>
            <a:endParaRPr lang="en-US"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79E476C-7B57-7484-AAB5-9DB30BAD1289}"/>
              </a:ext>
            </a:extLst>
          </p:cNvPr>
          <p:cNvSpPr txBox="1"/>
          <p:nvPr/>
        </p:nvSpPr>
        <p:spPr>
          <a:xfrm>
            <a:off x="5174226" y="5157020"/>
            <a:ext cx="4606412" cy="1200329"/>
          </a:xfrm>
          <a:prstGeom prst="rect">
            <a:avLst/>
          </a:prstGeom>
          <a:noFill/>
        </p:spPr>
        <p:txBody>
          <a:bodyPr wrap="square">
            <a:spAutoFit/>
          </a:bodyPr>
          <a:lstStyle/>
          <a:p>
            <a:r>
              <a:rPr lang="en-US" sz="1800" b="1" dirty="0">
                <a:solidFill>
                  <a:schemeClr val="bg2">
                    <a:lumMod val="10000"/>
                  </a:schemeClr>
                </a:solidFill>
              </a:rPr>
              <a:t>GUIDE :</a:t>
            </a:r>
          </a:p>
          <a:p>
            <a:r>
              <a:rPr lang="en-US" dirty="0" err="1">
                <a:latin typeface="Times New Roman" panose="02020603050405020304" pitchFamily="18" charset="0"/>
                <a:cs typeface="Times New Roman" panose="02020603050405020304" pitchFamily="18" charset="0"/>
              </a:rPr>
              <a:t>Dr.A.Maheshwari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[ASSISTANT PROFESSOR]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27FAE3-2FF8-D3DF-FBB3-D1BF9F9879DC}"/>
              </a:ext>
            </a:extLst>
          </p:cNvPr>
          <p:cNvSpPr txBox="1">
            <a:spLocks/>
          </p:cNvSpPr>
          <p:nvPr/>
        </p:nvSpPr>
        <p:spPr>
          <a:xfrm>
            <a:off x="176980" y="188228"/>
            <a:ext cx="8229600" cy="6994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defTabSz="457200"/>
            <a:r>
              <a:rPr lang="en-US" sz="3200" b="1" u="sng" dirty="0">
                <a:solidFill>
                  <a:schemeClr val="accent1"/>
                </a:solidFill>
                <a:latin typeface="Times New Roman" panose="02020603050405020304" pitchFamily="18" charset="0"/>
                <a:cs typeface="Times New Roman" panose="02020603050405020304" pitchFamily="18" charset="0"/>
              </a:rPr>
              <a:t>Components Used</a:t>
            </a:r>
          </a:p>
        </p:txBody>
      </p:sp>
      <p:sp>
        <p:nvSpPr>
          <p:cNvPr id="5" name="TextBox 4">
            <a:extLst>
              <a:ext uri="{FF2B5EF4-FFF2-40B4-BE49-F238E27FC236}">
                <a16:creationId xmlns:a16="http://schemas.microsoft.com/office/drawing/2014/main" id="{A8AB398D-89E1-62FC-6A39-957EB4089B90}"/>
              </a:ext>
            </a:extLst>
          </p:cNvPr>
          <p:cNvSpPr txBox="1"/>
          <p:nvPr/>
        </p:nvSpPr>
        <p:spPr>
          <a:xfrm>
            <a:off x="648928" y="1195084"/>
            <a:ext cx="4591664" cy="3226524"/>
          </a:xfrm>
          <a:prstGeom prst="rect">
            <a:avLst/>
          </a:prstGeom>
          <a:noFill/>
        </p:spPr>
        <p:txBody>
          <a:bodyPr wrap="square">
            <a:spAutoFit/>
          </a:bodyPr>
          <a:lstStyle/>
          <a:p>
            <a:pPr marL="342900" indent="-342900"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itchFamily="18" charset="0"/>
                <a:cs typeface="Times New Roman" pitchFamily="18" charset="0"/>
              </a:rPr>
              <a:t>Duel Channel Relay Module</a:t>
            </a:r>
          </a:p>
          <a:p>
            <a:pPr marL="342900" indent="-342900"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itchFamily="18" charset="0"/>
                <a:cs typeface="Times New Roman" pitchFamily="18" charset="0"/>
              </a:rPr>
              <a:t>AC to DC Convertor</a:t>
            </a:r>
          </a:p>
          <a:p>
            <a:pPr marL="342900" indent="-342900"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itchFamily="18" charset="0"/>
                <a:cs typeface="Times New Roman" pitchFamily="18" charset="0"/>
              </a:rPr>
              <a:t>Jumper wires</a:t>
            </a:r>
          </a:p>
          <a:p>
            <a:pPr marL="342900" indent="-342900"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itchFamily="18" charset="0"/>
                <a:cs typeface="Times New Roman" pitchFamily="18" charset="0"/>
              </a:rPr>
              <a:t>Flame Sensor</a:t>
            </a:r>
          </a:p>
          <a:p>
            <a:pPr marL="342900" indent="-342900"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itchFamily="18" charset="0"/>
                <a:cs typeface="Times New Roman" pitchFamily="18" charset="0"/>
              </a:rPr>
              <a:t>Transmission wires</a:t>
            </a:r>
          </a:p>
          <a:p>
            <a:pPr marL="342900" indent="-342900" algn="just">
              <a:lnSpc>
                <a:spcPct val="15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itchFamily="18" charset="0"/>
                <a:cs typeface="Times New Roman" pitchFamily="18" charset="0"/>
              </a:rPr>
              <a:t>Bulbs</a:t>
            </a:r>
          </a:p>
          <a:p>
            <a:endParaRPr lang="en-US" dirty="0"/>
          </a:p>
        </p:txBody>
      </p:sp>
    </p:spTree>
    <p:extLst>
      <p:ext uri="{BB962C8B-B14F-4D97-AF65-F5344CB8AC3E}">
        <p14:creationId xmlns:p14="http://schemas.microsoft.com/office/powerpoint/2010/main" val="404813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AFA3-6F63-7FCD-805C-9AD052E116D4}"/>
              </a:ext>
            </a:extLst>
          </p:cNvPr>
          <p:cNvSpPr>
            <a:spLocks noGrp="1"/>
          </p:cNvSpPr>
          <p:nvPr>
            <p:ph type="title"/>
          </p:nvPr>
        </p:nvSpPr>
        <p:spPr>
          <a:xfrm>
            <a:off x="638174" y="428625"/>
            <a:ext cx="6347713" cy="714375"/>
          </a:xfrm>
        </p:spPr>
        <p:txBody>
          <a:bodyPr/>
          <a:lstStyle/>
          <a:p>
            <a:r>
              <a:rPr lang="en-US" b="1" u="sng" dirty="0"/>
              <a:t>Output</a:t>
            </a:r>
          </a:p>
        </p:txBody>
      </p:sp>
      <p:pic>
        <p:nvPicPr>
          <p:cNvPr id="5" name="Content Placeholder 4">
            <a:extLst>
              <a:ext uri="{FF2B5EF4-FFF2-40B4-BE49-F238E27FC236}">
                <a16:creationId xmlns:a16="http://schemas.microsoft.com/office/drawing/2014/main" id="{E6BF44D0-75DB-47BE-8D58-D47CE76FF993}"/>
              </a:ext>
            </a:extLst>
          </p:cNvPr>
          <p:cNvPicPr>
            <a:picLocks noGrp="1" noChangeAspect="1"/>
          </p:cNvPicPr>
          <p:nvPr>
            <p:ph idx="1"/>
          </p:nvPr>
        </p:nvPicPr>
        <p:blipFill>
          <a:blip r:embed="rId2"/>
          <a:stretch>
            <a:fillRect/>
          </a:stretch>
        </p:blipFill>
        <p:spPr>
          <a:xfrm>
            <a:off x="514350" y="1563341"/>
            <a:ext cx="6867526" cy="4313006"/>
          </a:xfrm>
        </p:spPr>
      </p:pic>
    </p:spTree>
    <p:extLst>
      <p:ext uri="{BB962C8B-B14F-4D97-AF65-F5344CB8AC3E}">
        <p14:creationId xmlns:p14="http://schemas.microsoft.com/office/powerpoint/2010/main" val="102173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485" y="230676"/>
            <a:ext cx="7298318" cy="868362"/>
          </a:xfrm>
        </p:spPr>
        <p:txBody>
          <a:bodyPr>
            <a:normAutofit/>
          </a:bodyPr>
          <a:lstStyle/>
          <a:p>
            <a:r>
              <a:rPr lang="en-US" sz="3200" b="1" u="sng" dirty="0"/>
              <a:t>Conclusion</a:t>
            </a:r>
          </a:p>
        </p:txBody>
      </p:sp>
      <p:sp>
        <p:nvSpPr>
          <p:cNvPr id="3" name="Content Placeholder 2"/>
          <p:cNvSpPr>
            <a:spLocks noGrp="1"/>
          </p:cNvSpPr>
          <p:nvPr>
            <p:ph idx="1"/>
          </p:nvPr>
        </p:nvSpPr>
        <p:spPr>
          <a:xfrm>
            <a:off x="260604" y="1485901"/>
            <a:ext cx="7498080" cy="2201196"/>
          </a:xfrm>
        </p:spPr>
        <p:txBody>
          <a:bodyPr>
            <a:noAutofit/>
          </a:bodyPr>
          <a:lstStyle/>
          <a:p>
            <a:pPr algn="just">
              <a:lnSpc>
                <a:spcPct val="150000"/>
              </a:lnSpc>
            </a:pPr>
            <a:r>
              <a:rPr lang="en-IN" sz="1600" dirty="0">
                <a:latin typeface="Times New Roman" pitchFamily="18" charset="0"/>
                <a:cs typeface="Times New Roman" pitchFamily="18" charset="0"/>
              </a:rPr>
              <a:t>The model design in such a way to solve the problems faced by consumer. </a:t>
            </a:r>
          </a:p>
          <a:p>
            <a:pPr algn="just">
              <a:lnSpc>
                <a:spcPct val="150000"/>
              </a:lnSpc>
            </a:pPr>
            <a:r>
              <a:rPr lang="en-IN" sz="1600" dirty="0">
                <a:latin typeface="Times New Roman" pitchFamily="18" charset="0"/>
                <a:cs typeface="Times New Roman" pitchFamily="18" charset="0"/>
              </a:rPr>
              <a:t>By using such method, we can easily detect the fault and resolve it. </a:t>
            </a:r>
          </a:p>
          <a:p>
            <a:pPr algn="just">
              <a:lnSpc>
                <a:spcPct val="150000"/>
              </a:lnSpc>
            </a:pPr>
            <a:r>
              <a:rPr lang="en-IN" sz="1600" dirty="0">
                <a:latin typeface="Times New Roman" pitchFamily="18" charset="0"/>
                <a:cs typeface="Times New Roman" pitchFamily="18" charset="0"/>
              </a:rPr>
              <a:t>It is highly reliable and locate the fault in three phase transmission line and also supposed to data storage. </a:t>
            </a:r>
          </a:p>
          <a:p>
            <a:pPr algn="just">
              <a:lnSpc>
                <a:spcPct val="150000"/>
              </a:lnSpc>
              <a:buNone/>
            </a:pPr>
            <a:endParaRPr lang="en-IN" sz="1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486" y="140677"/>
            <a:ext cx="7281202" cy="609600"/>
          </a:xfrm>
        </p:spPr>
        <p:txBody>
          <a:bodyPr>
            <a:normAutofit fontScale="90000"/>
          </a:bodyPr>
          <a:lstStyle/>
          <a:p>
            <a:r>
              <a:rPr lang="en-US" b="1" u="sng" dirty="0"/>
              <a:t>Reference</a:t>
            </a:r>
          </a:p>
        </p:txBody>
      </p:sp>
      <p:sp>
        <p:nvSpPr>
          <p:cNvPr id="3" name="Content Placeholder 2"/>
          <p:cNvSpPr>
            <a:spLocks noGrp="1"/>
          </p:cNvSpPr>
          <p:nvPr>
            <p:ph idx="1"/>
          </p:nvPr>
        </p:nvSpPr>
        <p:spPr>
          <a:xfrm>
            <a:off x="360486" y="762000"/>
            <a:ext cx="7564314" cy="5943600"/>
          </a:xfrm>
        </p:spPr>
        <p:txBody>
          <a:bodyPr>
            <a:noAutofit/>
          </a:bodyPr>
          <a:lstStyle/>
          <a:p>
            <a:pPr algn="just">
              <a:lnSpc>
                <a:spcPct val="160000"/>
              </a:lnSpc>
            </a:pPr>
            <a:r>
              <a:rPr lang="en-IN" sz="1600" dirty="0">
                <a:latin typeface="Times New Roman" pitchFamily="18" charset="0"/>
                <a:cs typeface="Times New Roman" pitchFamily="18" charset="0"/>
              </a:rPr>
              <a:t>[1] G. </a:t>
            </a:r>
            <a:r>
              <a:rPr lang="en-IN" sz="1600" dirty="0" err="1">
                <a:latin typeface="Times New Roman" pitchFamily="18" charset="0"/>
                <a:cs typeface="Times New Roman" pitchFamily="18" charset="0"/>
              </a:rPr>
              <a:t>Vidhya</a:t>
            </a:r>
            <a:r>
              <a:rPr lang="en-IN" sz="1600" dirty="0">
                <a:latin typeface="Times New Roman" pitchFamily="18" charset="0"/>
                <a:cs typeface="Times New Roman" pitchFamily="18" charset="0"/>
              </a:rPr>
              <a:t> Krishnan, </a:t>
            </a:r>
            <a:r>
              <a:rPr lang="en-IN" sz="1600" dirty="0" err="1">
                <a:latin typeface="Times New Roman" pitchFamily="18" charset="0"/>
                <a:cs typeface="Times New Roman" pitchFamily="18" charset="0"/>
              </a:rPr>
              <a:t>R.Nagarajan</a:t>
            </a:r>
            <a:r>
              <a:rPr lang="en-IN" sz="1600" dirty="0">
                <a:latin typeface="Times New Roman" pitchFamily="18" charset="0"/>
                <a:cs typeface="Times New Roman" pitchFamily="18" charset="0"/>
              </a:rPr>
              <a:t>, T. </a:t>
            </a:r>
            <a:r>
              <a:rPr lang="en-IN" sz="1600" dirty="0" err="1">
                <a:latin typeface="Times New Roman" pitchFamily="18" charset="0"/>
                <a:cs typeface="Times New Roman" pitchFamily="18" charset="0"/>
              </a:rPr>
              <a:t>Durka,M.Kalaiselvi</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M.Pushpa</a:t>
            </a:r>
            <a:r>
              <a:rPr lang="en-IN" sz="1600" dirty="0">
                <a:latin typeface="Times New Roman" pitchFamily="18" charset="0"/>
                <a:cs typeface="Times New Roman" pitchFamily="18" charset="0"/>
              </a:rPr>
              <a:t> and S. </a:t>
            </a:r>
            <a:r>
              <a:rPr lang="en-IN" sz="1600" dirty="0" err="1">
                <a:latin typeface="Times New Roman" pitchFamily="18" charset="0"/>
                <a:cs typeface="Times New Roman" pitchFamily="18" charset="0"/>
              </a:rPr>
              <a:t>Shanmuga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priya</a:t>
            </a:r>
            <a:r>
              <a:rPr lang="en-IN" sz="1600" dirty="0">
                <a:latin typeface="Times New Roman" pitchFamily="18" charset="0"/>
                <a:cs typeface="Times New Roman" pitchFamily="18" charset="0"/>
              </a:rPr>
              <a:t>, "Vehicle Communication System Using </a:t>
            </a:r>
            <a:r>
              <a:rPr lang="en-IN" sz="1600" dirty="0" err="1">
                <a:latin typeface="Times New Roman" pitchFamily="18" charset="0"/>
                <a:cs typeface="Times New Roman" pitchFamily="18" charset="0"/>
              </a:rPr>
              <a:t>LiFi</a:t>
            </a:r>
            <a:r>
              <a:rPr lang="en-IN" sz="1600" dirty="0">
                <a:latin typeface="Times New Roman" pitchFamily="18" charset="0"/>
                <a:cs typeface="Times New Roman" pitchFamily="18" charset="0"/>
              </a:rPr>
              <a:t> Technology," International Journal of Engineering and Computer Science (IJECS), Volume 6, Issue 3, pp. 20651-20657, March 2017. </a:t>
            </a:r>
          </a:p>
          <a:p>
            <a:pPr algn="just">
              <a:lnSpc>
                <a:spcPct val="160000"/>
              </a:lnSpc>
            </a:pPr>
            <a:r>
              <a:rPr lang="en-IN" sz="1600" dirty="0">
                <a:latin typeface="Times New Roman" pitchFamily="18" charset="0"/>
                <a:cs typeface="Times New Roman" pitchFamily="18" charset="0"/>
              </a:rPr>
              <a:t>[2] J. </a:t>
            </a:r>
            <a:r>
              <a:rPr lang="en-IN" sz="1600" dirty="0" err="1">
                <a:latin typeface="Times New Roman" pitchFamily="18" charset="0"/>
                <a:cs typeface="Times New Roman" pitchFamily="18" charset="0"/>
              </a:rPr>
              <a:t>Chandramohan</a:t>
            </a:r>
            <a:r>
              <a:rPr lang="en-IN" sz="1600" dirty="0">
                <a:latin typeface="Times New Roman" pitchFamily="18" charset="0"/>
                <a:cs typeface="Times New Roman" pitchFamily="18" charset="0"/>
              </a:rPr>
              <a:t>, R. </a:t>
            </a:r>
            <a:r>
              <a:rPr lang="en-IN" sz="1600" dirty="0" err="1">
                <a:latin typeface="Times New Roman" pitchFamily="18" charset="0"/>
                <a:cs typeface="Times New Roman" pitchFamily="18" charset="0"/>
              </a:rPr>
              <a:t>Nagarajan</a:t>
            </a:r>
            <a:r>
              <a:rPr lang="en-IN" sz="1600" dirty="0">
                <a:latin typeface="Times New Roman" pitchFamily="18" charset="0"/>
                <a:cs typeface="Times New Roman" pitchFamily="18" charset="0"/>
              </a:rPr>
              <a:t>, K. </a:t>
            </a:r>
            <a:r>
              <a:rPr lang="en-IN" sz="1600" dirty="0" err="1">
                <a:latin typeface="Times New Roman" pitchFamily="18" charset="0"/>
                <a:cs typeface="Times New Roman" pitchFamily="18" charset="0"/>
              </a:rPr>
              <a:t>Satheeshkumar</a:t>
            </a:r>
            <a:r>
              <a:rPr lang="en-IN" sz="1600" dirty="0">
                <a:latin typeface="Times New Roman" pitchFamily="18" charset="0"/>
                <a:cs typeface="Times New Roman" pitchFamily="18" charset="0"/>
              </a:rPr>
              <a:t>, N. </a:t>
            </a:r>
            <a:r>
              <a:rPr lang="en-IN" sz="1600" dirty="0" err="1">
                <a:latin typeface="Times New Roman" pitchFamily="18" charset="0"/>
                <a:cs typeface="Times New Roman" pitchFamily="18" charset="0"/>
              </a:rPr>
              <a:t>Ajith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kumar</a:t>
            </a:r>
            <a:r>
              <a:rPr lang="en-IN" sz="1600" dirty="0">
                <a:latin typeface="Times New Roman" pitchFamily="18" charset="0"/>
                <a:cs typeface="Times New Roman" pitchFamily="18" charset="0"/>
              </a:rPr>
              <a:t>, P. A. </a:t>
            </a:r>
            <a:r>
              <a:rPr lang="en-IN" sz="1600" dirty="0" err="1">
                <a:latin typeface="Times New Roman" pitchFamily="18" charset="0"/>
                <a:cs typeface="Times New Roman" pitchFamily="18" charset="0"/>
              </a:rPr>
              <a:t>Gopinath</a:t>
            </a:r>
            <a:r>
              <a:rPr lang="en-IN" sz="1600" dirty="0">
                <a:latin typeface="Times New Roman" pitchFamily="18" charset="0"/>
                <a:cs typeface="Times New Roman" pitchFamily="18" charset="0"/>
              </a:rPr>
              <a:t> and </a:t>
            </a:r>
            <a:r>
              <a:rPr lang="en-IN" sz="1600" dirty="0" err="1">
                <a:latin typeface="Times New Roman" pitchFamily="18" charset="0"/>
                <a:cs typeface="Times New Roman" pitchFamily="18" charset="0"/>
              </a:rPr>
              <a:t>S.Ranjith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kumar,"Intelligent</a:t>
            </a:r>
            <a:r>
              <a:rPr lang="en-IN" sz="1600" dirty="0">
                <a:latin typeface="Times New Roman" pitchFamily="18" charset="0"/>
                <a:cs typeface="Times New Roman" pitchFamily="18" charset="0"/>
              </a:rPr>
              <a:t> Smart Home Automation and Security System Using </a:t>
            </a:r>
            <a:r>
              <a:rPr lang="en-IN" sz="1600" dirty="0" err="1">
                <a:latin typeface="Times New Roman" pitchFamily="18" charset="0"/>
                <a:cs typeface="Times New Roman" pitchFamily="18" charset="0"/>
              </a:rPr>
              <a:t>Arduino</a:t>
            </a:r>
            <a:r>
              <a:rPr lang="en-IN" sz="1600" dirty="0">
                <a:latin typeface="Times New Roman" pitchFamily="18" charset="0"/>
                <a:cs typeface="Times New Roman" pitchFamily="18" charset="0"/>
              </a:rPr>
              <a:t> and Wi-Fi," International Journal of Engineering And Computer Science (IJECS), Volume 6, Issue 3, pp. 20694-20698, March 2017.</a:t>
            </a:r>
          </a:p>
          <a:p>
            <a:pPr algn="just">
              <a:lnSpc>
                <a:spcPct val="160000"/>
              </a:lnSpc>
            </a:pPr>
            <a:r>
              <a:rPr lang="en-IN" sz="1600" dirty="0">
                <a:latin typeface="Times New Roman" pitchFamily="18" charset="0"/>
                <a:cs typeface="Times New Roman" pitchFamily="18" charset="0"/>
              </a:rPr>
              <a:t>[3] V. C. </a:t>
            </a:r>
            <a:r>
              <a:rPr lang="en-IN" sz="1600" dirty="0" err="1">
                <a:latin typeface="Times New Roman" pitchFamily="18" charset="0"/>
                <a:cs typeface="Times New Roman" pitchFamily="18" charset="0"/>
              </a:rPr>
              <a:t>Gungor</a:t>
            </a:r>
            <a:r>
              <a:rPr lang="en-IN" sz="1600" dirty="0">
                <a:latin typeface="Times New Roman" pitchFamily="18" charset="0"/>
                <a:cs typeface="Times New Roman" pitchFamily="18" charset="0"/>
              </a:rPr>
              <a:t> and F. C. Lambert, “A survey on communication net-works for electric system automation,” </a:t>
            </a:r>
            <a:r>
              <a:rPr lang="en-IN" sz="1600" dirty="0" err="1">
                <a:latin typeface="Times New Roman" pitchFamily="18" charset="0"/>
                <a:cs typeface="Times New Roman" pitchFamily="18" charset="0"/>
              </a:rPr>
              <a:t>Comput</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Netw</a:t>
            </a:r>
            <a:r>
              <a:rPr lang="en-IN" sz="1600" dirty="0">
                <a:latin typeface="Times New Roman" pitchFamily="18" charset="0"/>
                <a:cs typeface="Times New Roman" pitchFamily="18" charset="0"/>
              </a:rPr>
              <a:t>. vol. 50, no.7, pp.877– 897, May 2006.</a:t>
            </a:r>
          </a:p>
          <a:p>
            <a:pPr algn="just">
              <a:lnSpc>
                <a:spcPct val="160000"/>
              </a:lnSpc>
            </a:pPr>
            <a:r>
              <a:rPr lang="en-IN" sz="1600" dirty="0">
                <a:latin typeface="Times New Roman" pitchFamily="18" charset="0"/>
                <a:cs typeface="Times New Roman" pitchFamily="18" charset="0"/>
              </a:rPr>
              <a:t>[4] P. Ramachandran, V. </a:t>
            </a:r>
            <a:r>
              <a:rPr lang="en-IN" sz="1600" dirty="0" err="1">
                <a:latin typeface="Times New Roman" pitchFamily="18" charset="0"/>
                <a:cs typeface="Times New Roman" pitchFamily="18" charset="0"/>
              </a:rPr>
              <a:t>Vittal</a:t>
            </a:r>
            <a:r>
              <a:rPr lang="en-IN" sz="1600" dirty="0">
                <a:latin typeface="Times New Roman" pitchFamily="18" charset="0"/>
                <a:cs typeface="Times New Roman" pitchFamily="18" charset="0"/>
              </a:rPr>
              <a:t>, and G. T. </a:t>
            </a:r>
            <a:r>
              <a:rPr lang="en-IN" sz="1600" dirty="0" err="1">
                <a:latin typeface="Times New Roman" pitchFamily="18" charset="0"/>
                <a:cs typeface="Times New Roman" pitchFamily="18" charset="0"/>
              </a:rPr>
              <a:t>Heydt</a:t>
            </a:r>
            <a:r>
              <a:rPr lang="en-IN" sz="1600" dirty="0">
                <a:latin typeface="Times New Roman" pitchFamily="18" charset="0"/>
                <a:cs typeface="Times New Roman" pitchFamily="18" charset="0"/>
              </a:rPr>
              <a:t>, “Mechanical state estimation for overhead transmission lines with level spans,” IEEE Trans. Power Syst., vol. 23, no. 3, pp. 908– 915, Aug. 2008. </a:t>
            </a:r>
          </a:p>
          <a:p>
            <a:pPr algn="just">
              <a:lnSpc>
                <a:spcPct val="160000"/>
              </a:lnSpc>
            </a:pP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D485-44D6-0C8F-5277-689F0494CD24}"/>
              </a:ext>
            </a:extLst>
          </p:cNvPr>
          <p:cNvSpPr>
            <a:spLocks noGrp="1"/>
          </p:cNvSpPr>
          <p:nvPr>
            <p:ph type="title"/>
          </p:nvPr>
        </p:nvSpPr>
        <p:spPr>
          <a:xfrm>
            <a:off x="609599" y="609600"/>
            <a:ext cx="6347713" cy="698090"/>
          </a:xfrm>
        </p:spPr>
        <p:txBody>
          <a:bodyPr/>
          <a:lstStyle/>
          <a:p>
            <a:r>
              <a:rPr lang="en-US" b="1" u="sng" dirty="0"/>
              <a:t>Introduction</a:t>
            </a:r>
          </a:p>
        </p:txBody>
      </p:sp>
      <p:sp>
        <p:nvSpPr>
          <p:cNvPr id="3" name="Content Placeholder 2">
            <a:extLst>
              <a:ext uri="{FF2B5EF4-FFF2-40B4-BE49-F238E27FC236}">
                <a16:creationId xmlns:a16="http://schemas.microsoft.com/office/drawing/2014/main" id="{44BFAFFB-662C-0824-5A1B-D754C9997C2E}"/>
              </a:ext>
            </a:extLst>
          </p:cNvPr>
          <p:cNvSpPr>
            <a:spLocks noGrp="1"/>
          </p:cNvSpPr>
          <p:nvPr>
            <p:ph idx="1"/>
          </p:nvPr>
        </p:nvSpPr>
        <p:spPr>
          <a:xfrm>
            <a:off x="609598" y="1570655"/>
            <a:ext cx="6774427" cy="3880773"/>
          </a:xfrm>
        </p:spPr>
        <p:txBody>
          <a:bodyPr>
            <a:normAutofit fontScale="92500" lnSpcReduction="10000"/>
          </a:bodyPr>
          <a:lstStyle/>
          <a:p>
            <a:pPr algn="just">
              <a:lnSpc>
                <a:spcPct val="150000"/>
              </a:lnSpc>
            </a:pPr>
            <a:r>
              <a:rPr lang="en-US" sz="1600" dirty="0">
                <a:latin typeface="Times New Roman" pitchFamily="18" charset="0"/>
                <a:cs typeface="Times New Roman" pitchFamily="18" charset="0"/>
              </a:rPr>
              <a:t>A transmission line system is a network of electrical highways that transports electricity from power plants to homes and businesses. It's like a delivery system for power, ensuring that electricity generated in one place can reach distant locations.</a:t>
            </a:r>
          </a:p>
          <a:p>
            <a:pPr algn="just">
              <a:lnSpc>
                <a:spcPct val="150000"/>
              </a:lnSpc>
            </a:pPr>
            <a:r>
              <a:rPr lang="en-US" sz="1600" dirty="0">
                <a:latin typeface="Times New Roman" pitchFamily="18" charset="0"/>
                <a:cs typeface="Times New Roman" pitchFamily="18" charset="0"/>
              </a:rPr>
              <a:t> These lines act as power conduits, allowing energy to flow efficiently across long distances. Much like a giant extension cord, transmission lines carry the electricity to where it's needed most, keeping our lights on and devices powered.</a:t>
            </a:r>
          </a:p>
          <a:p>
            <a:pPr algn="just">
              <a:lnSpc>
                <a:spcPct val="150000"/>
              </a:lnSpc>
            </a:pPr>
            <a:r>
              <a:rPr lang="en-US" sz="1600" dirty="0">
                <a:latin typeface="Times New Roman" pitchFamily="18" charset="0"/>
                <a:cs typeface="Times New Roman" pitchFamily="18" charset="0"/>
              </a:rPr>
              <a:t> With towers and cables, these lines crisscross the landscape, silently working to provide the energy that fuels our everyday activities. In essence, transmission lines are the vital links that make sure electricity travels smoothly to every corner of our communities.</a:t>
            </a:r>
          </a:p>
        </p:txBody>
      </p:sp>
    </p:spTree>
    <p:extLst>
      <p:ext uri="{BB962C8B-B14F-4D97-AF65-F5344CB8AC3E}">
        <p14:creationId xmlns:p14="http://schemas.microsoft.com/office/powerpoint/2010/main" val="215352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485" y="274638"/>
            <a:ext cx="8573203" cy="563562"/>
          </a:xfrm>
        </p:spPr>
        <p:txBody>
          <a:bodyPr>
            <a:noAutofit/>
          </a:bodyPr>
          <a:lstStyle/>
          <a:p>
            <a:r>
              <a:rPr lang="en-IN" sz="3200" b="1" u="sng" dirty="0"/>
              <a:t>Transmission line</a:t>
            </a:r>
          </a:p>
        </p:txBody>
      </p:sp>
      <p:sp>
        <p:nvSpPr>
          <p:cNvPr id="3" name="Content Placeholder 2"/>
          <p:cNvSpPr>
            <a:spLocks noGrp="1"/>
          </p:cNvSpPr>
          <p:nvPr>
            <p:ph idx="1"/>
          </p:nvPr>
        </p:nvSpPr>
        <p:spPr>
          <a:xfrm>
            <a:off x="360485" y="1178436"/>
            <a:ext cx="7498080" cy="5410200"/>
          </a:xfrm>
        </p:spPr>
        <p:txBody>
          <a:bodyPr>
            <a:normAutofit/>
          </a:bodyPr>
          <a:lstStyle/>
          <a:p>
            <a:pPr algn="just">
              <a:lnSpc>
                <a:spcPct val="150000"/>
              </a:lnSpc>
            </a:pPr>
            <a:r>
              <a:rPr lang="en-IN" sz="1600" dirty="0">
                <a:latin typeface="Times New Roman" pitchFamily="18" charset="0"/>
                <a:cs typeface="Times New Roman" pitchFamily="18" charset="0"/>
              </a:rPr>
              <a:t>In electrical engineering, a transmission line is a specialized cable or other structure designed to conduct electromagnetic waves in a contained manner. </a:t>
            </a:r>
          </a:p>
          <a:p>
            <a:pPr algn="just">
              <a:lnSpc>
                <a:spcPct val="150000"/>
              </a:lnSpc>
            </a:pPr>
            <a:r>
              <a:rPr lang="en-IN" sz="1600" dirty="0">
                <a:latin typeface="Times New Roman" pitchFamily="18" charset="0"/>
                <a:cs typeface="Times New Roman" pitchFamily="18" charset="0"/>
              </a:rPr>
              <a:t>The term applies when the conductors are long enough that the wave nature of the transmission must be taken into account.</a:t>
            </a:r>
          </a:p>
        </p:txBody>
      </p:sp>
      <p:pic>
        <p:nvPicPr>
          <p:cNvPr id="3074" name="Picture 2" descr="C:\Users\ELCOT-Lenovo\Desktop\PIC.jpg"/>
          <p:cNvPicPr>
            <a:picLocks noChangeAspect="1" noChangeArrowheads="1"/>
          </p:cNvPicPr>
          <p:nvPr/>
        </p:nvPicPr>
        <p:blipFill>
          <a:blip r:embed="rId2"/>
          <a:srcRect/>
          <a:stretch>
            <a:fillRect/>
          </a:stretch>
        </p:blipFill>
        <p:spPr bwMode="auto">
          <a:xfrm>
            <a:off x="3491718" y="3349870"/>
            <a:ext cx="3310597" cy="168519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2F7F-F28F-0C73-889F-AAAAF789AFC0}"/>
              </a:ext>
            </a:extLst>
          </p:cNvPr>
          <p:cNvSpPr>
            <a:spLocks noGrp="1"/>
          </p:cNvSpPr>
          <p:nvPr>
            <p:ph type="title"/>
          </p:nvPr>
        </p:nvSpPr>
        <p:spPr/>
        <p:txBody>
          <a:bodyPr/>
          <a:lstStyle/>
          <a:p>
            <a:r>
              <a:rPr lang="en-US" b="1" u="sng" dirty="0"/>
              <a:t>AC to DC Convertor</a:t>
            </a:r>
          </a:p>
        </p:txBody>
      </p:sp>
      <p:sp>
        <p:nvSpPr>
          <p:cNvPr id="3" name="Content Placeholder 2">
            <a:extLst>
              <a:ext uri="{FF2B5EF4-FFF2-40B4-BE49-F238E27FC236}">
                <a16:creationId xmlns:a16="http://schemas.microsoft.com/office/drawing/2014/main" id="{40A8E42E-13D0-A7D9-0E7E-44C033A0663A}"/>
              </a:ext>
            </a:extLst>
          </p:cNvPr>
          <p:cNvSpPr>
            <a:spLocks noGrp="1"/>
          </p:cNvSpPr>
          <p:nvPr>
            <p:ph idx="1"/>
          </p:nvPr>
        </p:nvSpPr>
        <p:spPr>
          <a:xfrm>
            <a:off x="609598" y="1678809"/>
            <a:ext cx="6347714" cy="3880773"/>
          </a:xfrm>
        </p:spPr>
        <p:txBody>
          <a:bodyPr>
            <a:normAutofit/>
          </a:bodyPr>
          <a:lstStyle/>
          <a:p>
            <a:r>
              <a:rPr lang="en-US" sz="1600" dirty="0">
                <a:latin typeface="Times New Roman" pitchFamily="18" charset="0"/>
                <a:cs typeface="Times New Roman" pitchFamily="18" charset="0"/>
              </a:rPr>
              <a:t>An AC to DC converter transforms alternating current (AC) into direct current (DC). It rectifies and filters the AC input to produce a steady DC output. This conversion is vital for powering electronic devices and equipment that operate on DC power.</a:t>
            </a:r>
          </a:p>
          <a:p>
            <a:r>
              <a:rPr lang="en-US" sz="1600" dirty="0">
                <a:latin typeface="Times New Roman" pitchFamily="18" charset="0"/>
                <a:cs typeface="Times New Roman" pitchFamily="18" charset="0"/>
              </a:rPr>
              <a:t> Various types of converters exist, including half-wave and full-wave rectifiers. </a:t>
            </a:r>
          </a:p>
          <a:p>
            <a:r>
              <a:rPr lang="en-US" sz="1600" dirty="0">
                <a:latin typeface="Times New Roman" pitchFamily="18" charset="0"/>
                <a:cs typeface="Times New Roman" pitchFamily="18" charset="0"/>
              </a:rPr>
              <a:t>They play a crucial role in enabling the compatibility and efficient utilization of electrical energy across diverse applications.</a:t>
            </a:r>
          </a:p>
        </p:txBody>
      </p:sp>
      <p:pic>
        <p:nvPicPr>
          <p:cNvPr id="9" name="Picture 8">
            <a:extLst>
              <a:ext uri="{FF2B5EF4-FFF2-40B4-BE49-F238E27FC236}">
                <a16:creationId xmlns:a16="http://schemas.microsoft.com/office/drawing/2014/main" id="{963C1D6E-3FE8-F47B-C065-1FEB742393BF}"/>
              </a:ext>
            </a:extLst>
          </p:cNvPr>
          <p:cNvPicPr>
            <a:picLocks noChangeAspect="1"/>
          </p:cNvPicPr>
          <p:nvPr/>
        </p:nvPicPr>
        <p:blipFill>
          <a:blip r:embed="rId2"/>
          <a:stretch>
            <a:fillRect/>
          </a:stretch>
        </p:blipFill>
        <p:spPr>
          <a:xfrm>
            <a:off x="2700917" y="4224902"/>
            <a:ext cx="2837597" cy="2190647"/>
          </a:xfrm>
          <a:prstGeom prst="rect">
            <a:avLst/>
          </a:prstGeom>
        </p:spPr>
      </p:pic>
    </p:spTree>
    <p:extLst>
      <p:ext uri="{BB962C8B-B14F-4D97-AF65-F5344CB8AC3E}">
        <p14:creationId xmlns:p14="http://schemas.microsoft.com/office/powerpoint/2010/main" val="305151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DD3D-08C8-020B-A7A5-1440B5E2EF52}"/>
              </a:ext>
            </a:extLst>
          </p:cNvPr>
          <p:cNvSpPr>
            <a:spLocks noGrp="1"/>
          </p:cNvSpPr>
          <p:nvPr>
            <p:ph type="title"/>
          </p:nvPr>
        </p:nvSpPr>
        <p:spPr/>
        <p:txBody>
          <a:bodyPr/>
          <a:lstStyle/>
          <a:p>
            <a:r>
              <a:rPr lang="en-US" b="1" u="sng" dirty="0"/>
              <a:t>Objectives</a:t>
            </a:r>
          </a:p>
        </p:txBody>
      </p:sp>
      <p:sp>
        <p:nvSpPr>
          <p:cNvPr id="3" name="Content Placeholder 2">
            <a:extLst>
              <a:ext uri="{FF2B5EF4-FFF2-40B4-BE49-F238E27FC236}">
                <a16:creationId xmlns:a16="http://schemas.microsoft.com/office/drawing/2014/main" id="{FD453640-5959-E55C-361F-0416BFBB4A5A}"/>
              </a:ext>
            </a:extLst>
          </p:cNvPr>
          <p:cNvSpPr>
            <a:spLocks noGrp="1"/>
          </p:cNvSpPr>
          <p:nvPr>
            <p:ph idx="1"/>
          </p:nvPr>
        </p:nvSpPr>
        <p:spPr>
          <a:xfrm>
            <a:off x="609599" y="1668977"/>
            <a:ext cx="6892414" cy="3880773"/>
          </a:xfrm>
        </p:spPr>
        <p:txBody>
          <a:bodyPr/>
          <a:lstStyle/>
          <a:p>
            <a:pPr algn="just">
              <a:lnSpc>
                <a:spcPct val="150000"/>
              </a:lnSpc>
            </a:pPr>
            <a:r>
              <a:rPr lang="en-US" sz="1600" dirty="0">
                <a:latin typeface="Times New Roman" pitchFamily="18" charset="0"/>
                <a:cs typeface="Times New Roman" pitchFamily="18" charset="0"/>
              </a:rPr>
              <a:t>Our aim is to establish a robust fault detection system for swiftly identifying and responding to transmission line faults like fire breakdowns and short circuits.</a:t>
            </a:r>
          </a:p>
          <a:p>
            <a:pPr algn="just">
              <a:lnSpc>
                <a:spcPct val="150000"/>
              </a:lnSpc>
            </a:pPr>
            <a:r>
              <a:rPr lang="en-US" sz="1600" dirty="0">
                <a:latin typeface="Times New Roman" pitchFamily="18" charset="0"/>
                <a:cs typeface="Times New Roman" pitchFamily="18" charset="0"/>
              </a:rPr>
              <a:t> By promptly detecting faults induced by high voltages and initiating an immediate shutdown, we prioritize safety and prevent power loss. </a:t>
            </a:r>
          </a:p>
          <a:p>
            <a:pPr algn="just">
              <a:lnSpc>
                <a:spcPct val="150000"/>
              </a:lnSpc>
            </a:pPr>
            <a:r>
              <a:rPr lang="en-US" sz="1600" dirty="0">
                <a:latin typeface="Times New Roman" pitchFamily="18" charset="0"/>
                <a:cs typeface="Times New Roman" pitchFamily="18" charset="0"/>
              </a:rPr>
              <a:t>Integrating sensors on transmission line poles ensures a proactive approach in minimizing fire incidents, ultimately improving network reliability and safety.</a:t>
            </a:r>
          </a:p>
        </p:txBody>
      </p:sp>
    </p:spTree>
    <p:extLst>
      <p:ext uri="{BB962C8B-B14F-4D97-AF65-F5344CB8AC3E}">
        <p14:creationId xmlns:p14="http://schemas.microsoft.com/office/powerpoint/2010/main" val="22700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590787" cy="487362"/>
          </a:xfrm>
        </p:spPr>
        <p:txBody>
          <a:bodyPr>
            <a:normAutofit fontScale="90000"/>
          </a:bodyPr>
          <a:lstStyle/>
          <a:p>
            <a:r>
              <a:rPr lang="en-US" b="1" u="sng" dirty="0"/>
              <a:t>Abstract</a:t>
            </a:r>
            <a:endParaRPr lang="en-IN" u="sng" dirty="0"/>
          </a:p>
        </p:txBody>
      </p:sp>
      <p:sp>
        <p:nvSpPr>
          <p:cNvPr id="3" name="Content Placeholder 2"/>
          <p:cNvSpPr>
            <a:spLocks noGrp="1"/>
          </p:cNvSpPr>
          <p:nvPr>
            <p:ph idx="1"/>
          </p:nvPr>
        </p:nvSpPr>
        <p:spPr>
          <a:xfrm>
            <a:off x="342900" y="1410930"/>
            <a:ext cx="7498080" cy="3121742"/>
          </a:xfrm>
        </p:spPr>
        <p:txBody>
          <a:bodyPr>
            <a:noAutofit/>
          </a:bodyPr>
          <a:lstStyle/>
          <a:p>
            <a:pPr algn="just">
              <a:lnSpc>
                <a:spcPct val="150000"/>
              </a:lnSpc>
            </a:pPr>
            <a:r>
              <a:rPr lang="en-IN" sz="1600" dirty="0">
                <a:latin typeface="Times New Roman" pitchFamily="18" charset="0"/>
                <a:cs typeface="Times New Roman" pitchFamily="18" charset="0"/>
              </a:rPr>
              <a:t>The fault occurred in transmission line is very much dangerous for the locality. </a:t>
            </a:r>
          </a:p>
          <a:p>
            <a:pPr algn="just">
              <a:lnSpc>
                <a:spcPct val="150000"/>
              </a:lnSpc>
            </a:pPr>
            <a:r>
              <a:rPr lang="en-IN" sz="1600" dirty="0">
                <a:latin typeface="Times New Roman" pitchFamily="18" charset="0"/>
                <a:cs typeface="Times New Roman" pitchFamily="18" charset="0"/>
              </a:rPr>
              <a:t>In HV and EHV transmission line there are less fault occurrence but in locality the fault occurrence is more as compared to outer transmission line. </a:t>
            </a:r>
          </a:p>
          <a:p>
            <a:pPr algn="just">
              <a:lnSpc>
                <a:spcPct val="150000"/>
              </a:lnSpc>
            </a:pPr>
            <a:r>
              <a:rPr lang="en-IN" sz="1600" dirty="0">
                <a:latin typeface="Times New Roman" pitchFamily="18" charset="0"/>
                <a:cs typeface="Times New Roman" pitchFamily="18" charset="0"/>
              </a:rPr>
              <a:t>In our prototype we design a model which is to be detect the fault in transmission line by comparing the voltage signal between the transmission line and a reference value, the reference value is predetermined and if the transmission line voltage is more than or less than reference value then fault is to be shown in display. </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238" y="175846"/>
            <a:ext cx="8482817" cy="533400"/>
          </a:xfrm>
        </p:spPr>
        <p:txBody>
          <a:bodyPr>
            <a:normAutofit fontScale="90000"/>
          </a:bodyPr>
          <a:lstStyle/>
          <a:p>
            <a:r>
              <a:rPr lang="en-US" b="1" u="sng" dirty="0"/>
              <a:t>Existing Method</a:t>
            </a:r>
          </a:p>
        </p:txBody>
      </p:sp>
      <p:sp>
        <p:nvSpPr>
          <p:cNvPr id="3" name="Content Placeholder 2"/>
          <p:cNvSpPr>
            <a:spLocks noGrp="1"/>
          </p:cNvSpPr>
          <p:nvPr>
            <p:ph idx="1"/>
          </p:nvPr>
        </p:nvSpPr>
        <p:spPr>
          <a:xfrm>
            <a:off x="413238" y="1147916"/>
            <a:ext cx="6945923" cy="3453581"/>
          </a:xfrm>
        </p:spPr>
        <p:txBody>
          <a:bodyPr>
            <a:noAutofit/>
          </a:bodyPr>
          <a:lstStyle/>
          <a:p>
            <a:pPr algn="just">
              <a:lnSpc>
                <a:spcPct val="150000"/>
              </a:lnSpc>
            </a:pPr>
            <a:r>
              <a:rPr lang="en-IN" sz="1600" dirty="0">
                <a:latin typeface="Times New Roman" pitchFamily="18" charset="0"/>
                <a:cs typeface="Times New Roman" pitchFamily="18" charset="0"/>
              </a:rPr>
              <a:t>The electric power grid is highly vulnerable to a variety of natural actions, which can have a considerable effect on power system operation.</a:t>
            </a:r>
          </a:p>
          <a:p>
            <a:pPr algn="just">
              <a:lnSpc>
                <a:spcPct val="150000"/>
              </a:lnSpc>
            </a:pPr>
            <a:r>
              <a:rPr lang="en-IN" sz="1600" dirty="0">
                <a:latin typeface="Times New Roman" pitchFamily="18" charset="0"/>
                <a:cs typeface="Times New Roman" pitchFamily="18" charset="0"/>
              </a:rPr>
              <a:t>A faulted segment can be determined from audible or electromagnetic signals and requires dispatching crew members to the outage area. There have been various techniques largely used in the industries, including the tracing approach through acoustic, electromagnetic or current.</a:t>
            </a:r>
          </a:p>
          <a:p>
            <a:pPr algn="just">
              <a:lnSpc>
                <a:spcPct val="150000"/>
              </a:lnSpc>
            </a:pPr>
            <a:r>
              <a:rPr lang="en-IN" sz="1600" dirty="0">
                <a:latin typeface="Times New Roman" pitchFamily="18" charset="0"/>
                <a:cs typeface="Times New Roman" pitchFamily="18" charset="0"/>
              </a:rPr>
              <a:t>It is a technique used to detect fault location of cable from one or both ends without tracing.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315" y="151544"/>
            <a:ext cx="7315904" cy="718893"/>
          </a:xfrm>
        </p:spPr>
        <p:txBody>
          <a:bodyPr>
            <a:normAutofit/>
          </a:bodyPr>
          <a:lstStyle/>
          <a:p>
            <a:r>
              <a:rPr lang="en-US" sz="3200" b="1" u="sng" dirty="0"/>
              <a:t>Problem Statement</a:t>
            </a:r>
          </a:p>
        </p:txBody>
      </p:sp>
      <p:sp>
        <p:nvSpPr>
          <p:cNvPr id="3" name="Content Placeholder 2"/>
          <p:cNvSpPr>
            <a:spLocks noGrp="1"/>
          </p:cNvSpPr>
          <p:nvPr>
            <p:ph idx="1"/>
          </p:nvPr>
        </p:nvSpPr>
        <p:spPr>
          <a:xfrm>
            <a:off x="325314" y="1072660"/>
            <a:ext cx="7172765" cy="3233869"/>
          </a:xfrm>
        </p:spPr>
        <p:txBody>
          <a:bodyPr>
            <a:noAutofit/>
          </a:bodyPr>
          <a:lstStyle/>
          <a:p>
            <a:pPr algn="just">
              <a:lnSpc>
                <a:spcPct val="150000"/>
              </a:lnSpc>
            </a:pPr>
            <a:r>
              <a:rPr lang="en-IN" sz="1600" dirty="0">
                <a:latin typeface="Times New Roman" pitchFamily="18" charset="0"/>
                <a:cs typeface="Times New Roman" pitchFamily="18" charset="0"/>
              </a:rPr>
              <a:t>There is lack of fault detection systems in some rural areas. </a:t>
            </a:r>
          </a:p>
          <a:p>
            <a:pPr algn="just">
              <a:lnSpc>
                <a:spcPct val="150000"/>
              </a:lnSpc>
            </a:pPr>
            <a:r>
              <a:rPr lang="en-IN" sz="1600" dirty="0">
                <a:latin typeface="Times New Roman" pitchFamily="18" charset="0"/>
                <a:cs typeface="Times New Roman" pitchFamily="18" charset="0"/>
              </a:rPr>
              <a:t>High initial cost. </a:t>
            </a:r>
          </a:p>
          <a:p>
            <a:pPr algn="just">
              <a:lnSpc>
                <a:spcPct val="150000"/>
              </a:lnSpc>
            </a:pPr>
            <a:r>
              <a:rPr lang="en-IN" sz="1600" dirty="0">
                <a:latin typeface="Times New Roman" pitchFamily="18" charset="0"/>
                <a:cs typeface="Times New Roman" pitchFamily="18" charset="0"/>
              </a:rPr>
              <a:t>The only work that addresses the problem of finding optimal locations of faults in the transmission lines.</a:t>
            </a:r>
          </a:p>
          <a:p>
            <a:pPr algn="just">
              <a:lnSpc>
                <a:spcPct val="150000"/>
              </a:lnSpc>
            </a:pPr>
            <a:r>
              <a:rPr lang="en-IN" sz="1600" dirty="0">
                <a:latin typeface="Times New Roman" pitchFamily="18" charset="0"/>
                <a:cs typeface="Times New Roman" pitchFamily="18" charset="0"/>
              </a:rPr>
              <a:t>This problem is to come up with a mechanism that can detect the fault in electricity transmission line automatically and intimate the authorities with a specific location.</a:t>
            </a: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B0D0-9ACB-8305-728D-919E825AF629}"/>
              </a:ext>
            </a:extLst>
          </p:cNvPr>
          <p:cNvSpPr>
            <a:spLocks noGrp="1"/>
          </p:cNvSpPr>
          <p:nvPr>
            <p:ph type="title"/>
          </p:nvPr>
        </p:nvSpPr>
        <p:spPr>
          <a:xfrm>
            <a:off x="609599" y="609600"/>
            <a:ext cx="6347713" cy="796413"/>
          </a:xfrm>
        </p:spPr>
        <p:txBody>
          <a:bodyPr/>
          <a:lstStyle/>
          <a:p>
            <a:r>
              <a:rPr lang="en-US" b="1" u="sng" dirty="0"/>
              <a:t>Proposed Method</a:t>
            </a:r>
          </a:p>
        </p:txBody>
      </p:sp>
      <p:sp>
        <p:nvSpPr>
          <p:cNvPr id="3" name="Content Placeholder 2">
            <a:extLst>
              <a:ext uri="{FF2B5EF4-FFF2-40B4-BE49-F238E27FC236}">
                <a16:creationId xmlns:a16="http://schemas.microsoft.com/office/drawing/2014/main" id="{DCB35ACB-DA3B-FBCA-CFD4-AE9A24CA167D}"/>
              </a:ext>
            </a:extLst>
          </p:cNvPr>
          <p:cNvSpPr>
            <a:spLocks noGrp="1"/>
          </p:cNvSpPr>
          <p:nvPr>
            <p:ph idx="1"/>
          </p:nvPr>
        </p:nvSpPr>
        <p:spPr>
          <a:xfrm>
            <a:off x="609598" y="1681316"/>
            <a:ext cx="6931743" cy="2880852"/>
          </a:xfrm>
        </p:spPr>
        <p:txBody>
          <a:bodyPr>
            <a:normAutofit fontScale="92500" lnSpcReduction="10000"/>
          </a:bodyPr>
          <a:lstStyle/>
          <a:p>
            <a:pPr algn="just">
              <a:lnSpc>
                <a:spcPct val="150000"/>
              </a:lnSpc>
            </a:pPr>
            <a:r>
              <a:rPr lang="en-US" sz="1600" dirty="0">
                <a:latin typeface="Times New Roman" pitchFamily="18" charset="0"/>
                <a:cs typeface="Times New Roman" pitchFamily="18" charset="0"/>
              </a:rPr>
              <a:t>In our proposed method, when there is any fault in the transmission line due fire breakdown in the line connections, when any line is grounded and any over lap or short circuit in the transmission line then the detector detects and the power is off.</a:t>
            </a:r>
          </a:p>
          <a:p>
            <a:pPr algn="just">
              <a:lnSpc>
                <a:spcPct val="150000"/>
              </a:lnSpc>
            </a:pPr>
            <a:r>
              <a:rPr lang="en-US" sz="1600" dirty="0">
                <a:latin typeface="Times New Roman" pitchFamily="18" charset="0"/>
                <a:cs typeface="Times New Roman" pitchFamily="18" charset="0"/>
              </a:rPr>
              <a:t>Fire break down is due to the high voltages in the transmission line which results in high temperature and outcome is fire and fault is detected by the sensor fixed in the poles.</a:t>
            </a:r>
          </a:p>
          <a:p>
            <a:pPr algn="just">
              <a:lnSpc>
                <a:spcPct val="150000"/>
              </a:lnSpc>
            </a:pPr>
            <a:r>
              <a:rPr lang="en-US" sz="1600" dirty="0">
                <a:latin typeface="Times New Roman" pitchFamily="18" charset="0"/>
                <a:cs typeface="Times New Roman" pitchFamily="18" charset="0"/>
              </a:rPr>
              <a:t>when the phase wire or any wire is grounded the power loss is detected and this results in avoiding the power loss.</a:t>
            </a:r>
          </a:p>
        </p:txBody>
      </p:sp>
    </p:spTree>
    <p:extLst>
      <p:ext uri="{BB962C8B-B14F-4D97-AF65-F5344CB8AC3E}">
        <p14:creationId xmlns:p14="http://schemas.microsoft.com/office/powerpoint/2010/main" val="2962101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102</TotalTime>
  <Words>1041</Words>
  <Application>Microsoft Office PowerPoint</Application>
  <PresentationFormat>On-screen Show (4:3)</PresentationFormat>
  <Paragraphs>62</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TRANSMISSION LINE FAULT DETECTION SYSTEM</vt:lpstr>
      <vt:lpstr>Introduction</vt:lpstr>
      <vt:lpstr>Transmission line</vt:lpstr>
      <vt:lpstr>AC to DC Convertor</vt:lpstr>
      <vt:lpstr>Objectives</vt:lpstr>
      <vt:lpstr>Abstract</vt:lpstr>
      <vt:lpstr>Existing Method</vt:lpstr>
      <vt:lpstr>Problem Statement</vt:lpstr>
      <vt:lpstr>Proposed Method</vt:lpstr>
      <vt:lpstr>PowerPoint Presentation</vt:lpstr>
      <vt:lpstr>Output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LINE FAULT DETECTION USING IOT</dc:title>
  <dc:creator>SANTOSH KUMAR</dc:creator>
  <cp:lastModifiedBy>Sangeeth Kumar Ravichandran</cp:lastModifiedBy>
  <cp:revision>16</cp:revision>
  <dcterms:modified xsi:type="dcterms:W3CDTF">2024-04-05T08:50:04Z</dcterms:modified>
</cp:coreProperties>
</file>