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a:p>
        </p:txBody>
      </p:sp>
      <p:sp>
        <p:nvSpPr>
          <p:cNvPr id="102" name="Shape 1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5_Title and Content">
    <p:spTree>
      <p:nvGrpSpPr>
        <p:cNvPr id="1" name=""/>
        <p:cNvGrpSpPr/>
        <p:nvPr/>
      </p:nvGrpSpPr>
      <p:grpSpPr>
        <a:xfrm>
          <a:off x="0" y="0"/>
          <a:ext cx="0" cy="0"/>
          <a:chOff x="0" y="0"/>
          <a:chExt cx="0" cy="0"/>
        </a:xfrm>
      </p:grpSpPr>
      <p:sp>
        <p:nvSpPr>
          <p:cNvPr id="9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xfrm>
            <a:off x="6294618" y="4632663"/>
            <a:ext cx="258582" cy="26919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20" name="Title Text"/>
          <p:cNvSpPr txBox="1"/>
          <p:nvPr>
            <p:ph type="title"/>
          </p:nvPr>
        </p:nvSpPr>
        <p:spPr>
          <a:xfrm rot="5400000">
            <a:off x="5463749" y="1371628"/>
            <a:ext cx="4388702" cy="2057401"/>
          </a:xfrm>
          <a:prstGeom prst="rect">
            <a:avLst/>
          </a:prstGeom>
        </p:spPr>
        <p:txBody>
          <a:bodyPr/>
          <a:lstStyle/>
          <a:p>
            <a:pPr/>
            <a:r>
              <a:t>Title Text</a:t>
            </a:r>
          </a:p>
        </p:txBody>
      </p:sp>
      <p:sp>
        <p:nvSpPr>
          <p:cNvPr id="21" name="Body Level One…"/>
          <p:cNvSpPr txBox="1"/>
          <p:nvPr>
            <p:ph type="body" idx="1"/>
          </p:nvPr>
        </p:nvSpPr>
        <p:spPr>
          <a:xfrm rot="5400000">
            <a:off x="1272750" y="-609571"/>
            <a:ext cx="4388700" cy="60198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rot="5400000">
            <a:off x="2874898" y="-1217551"/>
            <a:ext cx="3394204" cy="8229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8" name="Title Text"/>
          <p:cNvSpPr txBox="1"/>
          <p:nvPr>
            <p:ph type="title"/>
          </p:nvPr>
        </p:nvSpPr>
        <p:spPr>
          <a:xfrm>
            <a:off x="1792288" y="3600450"/>
            <a:ext cx="5486402" cy="425101"/>
          </a:xfrm>
          <a:prstGeom prst="rect">
            <a:avLst/>
          </a:prstGeom>
        </p:spPr>
        <p:txBody>
          <a:bodyPr anchor="b"/>
          <a:lstStyle>
            <a:lvl1pPr algn="l">
              <a:defRPr b="1" sz="2000"/>
            </a:lvl1pPr>
          </a:lstStyle>
          <a:p>
            <a:pPr/>
            <a:r>
              <a:t>Title Text</a:t>
            </a:r>
          </a:p>
        </p:txBody>
      </p:sp>
      <p:sp>
        <p:nvSpPr>
          <p:cNvPr id="39" name="Shape 99"/>
          <p:cNvSpPr/>
          <p:nvPr>
            <p:ph type="pic" sz="half" idx="13"/>
          </p:nvPr>
        </p:nvSpPr>
        <p:spPr>
          <a:xfrm>
            <a:off x="1792288" y="459581"/>
            <a:ext cx="5486402" cy="3086101"/>
          </a:xfrm>
          <a:prstGeom prst="rect">
            <a:avLst/>
          </a:prstGeom>
        </p:spPr>
        <p:txBody>
          <a:bodyPr lIns="91439" tIns="45719" rIns="91439" bIns="45719">
            <a:noAutofit/>
          </a:bodyPr>
          <a:lstStyle/>
          <a:p>
            <a:pPr/>
          </a:p>
        </p:txBody>
      </p:sp>
      <p:sp>
        <p:nvSpPr>
          <p:cNvPr id="40" name="Body Level One…"/>
          <p:cNvSpPr txBox="1"/>
          <p:nvPr>
            <p:ph type="body" sz="quarter" idx="1"/>
          </p:nvPr>
        </p:nvSpPr>
        <p:spPr>
          <a:xfrm>
            <a:off x="1792288" y="4025503"/>
            <a:ext cx="5486402" cy="603602"/>
          </a:xfrm>
          <a:prstGeom prst="rect">
            <a:avLst/>
          </a:prstGeom>
        </p:spPr>
        <p:txBody>
          <a:bodyPr/>
          <a:lstStyle>
            <a:lvl1pPr marL="0" indent="0">
              <a:spcBef>
                <a:spcPts val="200"/>
              </a:spcBef>
              <a:buClrTx/>
              <a:buSzTx/>
              <a:buFontTx/>
              <a:buNone/>
              <a:defRPr sz="1400"/>
            </a:lvl1pPr>
            <a:lvl2pPr marL="0" indent="0">
              <a:spcBef>
                <a:spcPts val="200"/>
              </a:spcBef>
              <a:buClrTx/>
              <a:buSzTx/>
              <a:buFontTx/>
              <a:buNone/>
              <a:defRPr sz="1400"/>
            </a:lvl2pPr>
            <a:lvl3pPr marL="0" indent="0">
              <a:spcBef>
                <a:spcPts val="200"/>
              </a:spcBef>
              <a:buClrTx/>
              <a:buSzTx/>
              <a:buFontTx/>
              <a:buNone/>
              <a:defRPr sz="1400"/>
            </a:lvl3pPr>
            <a:lvl4pPr marL="0" indent="0">
              <a:spcBef>
                <a:spcPts val="200"/>
              </a:spcBef>
              <a:buClrTx/>
              <a:buSzTx/>
              <a:buFontTx/>
              <a:buNone/>
              <a:defRPr sz="1400"/>
            </a:lvl4pPr>
            <a:lvl5pPr marL="0" indent="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63" name="Title Text"/>
          <p:cNvSpPr txBox="1"/>
          <p:nvPr>
            <p:ph type="title"/>
          </p:nvPr>
        </p:nvSpPr>
        <p:spPr>
          <a:prstGeom prst="rect">
            <a:avLst/>
          </a:prstGeom>
        </p:spPr>
        <p:txBody>
          <a:bodyPr/>
          <a:lstStyle/>
          <a:p>
            <a:pPr/>
            <a:r>
              <a:t>Title Text</a:t>
            </a:r>
          </a:p>
        </p:txBody>
      </p:sp>
      <p:sp>
        <p:nvSpPr>
          <p:cNvPr id="64" name="Body Level One…"/>
          <p:cNvSpPr txBox="1"/>
          <p:nvPr>
            <p:ph type="body" sz="quarter" idx="1"/>
          </p:nvPr>
        </p:nvSpPr>
        <p:spPr>
          <a:xfrm>
            <a:off x="457200" y="1151333"/>
            <a:ext cx="4040100" cy="479702"/>
          </a:xfrm>
          <a:prstGeom prst="rect">
            <a:avLst/>
          </a:prstGeom>
        </p:spPr>
        <p:txBody>
          <a:bodyPr anchor="b"/>
          <a:lstStyle>
            <a:lvl1pPr marL="0" indent="0">
              <a:spcBef>
                <a:spcPts val="400"/>
              </a:spcBef>
              <a:buClrTx/>
              <a:buSzTx/>
              <a:buFontTx/>
              <a:buNone/>
              <a:defRPr b="1" sz="2400"/>
            </a:lvl1pPr>
            <a:lvl2pPr marL="0" indent="0">
              <a:spcBef>
                <a:spcPts val="400"/>
              </a:spcBef>
              <a:buClrTx/>
              <a:buSzTx/>
              <a:buFontTx/>
              <a:buNone/>
              <a:defRPr b="1" sz="2400"/>
            </a:lvl2pPr>
            <a:lvl3pPr marL="0" indent="0">
              <a:spcBef>
                <a:spcPts val="400"/>
              </a:spcBef>
              <a:buClrTx/>
              <a:buSzTx/>
              <a:buFontTx/>
              <a:buNone/>
              <a:defRPr b="1" sz="2400"/>
            </a:lvl3pPr>
            <a:lvl4pPr marL="0" indent="0">
              <a:spcBef>
                <a:spcPts val="400"/>
              </a:spcBef>
              <a:buClrTx/>
              <a:buSzTx/>
              <a:buFontTx/>
              <a:buNone/>
              <a:defRPr b="1" sz="2400"/>
            </a:lvl4pPr>
            <a:lvl5pPr marL="0" indent="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5" name="Shape 116"/>
          <p:cNvSpPr txBox="1"/>
          <p:nvPr>
            <p:ph type="body" sz="half" idx="13"/>
          </p:nvPr>
        </p:nvSpPr>
        <p:spPr>
          <a:xfrm>
            <a:off x="457200" y="1631155"/>
            <a:ext cx="4040100" cy="2963402"/>
          </a:xfrm>
          <a:prstGeom prst="rect">
            <a:avLst/>
          </a:prstGeom>
        </p:spPr>
        <p:txBody>
          <a:bodyPr/>
          <a:lstStyle/>
          <a:p>
            <a:pPr/>
          </a:p>
        </p:txBody>
      </p:sp>
      <p:sp>
        <p:nvSpPr>
          <p:cNvPr id="66" name="Shape 117"/>
          <p:cNvSpPr txBox="1"/>
          <p:nvPr>
            <p:ph type="body" sz="quarter" idx="14"/>
          </p:nvPr>
        </p:nvSpPr>
        <p:spPr>
          <a:xfrm>
            <a:off x="4645026" y="1151333"/>
            <a:ext cx="4041902" cy="479702"/>
          </a:xfrm>
          <a:prstGeom prst="rect">
            <a:avLst/>
          </a:prstGeom>
        </p:spPr>
        <p:txBody>
          <a:bodyPr anchor="b"/>
          <a:lstStyle/>
          <a:p>
            <a:pPr marL="205740" indent="-83820" defTabSz="548640">
              <a:spcBef>
                <a:spcPts val="300"/>
              </a:spcBef>
              <a:defRPr sz="1920"/>
            </a:pPr>
          </a:p>
        </p:txBody>
      </p:sp>
      <p:sp>
        <p:nvSpPr>
          <p:cNvPr id="67" name="Shape 118"/>
          <p:cNvSpPr txBox="1"/>
          <p:nvPr>
            <p:ph type="body" sz="half" idx="15"/>
          </p:nvPr>
        </p:nvSpPr>
        <p:spPr>
          <a:xfrm>
            <a:off x="4645026" y="1631155"/>
            <a:ext cx="4041902" cy="2963402"/>
          </a:xfrm>
          <a:prstGeom prst="rect">
            <a:avLst/>
          </a:prstGeom>
        </p:spPr>
        <p:txBody>
          <a:bodyPr/>
          <a:lstStyle/>
          <a:p>
            <a:pP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75" name="Title Text"/>
          <p:cNvSpPr txBox="1"/>
          <p:nvPr>
            <p:ph type="title"/>
          </p:nvPr>
        </p:nvSpPr>
        <p:spPr>
          <a:prstGeom prst="rect">
            <a:avLst/>
          </a:prstGeom>
        </p:spPr>
        <p:txBody>
          <a:bodyPr/>
          <a:lstStyle/>
          <a:p>
            <a:pPr/>
            <a:r>
              <a:t>Title Text</a:t>
            </a:r>
          </a:p>
        </p:txBody>
      </p:sp>
      <p:sp>
        <p:nvSpPr>
          <p:cNvPr id="76" name="Body Level One…"/>
          <p:cNvSpPr txBox="1"/>
          <p:nvPr>
            <p:ph type="body" sz="half" idx="1"/>
          </p:nvPr>
        </p:nvSpPr>
        <p:spPr>
          <a:xfrm>
            <a:off x="457200" y="1200150"/>
            <a:ext cx="4038600" cy="3394501"/>
          </a:xfrm>
          <a:prstGeom prst="rect">
            <a:avLst/>
          </a:prstGeom>
        </p:spPr>
        <p:txBody>
          <a:bodyPr/>
          <a:lstStyle>
            <a:lvl1pPr indent="-165100">
              <a:spcBef>
                <a:spcPts val="500"/>
              </a:spcBef>
              <a:defRPr sz="2800"/>
            </a:lvl1pPr>
            <a:lvl2pPr marL="765175" indent="-155575">
              <a:spcBef>
                <a:spcPts val="500"/>
              </a:spcBef>
              <a:defRPr sz="2800"/>
            </a:lvl2pPr>
            <a:lvl3pPr marL="1183638" indent="-142238">
              <a:spcBef>
                <a:spcPts val="500"/>
              </a:spcBef>
              <a:defRPr sz="2800"/>
            </a:lvl3pPr>
            <a:lvl4pPr marL="1663700" indent="-177800">
              <a:spcBef>
                <a:spcPts val="500"/>
              </a:spcBef>
              <a:defRPr sz="2800"/>
            </a:lvl4pPr>
            <a:lvl5pPr marL="2120900" indent="-177800">
              <a:spcBef>
                <a:spcPts val="5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77" name="Shape 125"/>
          <p:cNvSpPr txBox="1"/>
          <p:nvPr>
            <p:ph type="body" sz="half" idx="13"/>
          </p:nvPr>
        </p:nvSpPr>
        <p:spPr>
          <a:xfrm>
            <a:off x="4648200" y="1200148"/>
            <a:ext cx="4038600" cy="3394504"/>
          </a:xfrm>
          <a:prstGeom prst="rect">
            <a:avLst/>
          </a:prstGeom>
        </p:spPr>
        <p:txBody>
          <a:bodyPr/>
          <a:lstStyle/>
          <a:p>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85" name="Title Text"/>
          <p:cNvSpPr txBox="1"/>
          <p:nvPr>
            <p:ph type="title"/>
          </p:nvPr>
        </p:nvSpPr>
        <p:spPr>
          <a:xfrm>
            <a:off x="722312" y="3305176"/>
            <a:ext cx="7772401" cy="1021502"/>
          </a:xfrm>
          <a:prstGeom prst="rect">
            <a:avLst/>
          </a:prstGeom>
        </p:spPr>
        <p:txBody>
          <a:bodyPr anchor="t"/>
          <a:lstStyle>
            <a:lvl1pPr algn="l">
              <a:defRPr b="1" sz="4000"/>
            </a:lvl1pPr>
          </a:lstStyle>
          <a:p>
            <a:pPr/>
            <a:r>
              <a:t>Title Text</a:t>
            </a:r>
          </a:p>
        </p:txBody>
      </p:sp>
      <p:sp>
        <p:nvSpPr>
          <p:cNvPr id="86" name="Body Level One…"/>
          <p:cNvSpPr txBox="1"/>
          <p:nvPr>
            <p:ph type="body" sz="quarter" idx="1"/>
          </p:nvPr>
        </p:nvSpPr>
        <p:spPr>
          <a:xfrm>
            <a:off x="722312" y="2180033"/>
            <a:ext cx="7772401" cy="1125002"/>
          </a:xfrm>
          <a:prstGeom prst="rect">
            <a:avLst/>
          </a:prstGeom>
        </p:spPr>
        <p:txBody>
          <a:bodyPr anchor="b"/>
          <a:lstStyle>
            <a:lvl1pPr marL="0" indent="0">
              <a:spcBef>
                <a:spcPts val="400"/>
              </a:spcBef>
              <a:buClrTx/>
              <a:buSzTx/>
              <a:buFontTx/>
              <a:buNone/>
              <a:defRPr sz="2000">
                <a:solidFill>
                  <a:srgbClr val="888888"/>
                </a:solidFill>
              </a:defRPr>
            </a:lvl1pPr>
            <a:lvl2pPr marL="0" indent="0">
              <a:spcBef>
                <a:spcPts val="400"/>
              </a:spcBef>
              <a:buClrTx/>
              <a:buSzTx/>
              <a:buFontTx/>
              <a:buNone/>
              <a:defRPr sz="2000">
                <a:solidFill>
                  <a:srgbClr val="888888"/>
                </a:solidFill>
              </a:defRPr>
            </a:lvl2pPr>
            <a:lvl3pPr marL="0" indent="0">
              <a:spcBef>
                <a:spcPts val="400"/>
              </a:spcBef>
              <a:buClrTx/>
              <a:buSzTx/>
              <a:buFontTx/>
              <a:buNone/>
              <a:defRPr sz="2000">
                <a:solidFill>
                  <a:srgbClr val="888888"/>
                </a:solidFill>
              </a:defRPr>
            </a:lvl3pPr>
            <a:lvl4pPr marL="0" indent="0">
              <a:spcBef>
                <a:spcPts val="400"/>
              </a:spcBef>
              <a:buClrTx/>
              <a:buSzTx/>
              <a:buFontTx/>
              <a:buNone/>
              <a:defRPr sz="2000">
                <a:solidFill>
                  <a:srgbClr val="888888"/>
                </a:solidFill>
              </a:defRPr>
            </a:lvl4pPr>
            <a:lvl5pPr marL="0" indent="0">
              <a:spcBef>
                <a:spcPts val="400"/>
              </a:spcBef>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457200" y="206375"/>
            <a:ext cx="8229600" cy="857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Title Text</a:t>
            </a:r>
          </a:p>
        </p:txBody>
      </p:sp>
      <p:sp>
        <p:nvSpPr>
          <p:cNvPr id="3" name="Body Level One…"/>
          <p:cNvSpPr txBox="1"/>
          <p:nvPr>
            <p:ph type="body" idx="1"/>
          </p:nvPr>
        </p:nvSpPr>
        <p:spPr>
          <a:xfrm>
            <a:off x="457200" y="1200150"/>
            <a:ext cx="8229600" cy="339420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219" y="4769913"/>
            <a:ext cx="258582" cy="269199"/>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13970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58371" marR="0" indent="-123371"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168400" marR="0" indent="-10160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661160" marR="0" indent="-16256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18360" marR="0" indent="-16256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575560" marR="0" indent="-16256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032760" marR="0" indent="-162560"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489959" marR="0" indent="-162559"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3947159" marR="0" indent="-162559" algn="l" defTabSz="914400" rtl="0" latinLnBrk="0">
        <a:lnSpc>
          <a:spcPct val="100000"/>
        </a:lnSpc>
        <a:spcBef>
          <a:spcPts val="600"/>
        </a:spcBef>
        <a:spcAft>
          <a:spcPts val="0"/>
        </a:spcAft>
        <a:buClr>
          <a:srgbClr val="000000"/>
        </a:buClr>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4" name="Shape 145"/>
          <p:cNvSpPr txBox="1"/>
          <p:nvPr/>
        </p:nvSpPr>
        <p:spPr>
          <a:xfrm>
            <a:off x="1023048" y="1488316"/>
            <a:ext cx="7288501" cy="219461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2500"/>
            </a:pPr>
            <a:r>
              <a:t>CSC-40038 </a:t>
            </a:r>
          </a:p>
          <a:p>
            <a:pPr algn="ctr">
              <a:defRPr sz="2500"/>
            </a:pPr>
            <a:r>
              <a:t>Collaborative Application Development </a:t>
            </a:r>
            <a:endParaRPr sz="1200">
              <a:latin typeface="Times"/>
              <a:ea typeface="Times"/>
              <a:cs typeface="Times"/>
              <a:sym typeface="Times"/>
            </a:endParaRPr>
          </a:p>
          <a:p>
            <a:pPr algn="ctr">
              <a:defRPr sz="2500"/>
            </a:pPr>
            <a:r>
              <a:t> (CAD)</a:t>
            </a:r>
          </a:p>
          <a:p>
            <a:pPr algn="ctr">
              <a:defRPr sz="2500"/>
            </a:pPr>
          </a:p>
          <a:p>
            <a:pPr algn="ctr">
              <a:defRPr sz="1600"/>
            </a:pPr>
            <a:r>
              <a:t>Presented by : Team 4</a:t>
            </a:r>
          </a:p>
          <a:p>
            <a:pPr algn="ctr">
              <a:defRPr sz="1600"/>
            </a:pPr>
          </a:p>
          <a:p>
            <a:pPr lvl="1">
              <a:defRPr b="1" sz="1200"/>
            </a:pPr>
            <a:r>
              <a:t>Team members</a:t>
            </a:r>
            <a:r>
              <a:rPr b="0"/>
              <a:t> : Abby Kapambwe, Alan Crossley, Nachiket Saggam, Rory Gee &amp; Sangeeth Sarangi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Title"/>
          <p:cNvSpPr txBox="1"/>
          <p:nvPr>
            <p:ph type="title"/>
          </p:nvPr>
        </p:nvSpPr>
        <p:spPr>
          <a:xfrm>
            <a:off x="457200" y="206375"/>
            <a:ext cx="8229600" cy="857400"/>
          </a:xfrm>
          <a:prstGeom prst="rect">
            <a:avLst/>
          </a:prstGeom>
        </p:spPr>
        <p:txBody>
          <a:bodyPr/>
          <a:lstStyle>
            <a:lvl1pPr defTabSz="905255">
              <a:defRPr b="1" sz="3200"/>
            </a:lvl1pPr>
          </a:lstStyle>
          <a:p>
            <a:pPr/>
            <a:r>
              <a:t>4. How long did virtual delegates attend?</a:t>
            </a:r>
          </a:p>
        </p:txBody>
      </p:sp>
      <p:pic>
        <p:nvPicPr>
          <p:cNvPr id="133" name="Picture 4" descr="Picture 4"/>
          <p:cNvPicPr>
            <a:picLocks noChangeAspect="1"/>
          </p:cNvPicPr>
          <p:nvPr/>
        </p:nvPicPr>
        <p:blipFill>
          <a:blip r:embed="rId2">
            <a:extLst/>
          </a:blip>
          <a:stretch>
            <a:fillRect/>
          </a:stretch>
        </p:blipFill>
        <p:spPr>
          <a:xfrm>
            <a:off x="457200" y="1225088"/>
            <a:ext cx="5571350" cy="2478136"/>
          </a:xfrm>
          <a:prstGeom prst="rect">
            <a:avLst/>
          </a:prstGeom>
          <a:ln w="12700">
            <a:miter lim="400000"/>
          </a:ln>
        </p:spPr>
      </p:pic>
      <p:sp>
        <p:nvSpPr>
          <p:cNvPr id="134" name="TextBox 1"/>
          <p:cNvSpPr txBox="1"/>
          <p:nvPr/>
        </p:nvSpPr>
        <p:spPr>
          <a:xfrm>
            <a:off x="6017902" y="1059181"/>
            <a:ext cx="2950370" cy="3025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700">
                <a:latin typeface="Calibri"/>
                <a:ea typeface="Calibri"/>
                <a:cs typeface="Calibri"/>
                <a:sym typeface="Calibri"/>
              </a:defRPr>
            </a:pPr>
            <a:r>
              <a:t>The average attendance time for virtual delegates was two hours </a:t>
            </a:r>
          </a:p>
          <a:p>
            <a:pPr>
              <a:defRPr sz="1700">
                <a:latin typeface="Calibri"/>
                <a:ea typeface="Calibri"/>
                <a:cs typeface="Calibri"/>
                <a:sym typeface="Calibri"/>
              </a:defRPr>
            </a:pPr>
          </a:p>
          <a:p>
            <a:pPr marL="285750" indent="-285750">
              <a:buSzPct val="100000"/>
              <a:buFont typeface="Arial"/>
              <a:buChar char="•"/>
              <a:defRPr sz="1700">
                <a:latin typeface="Calibri"/>
                <a:ea typeface="Calibri"/>
                <a:cs typeface="Calibri"/>
                <a:sym typeface="Calibri"/>
              </a:defRPr>
            </a:pPr>
            <a:r>
              <a:t>This combines users time spent in sessions as well as at virtual stands</a:t>
            </a:r>
          </a:p>
          <a:p>
            <a:pPr>
              <a:defRPr sz="1700">
                <a:latin typeface="Calibri"/>
                <a:ea typeface="Calibri"/>
                <a:cs typeface="Calibri"/>
                <a:sym typeface="Calibri"/>
              </a:defRPr>
            </a:pPr>
          </a:p>
          <a:p>
            <a:pPr marL="285750" indent="-285750">
              <a:buSzPct val="100000"/>
              <a:buFont typeface="Arial"/>
              <a:buChar char="•"/>
              <a:defRPr sz="1700">
                <a:latin typeface="Calibri"/>
                <a:ea typeface="Calibri"/>
                <a:cs typeface="Calibri"/>
                <a:sym typeface="Calibri"/>
              </a:defRPr>
            </a:pPr>
            <a:r>
              <a:t>More accurate viewing times could be captured with ‘session time’ function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6" name="Picture 2" descr="Picture 2"/>
          <p:cNvPicPr>
            <a:picLocks noChangeAspect="1"/>
          </p:cNvPicPr>
          <p:nvPr/>
        </p:nvPicPr>
        <p:blipFill>
          <a:blip r:embed="rId2">
            <a:extLst/>
          </a:blip>
          <a:stretch>
            <a:fillRect/>
          </a:stretch>
        </p:blipFill>
        <p:spPr>
          <a:xfrm>
            <a:off x="246743" y="374015"/>
            <a:ext cx="5719537" cy="4395469"/>
          </a:xfrm>
          <a:prstGeom prst="rect">
            <a:avLst/>
          </a:prstGeom>
          <a:ln w="12700">
            <a:miter lim="400000"/>
          </a:ln>
        </p:spPr>
      </p:pic>
      <p:sp>
        <p:nvSpPr>
          <p:cNvPr id="137" name="TextBox 4"/>
          <p:cNvSpPr txBox="1"/>
          <p:nvPr/>
        </p:nvSpPr>
        <p:spPr>
          <a:xfrm>
            <a:off x="5994224" y="558299"/>
            <a:ext cx="3007519" cy="3710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600">
                <a:latin typeface="Calibri"/>
                <a:ea typeface="Calibri"/>
                <a:cs typeface="Calibri"/>
                <a:sym typeface="Calibri"/>
              </a:defRPr>
            </a:pPr>
            <a:r>
              <a:t>Highlights that Plenary Session (Event 4115) clearly had highest average which is to be expected.</a:t>
            </a:r>
          </a:p>
          <a:p>
            <a:pPr>
              <a:defRPr sz="1600">
                <a:latin typeface="Calibri"/>
                <a:ea typeface="Calibri"/>
                <a:cs typeface="Calibri"/>
                <a:sym typeface="Calibri"/>
              </a:defRPr>
            </a:pPr>
          </a:p>
          <a:p>
            <a:pPr marL="285750" indent="-285750">
              <a:buSzPct val="100000"/>
              <a:buFont typeface="Arial"/>
              <a:buChar char="•"/>
              <a:defRPr sz="1600" u="sng">
                <a:latin typeface="Calibri"/>
                <a:ea typeface="Calibri"/>
                <a:cs typeface="Calibri"/>
                <a:sym typeface="Calibri"/>
              </a:defRPr>
            </a:pPr>
            <a:r>
              <a:t>AdEPT</a:t>
            </a:r>
            <a:r>
              <a:rPr u="none"/>
              <a:t> (Main Sponsor), Securing the Path for Digital Transformation, in top five highest average viewing times (around 14 minutes)</a:t>
            </a:r>
            <a:endParaRPr u="none"/>
          </a:p>
          <a:p>
            <a:pPr marL="285750" indent="-285750">
              <a:buSzPct val="100000"/>
              <a:buFont typeface="Arial"/>
              <a:buChar char="•"/>
              <a:defRPr sz="1600">
                <a:latin typeface="Calibri"/>
                <a:ea typeface="Calibri"/>
                <a:cs typeface="Calibri"/>
                <a:sym typeface="Calibri"/>
              </a:defRPr>
            </a:pPr>
          </a:p>
          <a:p>
            <a:pPr marL="285750" indent="-285750">
              <a:buSzPct val="100000"/>
              <a:buFont typeface="Arial"/>
              <a:buChar char="•"/>
              <a:defRPr sz="1600">
                <a:latin typeface="Calibri"/>
                <a:ea typeface="Calibri"/>
                <a:cs typeface="Calibri"/>
                <a:sym typeface="Calibri"/>
              </a:defRPr>
            </a:pPr>
            <a:r>
              <a:t>Other main sponsors, Oracle and Auth0 had average session viewing times below 10 minutes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Picture 2" descr="Picture 2"/>
          <p:cNvPicPr>
            <a:picLocks noChangeAspect="1"/>
          </p:cNvPicPr>
          <p:nvPr/>
        </p:nvPicPr>
        <p:blipFill>
          <a:blip r:embed="rId2">
            <a:extLst/>
          </a:blip>
          <a:stretch>
            <a:fillRect/>
          </a:stretch>
        </p:blipFill>
        <p:spPr>
          <a:xfrm>
            <a:off x="356545" y="1356885"/>
            <a:ext cx="3924145" cy="3094037"/>
          </a:xfrm>
          <a:prstGeom prst="rect">
            <a:avLst/>
          </a:prstGeom>
          <a:ln w="12700">
            <a:miter lim="400000"/>
          </a:ln>
        </p:spPr>
      </p:pic>
      <p:sp>
        <p:nvSpPr>
          <p:cNvPr id="140" name="Title"/>
          <p:cNvSpPr txBox="1"/>
          <p:nvPr>
            <p:ph type="title"/>
          </p:nvPr>
        </p:nvSpPr>
        <p:spPr>
          <a:xfrm>
            <a:off x="457200" y="206375"/>
            <a:ext cx="8229600" cy="857400"/>
          </a:xfrm>
          <a:prstGeom prst="rect">
            <a:avLst/>
          </a:prstGeom>
        </p:spPr>
        <p:txBody>
          <a:bodyPr/>
          <a:lstStyle>
            <a:lvl1pPr defTabSz="600394">
              <a:defRPr b="1" sz="2144"/>
            </a:lvl1pPr>
          </a:lstStyle>
          <a:p>
            <a:pPr/>
            <a:r>
              <a:t>5. Did anyone attend-in-person and then log on later to view the information and or network?</a:t>
            </a:r>
          </a:p>
        </p:txBody>
      </p:sp>
      <p:sp>
        <p:nvSpPr>
          <p:cNvPr id="141" name="TextBox 6"/>
          <p:cNvSpPr txBox="1"/>
          <p:nvPr/>
        </p:nvSpPr>
        <p:spPr>
          <a:xfrm>
            <a:off x="4271345" y="1239749"/>
            <a:ext cx="4552157" cy="298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600">
                <a:latin typeface="Calibri"/>
                <a:ea typeface="Calibri"/>
                <a:cs typeface="Calibri"/>
                <a:sym typeface="Calibri"/>
              </a:defRPr>
            </a:pPr>
            <a:r>
              <a:t>Only 7% of those attending in-person later viewed the online information (30 delegates)</a:t>
            </a:r>
          </a:p>
          <a:p>
            <a:pPr>
              <a:defRPr sz="1600">
                <a:latin typeface="Calibri"/>
                <a:ea typeface="Calibri"/>
                <a:cs typeface="Calibri"/>
                <a:sym typeface="Calibri"/>
              </a:defRPr>
            </a:pPr>
          </a:p>
          <a:p>
            <a:pPr marL="285750" indent="-285750">
              <a:buSzPct val="100000"/>
              <a:buFont typeface="Arial"/>
              <a:buChar char="•"/>
              <a:defRPr sz="1600">
                <a:latin typeface="Calibri"/>
                <a:ea typeface="Calibri"/>
                <a:cs typeface="Calibri"/>
                <a:sym typeface="Calibri"/>
              </a:defRPr>
            </a:pPr>
            <a:r>
              <a:t>Further information could be sought from those who have not logged into the online platform as to the reasons why.  </a:t>
            </a:r>
          </a:p>
          <a:p>
            <a:pPr>
              <a:defRPr sz="1600">
                <a:latin typeface="Calibri"/>
                <a:ea typeface="Calibri"/>
                <a:cs typeface="Calibri"/>
                <a:sym typeface="Calibri"/>
              </a:defRPr>
            </a:pPr>
          </a:p>
          <a:p>
            <a:pPr marL="285750" indent="-285750">
              <a:buSzPct val="100000"/>
              <a:buFont typeface="Arial"/>
              <a:buChar char="•"/>
              <a:defRPr sz="1600">
                <a:latin typeface="Calibri"/>
                <a:ea typeface="Calibri"/>
                <a:cs typeface="Calibri"/>
                <a:sym typeface="Calibri"/>
              </a:defRPr>
            </a:pPr>
            <a:r>
              <a:t>Potentially use a follow up questionnaire to capture information about networking successes, for example, whether they gained any leads and whether these were followed up.</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 name="Picture 2" descr="Picture 2"/>
          <p:cNvPicPr>
            <a:picLocks noChangeAspect="1"/>
          </p:cNvPicPr>
          <p:nvPr/>
        </p:nvPicPr>
        <p:blipFill>
          <a:blip r:embed="rId2">
            <a:extLst/>
          </a:blip>
          <a:stretch>
            <a:fillRect/>
          </a:stretch>
        </p:blipFill>
        <p:spPr>
          <a:xfrm>
            <a:off x="225681" y="1204851"/>
            <a:ext cx="4844565" cy="2733798"/>
          </a:xfrm>
          <a:prstGeom prst="rect">
            <a:avLst/>
          </a:prstGeom>
          <a:ln w="12700">
            <a:miter lim="400000"/>
          </a:ln>
        </p:spPr>
      </p:pic>
      <p:sp>
        <p:nvSpPr>
          <p:cNvPr id="144" name="Title"/>
          <p:cNvSpPr txBox="1"/>
          <p:nvPr>
            <p:ph type="title"/>
          </p:nvPr>
        </p:nvSpPr>
        <p:spPr>
          <a:xfrm>
            <a:off x="457199" y="136171"/>
            <a:ext cx="8229601" cy="857401"/>
          </a:xfrm>
          <a:prstGeom prst="rect">
            <a:avLst/>
          </a:prstGeom>
        </p:spPr>
        <p:txBody>
          <a:bodyPr/>
          <a:lstStyle>
            <a:lvl1pPr>
              <a:lnSpc>
                <a:spcPct val="90000"/>
              </a:lnSpc>
              <a:spcBef>
                <a:spcPts val="2400"/>
              </a:spcBef>
              <a:defRPr b="1" sz="3200"/>
            </a:lvl1pPr>
          </a:lstStyle>
          <a:p>
            <a:pPr/>
            <a:r>
              <a:t>6. When did delegates attend?</a:t>
            </a:r>
          </a:p>
        </p:txBody>
      </p:sp>
      <p:sp>
        <p:nvSpPr>
          <p:cNvPr id="145" name="TextBox 6"/>
          <p:cNvSpPr txBox="1"/>
          <p:nvPr/>
        </p:nvSpPr>
        <p:spPr>
          <a:xfrm>
            <a:off x="5302055" y="1198881"/>
            <a:ext cx="3877122" cy="2745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latin typeface="Calibri"/>
                <a:ea typeface="Calibri"/>
                <a:cs typeface="Calibri"/>
                <a:sym typeface="Calibri"/>
              </a:defRPr>
            </a:pPr>
          </a:p>
          <a:p>
            <a:pPr marL="285750" indent="-285750">
              <a:buSzPct val="100000"/>
              <a:buFont typeface="Arial"/>
              <a:buChar char="•"/>
              <a:defRPr sz="1600">
                <a:latin typeface="Calibri"/>
                <a:ea typeface="Calibri"/>
                <a:cs typeface="Calibri"/>
                <a:sym typeface="Calibri"/>
              </a:defRPr>
            </a:pPr>
            <a:r>
              <a:t>The above visualises the last attendance of delegates based on the last login. The graph on the x axis shows the IDs in a range and the login dates on the y axis. From this graph we can tell the last attendance by observing the dates. </a:t>
            </a:r>
          </a:p>
          <a:p>
            <a:pPr>
              <a:defRPr sz="1600">
                <a:latin typeface="Calibri"/>
                <a:ea typeface="Calibri"/>
                <a:cs typeface="Calibri"/>
                <a:sym typeface="Calibri"/>
              </a:defRPr>
            </a:pPr>
          </a:p>
          <a:p>
            <a:pPr marL="285750" indent="-285750">
              <a:buSzPct val="100000"/>
              <a:buFont typeface="Arial"/>
              <a:buChar char="•"/>
              <a:defRPr sz="1600">
                <a:latin typeface="Calibri"/>
                <a:ea typeface="Calibri"/>
                <a:cs typeface="Calibri"/>
                <a:sym typeface="Calibri"/>
              </a:defRPr>
            </a:pPr>
            <a:r>
              <a:t>In the current dataset  last attendance was on 25th December 2021.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Picture 2" descr="Picture 2"/>
          <p:cNvPicPr>
            <a:picLocks noChangeAspect="1"/>
          </p:cNvPicPr>
          <p:nvPr/>
        </p:nvPicPr>
        <p:blipFill>
          <a:blip r:embed="rId2">
            <a:extLst/>
          </a:blip>
          <a:stretch>
            <a:fillRect/>
          </a:stretch>
        </p:blipFill>
        <p:spPr>
          <a:xfrm>
            <a:off x="356545" y="1155176"/>
            <a:ext cx="5538382" cy="2675297"/>
          </a:xfrm>
          <a:prstGeom prst="rect">
            <a:avLst/>
          </a:prstGeom>
          <a:ln w="12700">
            <a:miter lim="400000"/>
          </a:ln>
        </p:spPr>
      </p:pic>
      <p:sp>
        <p:nvSpPr>
          <p:cNvPr id="148" name="Title"/>
          <p:cNvSpPr txBox="1"/>
          <p:nvPr>
            <p:ph type="title"/>
          </p:nvPr>
        </p:nvSpPr>
        <p:spPr>
          <a:xfrm>
            <a:off x="457200" y="206375"/>
            <a:ext cx="8229600" cy="857400"/>
          </a:xfrm>
          <a:prstGeom prst="rect">
            <a:avLst/>
          </a:prstGeom>
        </p:spPr>
        <p:txBody>
          <a:bodyPr/>
          <a:lstStyle>
            <a:lvl1pPr defTabSz="905255">
              <a:defRPr b="1" sz="3200"/>
            </a:lvl1pPr>
          </a:lstStyle>
          <a:p>
            <a:pPr/>
            <a:r>
              <a:t>7. Which sessions were popular and why?</a:t>
            </a:r>
          </a:p>
        </p:txBody>
      </p:sp>
      <p:sp>
        <p:nvSpPr>
          <p:cNvPr id="149" name="TextBox 6"/>
          <p:cNvSpPr txBox="1"/>
          <p:nvPr/>
        </p:nvSpPr>
        <p:spPr>
          <a:xfrm>
            <a:off x="6030953" y="1287377"/>
            <a:ext cx="2757447" cy="2745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600">
                <a:latin typeface="Calibri"/>
                <a:ea typeface="Calibri"/>
                <a:cs typeface="Calibri"/>
                <a:sym typeface="Calibri"/>
              </a:defRPr>
            </a:pPr>
            <a:r>
              <a:t>The chart visualises the most popular event by displaying the event with the most attendance. In this case the most popular event is shown by bar chart with more attendees.</a:t>
            </a:r>
          </a:p>
          <a:p>
            <a:pPr>
              <a:defRPr sz="1600">
                <a:latin typeface="Calibri"/>
                <a:ea typeface="Calibri"/>
                <a:cs typeface="Calibri"/>
                <a:sym typeface="Calibri"/>
              </a:defRPr>
            </a:pPr>
          </a:p>
          <a:p>
            <a:pPr marL="285750" indent="-285750">
              <a:buSzPct val="100000"/>
              <a:buFont typeface="Arial"/>
              <a:buChar char="•"/>
              <a:defRPr sz="1600">
                <a:latin typeface="Calibri"/>
                <a:ea typeface="Calibri"/>
                <a:cs typeface="Calibri"/>
                <a:sym typeface="Calibri"/>
              </a:defRPr>
            </a:pPr>
            <a:r>
              <a:t>In the current case the most popular session is one identified by event ID: 4115.</a:t>
            </a:r>
          </a:p>
        </p:txBody>
      </p:sp>
      <p:sp>
        <p:nvSpPr>
          <p:cNvPr id="150" name="TextBox 4"/>
          <p:cNvSpPr txBox="1"/>
          <p:nvPr/>
        </p:nvSpPr>
        <p:spPr>
          <a:xfrm>
            <a:off x="536290" y="4158648"/>
            <a:ext cx="5497893" cy="662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1300">
                <a:latin typeface="Calibri"/>
                <a:ea typeface="Calibri"/>
                <a:cs typeface="Calibri"/>
                <a:sym typeface="Calibri"/>
              </a:defRPr>
            </a:pPr>
            <a:r>
              <a:rPr b="1"/>
              <a:t>Recommendation </a:t>
            </a:r>
            <a:r>
              <a:t>:</a:t>
            </a:r>
            <a:r>
              <a:t> </a:t>
            </a:r>
            <a:r>
              <a:t>To determine the popular event and why, the system should have a table to record attendees feedback on particular sessions such as likes, or comments or ratings.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Title"/>
          <p:cNvSpPr txBox="1"/>
          <p:nvPr>
            <p:ph type="title"/>
          </p:nvPr>
        </p:nvSpPr>
        <p:spPr>
          <a:xfrm>
            <a:off x="457200" y="206375"/>
            <a:ext cx="8229600" cy="857400"/>
          </a:xfrm>
          <a:prstGeom prst="rect">
            <a:avLst/>
          </a:prstGeom>
        </p:spPr>
        <p:txBody>
          <a:bodyPr/>
          <a:lstStyle>
            <a:lvl1pPr defTabSz="706098">
              <a:defRPr b="1" sz="2496"/>
            </a:lvl1pPr>
          </a:lstStyle>
          <a:p>
            <a:pPr/>
            <a:r>
              <a:t>8. How satisfied were user with events? (Sentiment analysis)</a:t>
            </a:r>
          </a:p>
        </p:txBody>
      </p:sp>
      <p:pic>
        <p:nvPicPr>
          <p:cNvPr id="153" name="Picture 4" descr="Picture 4"/>
          <p:cNvPicPr>
            <a:picLocks noChangeAspect="1"/>
          </p:cNvPicPr>
          <p:nvPr/>
        </p:nvPicPr>
        <p:blipFill>
          <a:blip r:embed="rId2">
            <a:extLst/>
          </a:blip>
          <a:stretch>
            <a:fillRect/>
          </a:stretch>
        </p:blipFill>
        <p:spPr>
          <a:xfrm>
            <a:off x="132107" y="1225088"/>
            <a:ext cx="5678972" cy="3061991"/>
          </a:xfrm>
          <a:prstGeom prst="rect">
            <a:avLst/>
          </a:prstGeom>
          <a:ln w="12700">
            <a:miter lim="400000"/>
          </a:ln>
        </p:spPr>
      </p:pic>
      <p:sp>
        <p:nvSpPr>
          <p:cNvPr id="154" name="TextBox 1"/>
          <p:cNvSpPr txBox="1"/>
          <p:nvPr/>
        </p:nvSpPr>
        <p:spPr>
          <a:xfrm>
            <a:off x="5982801" y="1011121"/>
            <a:ext cx="2950370" cy="329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700">
                <a:latin typeface="Calibri"/>
                <a:ea typeface="Calibri"/>
                <a:cs typeface="Calibri"/>
                <a:sym typeface="Calibri"/>
              </a:defRPr>
            </a:pPr>
            <a:r>
              <a:t>Sentiment analysis of chat messages</a:t>
            </a:r>
          </a:p>
          <a:p>
            <a:pPr marL="285750" indent="-285750">
              <a:buSzPct val="100000"/>
              <a:buFont typeface="Arial"/>
              <a:buChar char="•"/>
              <a:defRPr sz="1700">
                <a:latin typeface="Calibri"/>
                <a:ea typeface="Calibri"/>
                <a:cs typeface="Calibri"/>
                <a:sym typeface="Calibri"/>
              </a:defRPr>
            </a:pPr>
            <a:r>
              <a:t>Range is -1 to 1. Values above zero denote positive response. </a:t>
            </a:r>
          </a:p>
          <a:p>
            <a:pPr marL="285750" indent="-285750">
              <a:buSzPct val="100000"/>
              <a:buFont typeface="Arial"/>
              <a:buChar char="•"/>
              <a:defRPr sz="1700">
                <a:latin typeface="Calibri"/>
                <a:ea typeface="Calibri"/>
                <a:cs typeface="Calibri"/>
                <a:sym typeface="Calibri"/>
              </a:defRPr>
            </a:pPr>
            <a:r>
              <a:t>No events have any negative response</a:t>
            </a:r>
          </a:p>
          <a:p>
            <a:pPr marL="285750" indent="-285750">
              <a:buSzPct val="100000"/>
              <a:buFont typeface="Arial"/>
              <a:buChar char="•"/>
              <a:defRPr sz="1700">
                <a:latin typeface="Calibri"/>
                <a:ea typeface="Calibri"/>
                <a:cs typeface="Calibri"/>
                <a:sym typeface="Calibri"/>
              </a:defRPr>
            </a:pPr>
            <a:r>
              <a:t>But no events scored above 0.5</a:t>
            </a:r>
          </a:p>
          <a:p>
            <a:pPr marL="285750" indent="-285750">
              <a:buSzPct val="100000"/>
              <a:buFont typeface="Arial"/>
              <a:buChar char="•"/>
              <a:defRPr sz="1700">
                <a:latin typeface="Calibri"/>
                <a:ea typeface="Calibri"/>
                <a:cs typeface="Calibri"/>
                <a:sym typeface="Calibri"/>
              </a:defRPr>
            </a:pPr>
            <a:r>
              <a:t>Events at beginning scored lower, maybe due to delay in starting.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Picture 2" descr="Picture 2"/>
          <p:cNvPicPr>
            <a:picLocks noChangeAspect="1"/>
          </p:cNvPicPr>
          <p:nvPr/>
        </p:nvPicPr>
        <p:blipFill>
          <a:blip r:embed="rId2">
            <a:extLst/>
          </a:blip>
          <a:stretch>
            <a:fillRect/>
          </a:stretch>
        </p:blipFill>
        <p:spPr>
          <a:xfrm>
            <a:off x="260016" y="1507896"/>
            <a:ext cx="4485618" cy="2513703"/>
          </a:xfrm>
          <a:prstGeom prst="rect">
            <a:avLst/>
          </a:prstGeom>
          <a:ln w="12700">
            <a:miter lim="400000"/>
          </a:ln>
        </p:spPr>
      </p:pic>
      <p:sp>
        <p:nvSpPr>
          <p:cNvPr id="157" name="Title"/>
          <p:cNvSpPr txBox="1"/>
          <p:nvPr>
            <p:ph type="title"/>
          </p:nvPr>
        </p:nvSpPr>
        <p:spPr>
          <a:xfrm>
            <a:off x="457200" y="206375"/>
            <a:ext cx="8229600" cy="857400"/>
          </a:xfrm>
          <a:prstGeom prst="rect">
            <a:avLst/>
          </a:prstGeom>
        </p:spPr>
        <p:txBody>
          <a:bodyPr/>
          <a:lstStyle>
            <a:lvl1pPr defTabSz="905255">
              <a:defRPr b="1" sz="3200"/>
            </a:lvl1pPr>
          </a:lstStyle>
          <a:p>
            <a:pPr/>
            <a:r>
              <a:t>9. How did the delegates use the website?</a:t>
            </a:r>
          </a:p>
        </p:txBody>
      </p:sp>
      <p:sp>
        <p:nvSpPr>
          <p:cNvPr id="158" name="TextBox 6"/>
          <p:cNvSpPr txBox="1"/>
          <p:nvPr/>
        </p:nvSpPr>
        <p:spPr>
          <a:xfrm>
            <a:off x="4862956" y="1294902"/>
            <a:ext cx="4171156" cy="41233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600">
                <a:latin typeface="Calibri"/>
                <a:ea typeface="Calibri"/>
                <a:cs typeface="Calibri"/>
                <a:sym typeface="Calibri"/>
              </a:defRPr>
            </a:pPr>
            <a:r>
              <a:t>Categorization of attendee log into respective reference types</a:t>
            </a:r>
          </a:p>
          <a:p>
            <a:pPr marL="285750" indent="-285750">
              <a:buSzPct val="100000"/>
              <a:buFont typeface="Arial"/>
              <a:buChar char="•"/>
              <a:defRPr sz="1600">
                <a:latin typeface="Calibri"/>
                <a:ea typeface="Calibri"/>
                <a:cs typeface="Calibri"/>
                <a:sym typeface="Calibri"/>
              </a:defRPr>
            </a:pPr>
            <a:r>
              <a:t>About half of total online visitors were there for reasons other watching session videos possibly networking. </a:t>
            </a:r>
          </a:p>
          <a:p>
            <a:pPr marL="285750" indent="-285750">
              <a:buSzPct val="100000"/>
              <a:buFont typeface="Arial"/>
              <a:buChar char="•"/>
              <a:defRPr sz="1600">
                <a:latin typeface="Calibri"/>
                <a:ea typeface="Calibri"/>
                <a:cs typeface="Calibri"/>
                <a:sym typeface="Calibri"/>
              </a:defRPr>
            </a:pPr>
            <a:r>
              <a:t>Of users watching sessions online (492) nearly half of them (254), also visited the stand pages</a:t>
            </a:r>
          </a:p>
          <a:p>
            <a:pPr marL="285750" indent="-285750">
              <a:buSzPct val="100000"/>
              <a:buFont typeface="Arial"/>
              <a:buChar char="•"/>
              <a:defRPr sz="1600">
                <a:latin typeface="Calibri"/>
                <a:ea typeface="Calibri"/>
                <a:cs typeface="Calibri"/>
                <a:sym typeface="Calibri"/>
              </a:defRPr>
            </a:pPr>
            <a:r>
              <a:t>Small number of visitors also went to external links</a:t>
            </a:r>
          </a:p>
          <a:p>
            <a:pPr marL="285750" indent="-285750">
              <a:buSzPct val="100000"/>
              <a:buFont typeface="Arial"/>
              <a:buChar char="•"/>
              <a:defRPr sz="1600">
                <a:latin typeface="Calibri"/>
                <a:ea typeface="Calibri"/>
                <a:cs typeface="Calibri"/>
                <a:sym typeface="Calibri"/>
              </a:defRPr>
            </a:pPr>
            <a:r>
              <a:t>Suggestion: Splitting Page ‘RefType’ into ore specific categories would help.</a:t>
            </a:r>
          </a:p>
          <a:p>
            <a:pPr marL="285750" indent="-285750">
              <a:buSzPct val="100000"/>
              <a:buFont typeface="Arial"/>
              <a:buChar char="•"/>
              <a:defRPr sz="1600"/>
            </a:pPr>
          </a:p>
          <a:p>
            <a:pPr>
              <a:defRPr sz="1600"/>
            </a:pPr>
          </a:p>
          <a:p>
            <a:pPr marL="285750" indent="-285750">
              <a:buSzPct val="100000"/>
              <a:buFont typeface="Arial"/>
              <a:buChar char="•"/>
              <a:defRPr sz="1600"/>
            </a:pPr>
          </a:p>
          <a:p>
            <a:pPr marL="285750" indent="-285750">
              <a:buSzPct val="100000"/>
              <a:buFont typeface="Arial"/>
              <a:buChar char="•"/>
              <a:defRPr sz="1600"/>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Title"/>
          <p:cNvSpPr txBox="1"/>
          <p:nvPr>
            <p:ph type="title"/>
          </p:nvPr>
        </p:nvSpPr>
        <p:spPr>
          <a:xfrm>
            <a:off x="457200" y="206375"/>
            <a:ext cx="8229600" cy="857400"/>
          </a:xfrm>
          <a:prstGeom prst="rect">
            <a:avLst/>
          </a:prstGeom>
        </p:spPr>
        <p:txBody>
          <a:bodyPr/>
          <a:lstStyle>
            <a:lvl1pPr defTabSz="731520">
              <a:lnSpc>
                <a:spcPct val="90000"/>
              </a:lnSpc>
              <a:spcBef>
                <a:spcPts val="1900"/>
              </a:spcBef>
              <a:defRPr b="1" sz="2560"/>
            </a:lvl1pPr>
          </a:lstStyle>
          <a:p>
            <a:pPr/>
            <a:r>
              <a:t>10.1 How was the online engagement after the conference?</a:t>
            </a:r>
          </a:p>
        </p:txBody>
      </p:sp>
      <p:pic>
        <p:nvPicPr>
          <p:cNvPr id="161" name="Picture 4" descr="Picture 4"/>
          <p:cNvPicPr>
            <a:picLocks noChangeAspect="1"/>
          </p:cNvPicPr>
          <p:nvPr/>
        </p:nvPicPr>
        <p:blipFill>
          <a:blip r:embed="rId2">
            <a:extLst/>
          </a:blip>
          <a:stretch>
            <a:fillRect/>
          </a:stretch>
        </p:blipFill>
        <p:spPr>
          <a:xfrm>
            <a:off x="387352" y="1119781"/>
            <a:ext cx="5128592" cy="3379734"/>
          </a:xfrm>
          <a:prstGeom prst="rect">
            <a:avLst/>
          </a:prstGeom>
          <a:ln w="12700">
            <a:miter lim="400000"/>
          </a:ln>
        </p:spPr>
      </p:pic>
      <p:sp>
        <p:nvSpPr>
          <p:cNvPr id="162" name="TextBox 1"/>
          <p:cNvSpPr txBox="1"/>
          <p:nvPr/>
        </p:nvSpPr>
        <p:spPr>
          <a:xfrm>
            <a:off x="5851169" y="1297079"/>
            <a:ext cx="2950370" cy="3025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700">
                <a:latin typeface="Calibri"/>
                <a:ea typeface="Calibri"/>
                <a:cs typeface="Calibri"/>
                <a:sym typeface="Calibri"/>
              </a:defRPr>
            </a:pPr>
            <a:r>
              <a:t>Here we are tracking number of unique visitors for each day after conference</a:t>
            </a:r>
          </a:p>
          <a:p>
            <a:pPr marL="285750" indent="-285750">
              <a:buSzPct val="100000"/>
              <a:buFont typeface="Arial"/>
              <a:buChar char="•"/>
              <a:defRPr sz="1700">
                <a:latin typeface="Calibri"/>
                <a:ea typeface="Calibri"/>
                <a:cs typeface="Calibri"/>
                <a:sym typeface="Calibri"/>
              </a:defRPr>
            </a:pPr>
            <a:r>
              <a:t>X axis is for number of days after conference</a:t>
            </a:r>
          </a:p>
          <a:p>
            <a:pPr marL="285750" indent="-285750">
              <a:buSzPct val="100000"/>
              <a:buFont typeface="Arial"/>
              <a:buChar char="•"/>
              <a:defRPr sz="1700">
                <a:latin typeface="Calibri"/>
                <a:ea typeface="Calibri"/>
                <a:cs typeface="Calibri"/>
                <a:sym typeface="Calibri"/>
              </a:defRPr>
            </a:pPr>
            <a:r>
              <a:t>Users visited website up to 15 days after conference</a:t>
            </a:r>
          </a:p>
          <a:p>
            <a:pPr marL="285750" indent="-285750">
              <a:buSzPct val="100000"/>
              <a:buFont typeface="Arial"/>
              <a:buChar char="•"/>
              <a:defRPr sz="1700">
                <a:latin typeface="Calibri"/>
                <a:ea typeface="Calibri"/>
                <a:cs typeface="Calibri"/>
                <a:sym typeface="Calibri"/>
              </a:defRPr>
            </a:pPr>
            <a:r>
              <a:t>0 location is the day of conference</a:t>
            </a:r>
          </a:p>
          <a:p>
            <a:pPr marL="285750" indent="-285750">
              <a:buSzPct val="100000"/>
              <a:buFont typeface="Arial"/>
              <a:buChar char="•"/>
              <a:defRPr sz="1700">
                <a:latin typeface="Calibri"/>
                <a:ea typeface="Calibri"/>
                <a:cs typeface="Calibri"/>
                <a:sym typeface="Calibri"/>
              </a:defRPr>
            </a:pPr>
            <a:r>
              <a:t>Some rise in visitors on 4</a:t>
            </a:r>
            <a:r>
              <a:rPr baseline="30117"/>
              <a:t>th</a:t>
            </a:r>
            <a:r>
              <a:t> day and again decrease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itle"/>
          <p:cNvSpPr txBox="1"/>
          <p:nvPr>
            <p:ph type="title"/>
          </p:nvPr>
        </p:nvSpPr>
        <p:spPr>
          <a:xfrm>
            <a:off x="457200" y="206375"/>
            <a:ext cx="8229600" cy="857400"/>
          </a:xfrm>
          <a:prstGeom prst="rect">
            <a:avLst/>
          </a:prstGeom>
        </p:spPr>
        <p:txBody>
          <a:bodyPr/>
          <a:lstStyle>
            <a:lvl1pPr defTabSz="704087">
              <a:lnSpc>
                <a:spcPct val="90000"/>
              </a:lnSpc>
              <a:spcBef>
                <a:spcPts val="1800"/>
              </a:spcBef>
              <a:defRPr b="1" sz="2464"/>
            </a:lvl1pPr>
          </a:lstStyle>
          <a:p>
            <a:pPr/>
            <a:r>
              <a:t>10.2 How was the online engagement before the conference?</a:t>
            </a:r>
          </a:p>
        </p:txBody>
      </p:sp>
      <p:pic>
        <p:nvPicPr>
          <p:cNvPr id="165" name="Picture 4" descr="Picture 4"/>
          <p:cNvPicPr>
            <a:picLocks noChangeAspect="1"/>
          </p:cNvPicPr>
          <p:nvPr/>
        </p:nvPicPr>
        <p:blipFill>
          <a:blip r:embed="rId2">
            <a:extLst/>
          </a:blip>
          <a:stretch>
            <a:fillRect/>
          </a:stretch>
        </p:blipFill>
        <p:spPr>
          <a:xfrm>
            <a:off x="317149" y="1329743"/>
            <a:ext cx="5128592" cy="2759900"/>
          </a:xfrm>
          <a:prstGeom prst="rect">
            <a:avLst/>
          </a:prstGeom>
          <a:ln w="12700">
            <a:miter lim="400000"/>
          </a:ln>
        </p:spPr>
      </p:pic>
      <p:sp>
        <p:nvSpPr>
          <p:cNvPr id="166" name="TextBox 1"/>
          <p:cNvSpPr txBox="1"/>
          <p:nvPr/>
        </p:nvSpPr>
        <p:spPr>
          <a:xfrm>
            <a:off x="5859944" y="1063773"/>
            <a:ext cx="2950371" cy="329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700">
                <a:latin typeface="Calibri"/>
                <a:ea typeface="Calibri"/>
                <a:cs typeface="Calibri"/>
                <a:sym typeface="Calibri"/>
              </a:defRPr>
            </a:pPr>
            <a:r>
              <a:t>Here we are tracking number of unique visitors for each day of conference</a:t>
            </a:r>
          </a:p>
          <a:p>
            <a:pPr marL="285750" indent="-285750">
              <a:buSzPct val="100000"/>
              <a:buFont typeface="Arial"/>
              <a:buChar char="•"/>
              <a:defRPr sz="1700">
                <a:latin typeface="Calibri"/>
                <a:ea typeface="Calibri"/>
                <a:cs typeface="Calibri"/>
                <a:sym typeface="Calibri"/>
              </a:defRPr>
            </a:pPr>
            <a:r>
              <a:t>X axis is for number of days before conference</a:t>
            </a:r>
          </a:p>
          <a:p>
            <a:pPr marL="285750" indent="-285750">
              <a:buSzPct val="100000"/>
              <a:buFont typeface="Arial"/>
              <a:buChar char="•"/>
              <a:defRPr sz="1700">
                <a:latin typeface="Calibri"/>
                <a:ea typeface="Calibri"/>
                <a:cs typeface="Calibri"/>
                <a:sym typeface="Calibri"/>
              </a:defRPr>
            </a:pPr>
            <a:r>
              <a:t>Users engaged with website up to 105 days before the conference</a:t>
            </a:r>
          </a:p>
          <a:p>
            <a:pPr marL="285750" indent="-285750">
              <a:buSzPct val="100000"/>
              <a:buFont typeface="Arial"/>
              <a:buChar char="•"/>
              <a:defRPr sz="1700">
                <a:latin typeface="Calibri"/>
                <a:ea typeface="Calibri"/>
                <a:cs typeface="Calibri"/>
                <a:sym typeface="Calibri"/>
              </a:defRPr>
            </a:pPr>
            <a:r>
              <a:t>Bulk of visits happened between ranges of 90 -80 and 10-0 days before conference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Title"/>
          <p:cNvSpPr txBox="1"/>
          <p:nvPr>
            <p:ph type="title"/>
          </p:nvPr>
        </p:nvSpPr>
        <p:spPr>
          <a:xfrm>
            <a:off x="457200" y="206375"/>
            <a:ext cx="8229600" cy="857400"/>
          </a:xfrm>
          <a:prstGeom prst="rect">
            <a:avLst/>
          </a:prstGeom>
        </p:spPr>
        <p:txBody>
          <a:bodyPr/>
          <a:lstStyle>
            <a:lvl1pPr defTabSz="722376">
              <a:lnSpc>
                <a:spcPct val="90000"/>
              </a:lnSpc>
              <a:spcBef>
                <a:spcPts val="1800"/>
              </a:spcBef>
              <a:defRPr b="1" sz="2528"/>
            </a:lvl1pPr>
          </a:lstStyle>
          <a:p>
            <a:pPr/>
            <a:r>
              <a:t>11. How many exhibition stands were visited, for how long? </a:t>
            </a:r>
          </a:p>
        </p:txBody>
      </p:sp>
      <p:pic>
        <p:nvPicPr>
          <p:cNvPr id="169" name="Picture 6" descr="Picture 6"/>
          <p:cNvPicPr>
            <a:picLocks noChangeAspect="1"/>
          </p:cNvPicPr>
          <p:nvPr/>
        </p:nvPicPr>
        <p:blipFill>
          <a:blip r:embed="rId2">
            <a:extLst/>
          </a:blip>
          <a:stretch>
            <a:fillRect/>
          </a:stretch>
        </p:blipFill>
        <p:spPr>
          <a:xfrm>
            <a:off x="178960" y="1323356"/>
            <a:ext cx="5830785" cy="2496788"/>
          </a:xfrm>
          <a:prstGeom prst="rect">
            <a:avLst/>
          </a:prstGeom>
          <a:ln w="12700">
            <a:miter lim="400000"/>
          </a:ln>
        </p:spPr>
      </p:pic>
      <p:sp>
        <p:nvSpPr>
          <p:cNvPr id="170" name="TextBox 7"/>
          <p:cNvSpPr txBox="1"/>
          <p:nvPr/>
        </p:nvSpPr>
        <p:spPr>
          <a:xfrm>
            <a:off x="6044229" y="1195405"/>
            <a:ext cx="2950370" cy="3025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700">
                <a:latin typeface="Calibri"/>
                <a:ea typeface="Calibri"/>
                <a:cs typeface="Calibri"/>
                <a:sym typeface="Calibri"/>
              </a:defRPr>
            </a:pPr>
            <a:r>
              <a:t>Graph shows the total amount time spent on each stall in hours</a:t>
            </a:r>
          </a:p>
          <a:p>
            <a:pPr marL="285750" indent="-285750">
              <a:buSzPct val="100000"/>
              <a:buFont typeface="Arial"/>
              <a:buChar char="•"/>
              <a:defRPr sz="1700">
                <a:latin typeface="Calibri"/>
                <a:ea typeface="Calibri"/>
                <a:cs typeface="Calibri"/>
                <a:sym typeface="Calibri"/>
              </a:defRPr>
            </a:pPr>
            <a:r>
              <a:t>The first event was an easily identifiable outlier, so was omitted from this visualisation.</a:t>
            </a:r>
          </a:p>
          <a:p>
            <a:pPr marL="285750" indent="-285750">
              <a:buSzPct val="100000"/>
              <a:buFont typeface="Arial"/>
              <a:buChar char="•"/>
              <a:defRPr sz="1700">
                <a:latin typeface="Calibri"/>
                <a:ea typeface="Calibri"/>
                <a:cs typeface="Calibri"/>
                <a:sym typeface="Calibri"/>
              </a:defRPr>
            </a:pPr>
            <a:r>
              <a:t>Largest variation in time is due to select stands having a significantly higher proportion of traffic.</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6" name="Shape 145"/>
          <p:cNvSpPr txBox="1"/>
          <p:nvPr/>
        </p:nvSpPr>
        <p:spPr>
          <a:xfrm>
            <a:off x="1003220" y="2373564"/>
            <a:ext cx="6818136" cy="10033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defRPr b="1" sz="6000">
                <a:latin typeface="Calibri"/>
                <a:ea typeface="Calibri"/>
                <a:cs typeface="Calibri"/>
                <a:sym typeface="Calibri"/>
              </a:defRPr>
            </a:pPr>
            <a:r>
              <a:t>DATA ANALYSIS</a:t>
            </a:r>
            <a:r>
              <a:rPr sz="4000"/>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Title"/>
          <p:cNvSpPr txBox="1"/>
          <p:nvPr>
            <p:ph type="title"/>
          </p:nvPr>
        </p:nvSpPr>
        <p:spPr>
          <a:xfrm>
            <a:off x="457200" y="206375"/>
            <a:ext cx="8229600" cy="857400"/>
          </a:xfrm>
          <a:prstGeom prst="rect">
            <a:avLst/>
          </a:prstGeom>
        </p:spPr>
        <p:txBody>
          <a:bodyPr/>
          <a:lstStyle>
            <a:lvl1pPr defTabSz="667512">
              <a:lnSpc>
                <a:spcPct val="90000"/>
              </a:lnSpc>
              <a:spcBef>
                <a:spcPts val="1700"/>
              </a:spcBef>
              <a:defRPr b="1" sz="2336"/>
            </a:lvl1pPr>
          </a:lstStyle>
          <a:p>
            <a:pPr/>
            <a:r>
              <a:t>12. How many and what type of questions asked of the speakers by virtual attendees? </a:t>
            </a:r>
          </a:p>
        </p:txBody>
      </p:sp>
      <p:pic>
        <p:nvPicPr>
          <p:cNvPr id="173" name="Picture 2" descr="Picture 2"/>
          <p:cNvPicPr>
            <a:picLocks noChangeAspect="1"/>
          </p:cNvPicPr>
          <p:nvPr/>
        </p:nvPicPr>
        <p:blipFill>
          <a:blip r:embed="rId2">
            <a:extLst/>
          </a:blip>
          <a:stretch>
            <a:fillRect/>
          </a:stretch>
        </p:blipFill>
        <p:spPr>
          <a:xfrm>
            <a:off x="394853" y="1150033"/>
            <a:ext cx="4316681" cy="3422357"/>
          </a:xfrm>
          <a:prstGeom prst="rect">
            <a:avLst/>
          </a:prstGeom>
          <a:ln w="12700">
            <a:miter lim="400000"/>
          </a:ln>
        </p:spPr>
      </p:pic>
      <p:sp>
        <p:nvSpPr>
          <p:cNvPr id="174" name="TextBox 2"/>
          <p:cNvSpPr txBox="1"/>
          <p:nvPr/>
        </p:nvSpPr>
        <p:spPr>
          <a:xfrm>
            <a:off x="4853378" y="1408637"/>
            <a:ext cx="4256655" cy="275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1700">
                <a:latin typeface="Calibri"/>
                <a:ea typeface="Calibri"/>
                <a:cs typeface="Calibri"/>
                <a:sym typeface="Calibri"/>
              </a:defRPr>
            </a:pPr>
            <a:r>
              <a:t>Questions were manually parsed due to a lack of functionality provided by readily available tools.</a:t>
            </a:r>
          </a:p>
          <a:p>
            <a:pPr marL="285750" indent="-285750">
              <a:buSzPct val="100000"/>
              <a:buFont typeface="Arial"/>
              <a:buChar char="•"/>
              <a:defRPr sz="1700">
                <a:latin typeface="Calibri"/>
                <a:ea typeface="Calibri"/>
                <a:cs typeface="Calibri"/>
                <a:sym typeface="Calibri"/>
              </a:defRPr>
            </a:pPr>
            <a:r>
              <a:t>The graph here displays the number of each question asked by the attendees.</a:t>
            </a:r>
          </a:p>
          <a:p>
            <a:pPr marL="285750" indent="-285750">
              <a:buSzPct val="100000"/>
              <a:buFont typeface="Arial"/>
              <a:buChar char="•"/>
              <a:defRPr sz="1700">
                <a:latin typeface="Calibri"/>
                <a:ea typeface="Calibri"/>
                <a:cs typeface="Calibri"/>
                <a:sym typeface="Calibri"/>
              </a:defRPr>
            </a:pPr>
            <a:r>
              <a:t>Two repeated (identical and sent at the same time) questions occurred and was omitted from the visualisation</a:t>
            </a:r>
          </a:p>
          <a:p>
            <a:pPr marL="285750" indent="-285750">
              <a:buSzPct val="100000"/>
              <a:buFont typeface="Arial"/>
              <a:buChar char="•"/>
              <a:defRPr sz="1700">
                <a:latin typeface="Calibri"/>
                <a:ea typeface="Calibri"/>
                <a:cs typeface="Calibri"/>
                <a:sym typeface="Calibri"/>
              </a:defRPr>
            </a:pPr>
            <a:r>
              <a:t>Most common questions pertained to technical issues with the stream.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xfrm>
            <a:off x="457200" y="100047"/>
            <a:ext cx="8229600" cy="676130"/>
          </a:xfrm>
          <a:prstGeom prst="rect">
            <a:avLst/>
          </a:prstGeom>
        </p:spPr>
        <p:txBody>
          <a:bodyPr/>
          <a:lstStyle>
            <a:lvl1pPr defTabSz="878188">
              <a:defRPr b="1" sz="3136"/>
            </a:lvl1pPr>
          </a:lstStyle>
          <a:p>
            <a:pPr/>
            <a:r>
              <a:t>CONCLUSION</a:t>
            </a:r>
          </a:p>
        </p:txBody>
      </p:sp>
      <p:sp>
        <p:nvSpPr>
          <p:cNvPr id="177" name="Text Placeholder 2"/>
          <p:cNvSpPr txBox="1"/>
          <p:nvPr>
            <p:ph type="body" idx="1"/>
          </p:nvPr>
        </p:nvSpPr>
        <p:spPr>
          <a:xfrm>
            <a:off x="192749" y="882316"/>
            <a:ext cx="8519471" cy="3169009"/>
          </a:xfrm>
          <a:prstGeom prst="rect">
            <a:avLst/>
          </a:prstGeom>
        </p:spPr>
        <p:txBody>
          <a:bodyPr/>
          <a:lstStyle/>
          <a:p>
            <a:pPr>
              <a:lnSpc>
                <a:spcPct val="90000"/>
              </a:lnSpc>
              <a:spcBef>
                <a:spcPts val="3300"/>
              </a:spcBef>
              <a:defRPr sz="1800"/>
            </a:pPr>
            <a:r>
              <a:t>In conclusion, by answering the questions that the conference </a:t>
            </a:r>
            <a:r>
              <a:t>organisers </a:t>
            </a:r>
            <a:r>
              <a:t>are seeking we found some trends and relationships among the variables in the data</a:t>
            </a:r>
          </a:p>
          <a:p>
            <a:pPr>
              <a:lnSpc>
                <a:spcPct val="90000"/>
              </a:lnSpc>
              <a:spcBef>
                <a:spcPts val="3300"/>
              </a:spcBef>
              <a:defRPr sz="1800"/>
            </a:pPr>
            <a:r>
              <a:t>Based on the trend, for better participation, we must focus more on event reminders.</a:t>
            </a:r>
          </a:p>
          <a:p>
            <a:pPr>
              <a:lnSpc>
                <a:spcPct val="90000"/>
              </a:lnSpc>
              <a:spcBef>
                <a:spcPts val="3300"/>
              </a:spcBef>
              <a:defRPr sz="1800"/>
            </a:pPr>
            <a:r>
              <a:t> Events were generally successful from sentiment perspective, but we all felt that feedback data is one of the major missing data. If we have those data we can perform strong sentimental analysis on them, because the feedback data contains strong positive and negative words and there by we can measure user satisfaction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Thank You"/>
          <p:cNvSpPr txBox="1"/>
          <p:nvPr>
            <p:ph type="title"/>
          </p:nvPr>
        </p:nvSpPr>
        <p:spPr>
          <a:xfrm>
            <a:off x="457200" y="2040439"/>
            <a:ext cx="8229600" cy="857401"/>
          </a:xfrm>
          <a:prstGeom prst="rect">
            <a:avLst/>
          </a:prstGeom>
        </p:spPr>
        <p:txBody>
          <a:bodyPr/>
          <a:lstStyle>
            <a:lvl1pPr defTabSz="905255">
              <a:defRPr sz="4300"/>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Contents"/>
          <p:cNvSpPr txBox="1"/>
          <p:nvPr>
            <p:ph type="title"/>
          </p:nvPr>
        </p:nvSpPr>
        <p:spPr>
          <a:xfrm>
            <a:off x="457200" y="206375"/>
            <a:ext cx="8229600" cy="857400"/>
          </a:xfrm>
          <a:prstGeom prst="rect">
            <a:avLst/>
          </a:prstGeom>
        </p:spPr>
        <p:txBody>
          <a:bodyPr/>
          <a:lstStyle>
            <a:lvl1pPr defTabSz="905255">
              <a:defRPr b="1" sz="4300"/>
            </a:lvl1pPr>
          </a:lstStyle>
          <a:p>
            <a:pPr/>
            <a:r>
              <a:t>Contents</a:t>
            </a:r>
          </a:p>
        </p:txBody>
      </p:sp>
      <p:sp>
        <p:nvSpPr>
          <p:cNvPr id="109" name="The Purpose…"/>
          <p:cNvSpPr txBox="1"/>
          <p:nvPr>
            <p:ph type="body" idx="1"/>
          </p:nvPr>
        </p:nvSpPr>
        <p:spPr>
          <a:xfrm>
            <a:off x="457200" y="1200150"/>
            <a:ext cx="8229600" cy="3394201"/>
          </a:xfrm>
          <a:prstGeom prst="rect">
            <a:avLst/>
          </a:prstGeom>
        </p:spPr>
        <p:txBody>
          <a:bodyPr/>
          <a:lstStyle/>
          <a:p>
            <a:pPr/>
            <a:r>
              <a:t>The Purpose</a:t>
            </a:r>
          </a:p>
          <a:p>
            <a:pPr/>
            <a:r>
              <a:t>Questions</a:t>
            </a:r>
          </a:p>
          <a:p>
            <a:pPr/>
            <a:r>
              <a:t>Analysis on Data</a:t>
            </a:r>
          </a:p>
          <a:p>
            <a:pPr/>
            <a:r>
              <a:t>Conclusion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457200" y="100047"/>
            <a:ext cx="8229600" cy="676130"/>
          </a:xfrm>
          <a:prstGeom prst="rect">
            <a:avLst/>
          </a:prstGeom>
        </p:spPr>
        <p:txBody>
          <a:bodyPr/>
          <a:lstStyle>
            <a:lvl1pPr defTabSz="896111">
              <a:defRPr b="1" sz="3100"/>
            </a:lvl1pPr>
          </a:lstStyle>
          <a:p>
            <a:pPr/>
            <a:r>
              <a:t>THE PURPOSE</a:t>
            </a:r>
          </a:p>
        </p:txBody>
      </p:sp>
      <p:sp>
        <p:nvSpPr>
          <p:cNvPr id="112" name="Text Placeholder 2"/>
          <p:cNvSpPr txBox="1"/>
          <p:nvPr>
            <p:ph type="body" sz="half" idx="1"/>
          </p:nvPr>
        </p:nvSpPr>
        <p:spPr>
          <a:xfrm>
            <a:off x="186068" y="1813510"/>
            <a:ext cx="8771864" cy="1356423"/>
          </a:xfrm>
          <a:prstGeom prst="rect">
            <a:avLst/>
          </a:prstGeom>
        </p:spPr>
        <p:txBody>
          <a:bodyPr/>
          <a:lstStyle/>
          <a:p>
            <a:pPr marL="0" indent="0" algn="ctr">
              <a:lnSpc>
                <a:spcPct val="90000"/>
              </a:lnSpc>
              <a:spcBef>
                <a:spcPts val="900"/>
              </a:spcBef>
              <a:buClrTx/>
              <a:buSzTx/>
              <a:buFontTx/>
              <a:buNone/>
              <a:defRPr sz="2200"/>
            </a:pPr>
            <a:r>
              <a:t>Our objective is to answer the questions that the conference </a:t>
            </a:r>
            <a:r>
              <a:t>organisers </a:t>
            </a:r>
            <a:r>
              <a:t>are seeking </a:t>
            </a:r>
            <a:r>
              <a:t>as well </a:t>
            </a:r>
            <a:r>
              <a:t>the questions we derived during the observations and there by help to determine the trends and relationships among the variables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457200" y="100047"/>
            <a:ext cx="8229600" cy="676130"/>
          </a:xfrm>
          <a:prstGeom prst="rect">
            <a:avLst/>
          </a:prstGeom>
        </p:spPr>
        <p:txBody>
          <a:bodyPr/>
          <a:lstStyle>
            <a:lvl1pPr defTabSz="896111">
              <a:defRPr b="1" sz="3100"/>
            </a:lvl1pPr>
          </a:lstStyle>
          <a:p>
            <a:pPr/>
            <a:r>
              <a:t>QUESTIONS</a:t>
            </a:r>
          </a:p>
        </p:txBody>
      </p:sp>
      <p:sp>
        <p:nvSpPr>
          <p:cNvPr id="115" name="Text Placeholder 2"/>
          <p:cNvSpPr txBox="1"/>
          <p:nvPr>
            <p:ph type="body" idx="1"/>
          </p:nvPr>
        </p:nvSpPr>
        <p:spPr>
          <a:xfrm>
            <a:off x="221170" y="741909"/>
            <a:ext cx="7758704" cy="4263659"/>
          </a:xfrm>
          <a:prstGeom prst="rect">
            <a:avLst/>
          </a:prstGeom>
        </p:spPr>
        <p:txBody>
          <a:bodyPr/>
          <a:lstStyle/>
          <a:p>
            <a:pPr marL="58954" indent="-58954" defTabSz="448055">
              <a:lnSpc>
                <a:spcPct val="80000"/>
              </a:lnSpc>
              <a:spcBef>
                <a:spcPts val="1100"/>
              </a:spcBef>
              <a:buClrTx/>
              <a:buFontTx/>
              <a:buAutoNum type="arabicPeriod" startAt="1"/>
              <a:defRPr sz="1568"/>
            </a:pPr>
            <a:r>
              <a:t>What is the impact of preregistration?</a:t>
            </a:r>
          </a:p>
          <a:p>
            <a:pPr marL="58954" indent="-58954" defTabSz="448055">
              <a:lnSpc>
                <a:spcPct val="80000"/>
              </a:lnSpc>
              <a:spcBef>
                <a:spcPts val="1100"/>
              </a:spcBef>
              <a:buClrTx/>
              <a:buFontTx/>
              <a:buAutoNum type="arabicPeriod" startAt="1"/>
              <a:defRPr sz="1568"/>
            </a:pPr>
            <a:r>
              <a:t>How many delegates registered and attended?</a:t>
            </a:r>
          </a:p>
          <a:p>
            <a:pPr marL="58954" indent="-58954" defTabSz="448055">
              <a:lnSpc>
                <a:spcPct val="80000"/>
              </a:lnSpc>
              <a:spcBef>
                <a:spcPts val="1100"/>
              </a:spcBef>
              <a:buClrTx/>
              <a:buFontTx/>
              <a:buAutoNum type="arabicPeriod" startAt="1"/>
              <a:defRPr sz="1568"/>
            </a:pPr>
            <a:r>
              <a:t>How long did virtual delegates attend for the stand ?</a:t>
            </a:r>
          </a:p>
          <a:p>
            <a:pPr marL="58954" indent="-58954" defTabSz="448055">
              <a:lnSpc>
                <a:spcPct val="80000"/>
              </a:lnSpc>
              <a:spcBef>
                <a:spcPts val="1100"/>
              </a:spcBef>
              <a:buClrTx/>
              <a:buFontTx/>
              <a:buAutoNum type="arabicPeriod" startAt="1"/>
              <a:defRPr sz="1568"/>
            </a:pPr>
            <a:r>
              <a:t>How long did virtual delegates attend</a:t>
            </a:r>
            <a:r>
              <a:t> </a:t>
            </a:r>
            <a:r>
              <a:t>?</a:t>
            </a:r>
          </a:p>
          <a:p>
            <a:pPr marL="58954" indent="-58954" defTabSz="448055">
              <a:lnSpc>
                <a:spcPct val="80000"/>
              </a:lnSpc>
              <a:spcBef>
                <a:spcPts val="1100"/>
              </a:spcBef>
              <a:buClrTx/>
              <a:buFontTx/>
              <a:buAutoNum type="arabicPeriod" startAt="1"/>
              <a:defRPr sz="1568"/>
            </a:pPr>
            <a:r>
              <a:t>Did anyone attend in-person and then log on later to view the information and or network?</a:t>
            </a:r>
          </a:p>
          <a:p>
            <a:pPr marL="58954" indent="-58954" defTabSz="448055">
              <a:lnSpc>
                <a:spcPct val="80000"/>
              </a:lnSpc>
              <a:spcBef>
                <a:spcPts val="1100"/>
              </a:spcBef>
              <a:buClrTx/>
              <a:buFontTx/>
              <a:buAutoNum type="arabicPeriod" startAt="1"/>
              <a:defRPr sz="1568"/>
            </a:pPr>
            <a:r>
              <a:t>When did delegates attend?</a:t>
            </a:r>
          </a:p>
          <a:p>
            <a:pPr marL="58954" indent="-58954" defTabSz="448055">
              <a:lnSpc>
                <a:spcPct val="80000"/>
              </a:lnSpc>
              <a:spcBef>
                <a:spcPts val="1100"/>
              </a:spcBef>
              <a:buClrTx/>
              <a:buFontTx/>
              <a:buAutoNum type="arabicPeriod" startAt="1"/>
              <a:defRPr sz="1568"/>
            </a:pPr>
            <a:r>
              <a:t>Which sessions were popular and why?</a:t>
            </a:r>
          </a:p>
          <a:p>
            <a:pPr marL="58954" indent="-58954" defTabSz="448055">
              <a:lnSpc>
                <a:spcPct val="80000"/>
              </a:lnSpc>
              <a:spcBef>
                <a:spcPts val="1100"/>
              </a:spcBef>
              <a:buClrTx/>
              <a:buFontTx/>
              <a:buAutoNum type="arabicPeriod" startAt="1"/>
              <a:defRPr sz="1568"/>
            </a:pPr>
            <a:r>
              <a:t>How satisfied were user with events?</a:t>
            </a:r>
          </a:p>
          <a:p>
            <a:pPr marL="58954" indent="-58954" defTabSz="448055">
              <a:lnSpc>
                <a:spcPct val="80000"/>
              </a:lnSpc>
              <a:spcBef>
                <a:spcPts val="1100"/>
              </a:spcBef>
              <a:buClrTx/>
              <a:buFontTx/>
              <a:buAutoNum type="arabicPeriod" startAt="1"/>
              <a:defRPr sz="1568"/>
            </a:pPr>
            <a:r>
              <a:t>How did the delegates use the website?</a:t>
            </a:r>
          </a:p>
          <a:p>
            <a:pPr marL="58954" indent="-58954" defTabSz="448055">
              <a:lnSpc>
                <a:spcPct val="80000"/>
              </a:lnSpc>
              <a:spcBef>
                <a:spcPts val="1100"/>
              </a:spcBef>
              <a:buClrTx/>
              <a:buFontTx/>
              <a:buAutoNum type="arabicPeriod" startAt="1"/>
              <a:defRPr sz="1568"/>
            </a:pPr>
            <a:r>
              <a:t>How was the online engagement before and after the conference?</a:t>
            </a:r>
          </a:p>
          <a:p>
            <a:pPr marL="58954" indent="-58954" defTabSz="448055">
              <a:lnSpc>
                <a:spcPct val="80000"/>
              </a:lnSpc>
              <a:spcBef>
                <a:spcPts val="1100"/>
              </a:spcBef>
              <a:buClrTx/>
              <a:buFontTx/>
              <a:buAutoNum type="arabicPeriod" startAt="1"/>
              <a:defRPr sz="1568"/>
            </a:pPr>
            <a:r>
              <a:t>How many exhibition stands were visited, for how long?</a:t>
            </a:r>
          </a:p>
          <a:p>
            <a:pPr marL="58954" indent="-58954" defTabSz="448055">
              <a:lnSpc>
                <a:spcPct val="80000"/>
              </a:lnSpc>
              <a:spcBef>
                <a:spcPts val="1100"/>
              </a:spcBef>
              <a:buClrTx/>
              <a:buFontTx/>
              <a:buAutoNum type="arabicPeriod" startAt="1"/>
              <a:defRPr sz="1568"/>
            </a:pPr>
            <a:r>
              <a:t>How many and what type of questions asked of the speakers by virtual attendees?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457200" y="100047"/>
            <a:ext cx="8229600" cy="676130"/>
          </a:xfrm>
          <a:prstGeom prst="rect">
            <a:avLst/>
          </a:prstGeom>
        </p:spPr>
        <p:txBody>
          <a:bodyPr/>
          <a:lstStyle>
            <a:lvl1pPr defTabSz="878188">
              <a:defRPr b="1" sz="3136"/>
            </a:lvl1pPr>
          </a:lstStyle>
          <a:p>
            <a:pPr/>
            <a:r>
              <a:t>1. What is the impact of preregistration?</a:t>
            </a:r>
          </a:p>
        </p:txBody>
      </p:sp>
      <p:sp>
        <p:nvSpPr>
          <p:cNvPr id="118" name="Text Placeholder 2"/>
          <p:cNvSpPr txBox="1"/>
          <p:nvPr>
            <p:ph type="body" idx="1"/>
          </p:nvPr>
        </p:nvSpPr>
        <p:spPr>
          <a:xfrm>
            <a:off x="3961256" y="974625"/>
            <a:ext cx="4947424" cy="4263659"/>
          </a:xfrm>
          <a:prstGeom prst="rect">
            <a:avLst/>
          </a:prstGeom>
        </p:spPr>
        <p:txBody>
          <a:bodyPr/>
          <a:lstStyle/>
          <a:p>
            <a:pPr>
              <a:lnSpc>
                <a:spcPct val="90000"/>
              </a:lnSpc>
              <a:spcBef>
                <a:spcPts val="2900"/>
              </a:spcBef>
              <a:defRPr sz="1700"/>
            </a:pPr>
            <a:r>
              <a:t>From the data, we found that more than 80% of the people who are doing a preregistration of the event are not at all registering the event later</a:t>
            </a:r>
          </a:p>
          <a:p>
            <a:pPr>
              <a:lnSpc>
                <a:spcPct val="90000"/>
              </a:lnSpc>
              <a:spcBef>
                <a:spcPts val="2900"/>
              </a:spcBef>
              <a:defRPr sz="1700"/>
            </a:pPr>
            <a:r>
              <a:t>Only less than 20% of people are coming later</a:t>
            </a:r>
          </a:p>
          <a:p>
            <a:pPr>
              <a:lnSpc>
                <a:spcPct val="90000"/>
              </a:lnSpc>
              <a:spcBef>
                <a:spcPts val="2900"/>
              </a:spcBef>
              <a:defRPr sz="1700"/>
            </a:pPr>
            <a:r>
              <a:t>Attendees might have preregistered when they got the mail invite, but later forget to attend the event. We need to avoid this by increasing the visibility of the event, by  sending gentle reminder mails ,colourful brochures of the event and if possible announcements via social media.</a:t>
            </a:r>
          </a:p>
        </p:txBody>
      </p:sp>
      <p:pic>
        <p:nvPicPr>
          <p:cNvPr id="119" name="output_6_0.png" descr="output_6_0.png"/>
          <p:cNvPicPr>
            <a:picLocks noChangeAspect="1"/>
          </p:cNvPicPr>
          <p:nvPr/>
        </p:nvPicPr>
        <p:blipFill>
          <a:blip r:embed="rId2">
            <a:extLst/>
          </a:blip>
          <a:stretch>
            <a:fillRect/>
          </a:stretch>
        </p:blipFill>
        <p:spPr>
          <a:xfrm>
            <a:off x="99905" y="1401696"/>
            <a:ext cx="4085177" cy="234010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How many delegates registered and attended?"/>
          <p:cNvSpPr txBox="1"/>
          <p:nvPr>
            <p:ph type="title"/>
          </p:nvPr>
        </p:nvSpPr>
        <p:spPr>
          <a:xfrm>
            <a:off x="457200" y="206375"/>
            <a:ext cx="8229600" cy="857400"/>
          </a:xfrm>
          <a:prstGeom prst="rect">
            <a:avLst/>
          </a:prstGeom>
        </p:spPr>
        <p:txBody>
          <a:bodyPr/>
          <a:lstStyle>
            <a:lvl1pPr algn="l" defTabSz="886968">
              <a:lnSpc>
                <a:spcPct val="90000"/>
              </a:lnSpc>
              <a:spcBef>
                <a:spcPts val="2300"/>
              </a:spcBef>
              <a:defRPr b="1" sz="3104"/>
            </a:lvl1pPr>
          </a:lstStyle>
          <a:p>
            <a:pPr/>
            <a:r>
              <a:t>2. How many delegates registered and attended?</a:t>
            </a:r>
          </a:p>
        </p:txBody>
      </p:sp>
      <p:sp>
        <p:nvSpPr>
          <p:cNvPr id="122" name="We observed that 1428 attendees registered for the various events.…"/>
          <p:cNvSpPr txBox="1"/>
          <p:nvPr>
            <p:ph type="body" sz="half" idx="1"/>
          </p:nvPr>
        </p:nvSpPr>
        <p:spPr>
          <a:xfrm>
            <a:off x="4929517" y="1445890"/>
            <a:ext cx="4017234" cy="3336263"/>
          </a:xfrm>
          <a:prstGeom prst="rect">
            <a:avLst/>
          </a:prstGeom>
        </p:spPr>
        <p:txBody>
          <a:bodyPr/>
          <a:lstStyle/>
          <a:p>
            <a:pPr marL="342899" indent="-139699">
              <a:defRPr sz="1600"/>
            </a:pPr>
            <a:r>
              <a:t>We observed that 1428 attendees registered for the various events.</a:t>
            </a:r>
          </a:p>
          <a:p>
            <a:pPr marL="342899" indent="-139699">
              <a:defRPr sz="1600"/>
            </a:pPr>
          </a:p>
          <a:p>
            <a:pPr marL="342899" indent="-139699">
              <a:defRPr sz="1600"/>
            </a:pPr>
            <a:r>
              <a:t>Out of this 1428, 478 people are Delegates and 936 people are Exhibitors</a:t>
            </a:r>
          </a:p>
          <a:p>
            <a:pPr marL="342899" indent="-139699">
              <a:defRPr sz="1600"/>
            </a:pPr>
          </a:p>
          <a:p>
            <a:pPr marL="342899" indent="-139699">
              <a:defRPr sz="1600"/>
            </a:pPr>
            <a:r>
              <a:t>From the bar graph, it’s evident that delegate’s count is around 50% of the exhibitor’s count </a:t>
            </a:r>
          </a:p>
        </p:txBody>
      </p:sp>
      <p:pic>
        <p:nvPicPr>
          <p:cNvPr id="123" name="output_11_0.png" descr="output_11_0.png"/>
          <p:cNvPicPr>
            <a:picLocks noChangeAspect="1"/>
          </p:cNvPicPr>
          <p:nvPr/>
        </p:nvPicPr>
        <p:blipFill>
          <a:blip r:embed="rId2">
            <a:extLst/>
          </a:blip>
          <a:stretch>
            <a:fillRect/>
          </a:stretch>
        </p:blipFill>
        <p:spPr>
          <a:xfrm>
            <a:off x="234473" y="1150978"/>
            <a:ext cx="4570695" cy="358421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Here we are going to analyse the registered attendees based on the event type.…"/>
          <p:cNvSpPr txBox="1"/>
          <p:nvPr>
            <p:ph type="body" idx="1"/>
          </p:nvPr>
        </p:nvSpPr>
        <p:spPr>
          <a:xfrm>
            <a:off x="4397368" y="321926"/>
            <a:ext cx="4494107" cy="4307527"/>
          </a:xfrm>
          <a:prstGeom prst="rect">
            <a:avLst/>
          </a:prstGeom>
        </p:spPr>
        <p:txBody>
          <a:bodyPr/>
          <a:lstStyle/>
          <a:p>
            <a:pPr>
              <a:defRPr sz="1700"/>
            </a:pPr>
            <a:r>
              <a:t>Here we are going to </a:t>
            </a:r>
            <a:r>
              <a:t>analyze</a:t>
            </a:r>
            <a:r>
              <a:t> the registered attendees based on the event type.</a:t>
            </a:r>
          </a:p>
          <a:p>
            <a:pPr>
              <a:defRPr sz="1700"/>
            </a:pPr>
            <a:r>
              <a:t>So</a:t>
            </a:r>
            <a:r>
              <a:t>,</a:t>
            </a:r>
            <a:r>
              <a:t> we could see most of the attendees preferred front door event.</a:t>
            </a:r>
          </a:p>
          <a:p>
            <a:pPr>
              <a:defRPr sz="1700"/>
            </a:pPr>
            <a:r>
              <a:t>In case of virtual attendees, we could see a total of 132 attendees registered for Seminar and in this 48 attendees were delegates and 88 were exhibitors.</a:t>
            </a:r>
          </a:p>
          <a:p>
            <a:pPr>
              <a:defRPr sz="1700"/>
            </a:pPr>
            <a:r>
              <a:t>For exhibition stand door event,274 delegates were registered</a:t>
            </a:r>
          </a:p>
          <a:p>
            <a:pPr>
              <a:defRPr sz="1700"/>
            </a:pPr>
            <a:r>
              <a:t>In every event type, could see delegate’s count is around 50% of the</a:t>
            </a:r>
            <a:r>
              <a:t> </a:t>
            </a:r>
            <a:r>
              <a:t> exhibitor’s count.</a:t>
            </a:r>
          </a:p>
        </p:txBody>
      </p:sp>
      <p:pic>
        <p:nvPicPr>
          <p:cNvPr id="126" name="output_17_0.png" descr="output_17_0.png"/>
          <p:cNvPicPr>
            <a:picLocks noChangeAspect="1"/>
          </p:cNvPicPr>
          <p:nvPr/>
        </p:nvPicPr>
        <p:blipFill>
          <a:blip r:embed="rId2">
            <a:extLst/>
          </a:blip>
          <a:stretch>
            <a:fillRect/>
          </a:stretch>
        </p:blipFill>
        <p:spPr>
          <a:xfrm>
            <a:off x="264568" y="146487"/>
            <a:ext cx="4059911" cy="48505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How long did virtual delegates attend for the stand ?"/>
          <p:cNvSpPr txBox="1"/>
          <p:nvPr>
            <p:ph type="title"/>
          </p:nvPr>
        </p:nvSpPr>
        <p:spPr>
          <a:xfrm>
            <a:off x="457200" y="206375"/>
            <a:ext cx="8229600" cy="857400"/>
          </a:xfrm>
          <a:prstGeom prst="rect">
            <a:avLst/>
          </a:prstGeom>
        </p:spPr>
        <p:txBody>
          <a:bodyPr/>
          <a:lstStyle>
            <a:lvl1pPr algn="l" defTabSz="707744">
              <a:lnSpc>
                <a:spcPct val="90000"/>
              </a:lnSpc>
              <a:spcBef>
                <a:spcPts val="1800"/>
              </a:spcBef>
              <a:defRPr b="1" sz="2752"/>
            </a:lvl1pPr>
          </a:lstStyle>
          <a:p>
            <a:pPr/>
            <a:r>
              <a:t>3. How long did virtual delegates attend for the stand ?</a:t>
            </a:r>
          </a:p>
        </p:txBody>
      </p:sp>
      <p:sp>
        <p:nvSpPr>
          <p:cNvPr id="129" name="From the line graph, we could observe virtual delegates spend an average of 3.65 minutes on stand…"/>
          <p:cNvSpPr txBox="1"/>
          <p:nvPr>
            <p:ph type="body" sz="half" idx="1"/>
          </p:nvPr>
        </p:nvSpPr>
        <p:spPr>
          <a:xfrm>
            <a:off x="5883107" y="1261578"/>
            <a:ext cx="3119609" cy="3394202"/>
          </a:xfrm>
          <a:prstGeom prst="rect">
            <a:avLst/>
          </a:prstGeom>
        </p:spPr>
        <p:txBody>
          <a:bodyPr/>
          <a:lstStyle/>
          <a:p>
            <a:pPr marL="342265" indent="-139065">
              <a:defRPr sz="1600"/>
            </a:pPr>
            <a:r>
              <a:t>From the line graph, we could observe virtual delegates spend an average of 3.65 minutes on stand</a:t>
            </a:r>
          </a:p>
          <a:p>
            <a:pPr marL="342265" indent="-139065">
              <a:defRPr sz="1600"/>
            </a:pPr>
          </a:p>
          <a:p>
            <a:pPr marL="342265" indent="-139065">
              <a:defRPr sz="1600"/>
            </a:pPr>
            <a:r>
              <a:t>Maximum time spend on the stand is 13.33 minutes </a:t>
            </a:r>
            <a:r>
              <a:t>whereas</a:t>
            </a:r>
            <a:r>
              <a:t> minimum time spend is 0.17 minutes</a:t>
            </a:r>
          </a:p>
        </p:txBody>
      </p:sp>
      <p:pic>
        <p:nvPicPr>
          <p:cNvPr id="130" name="output_27_0.png" descr="output_27_0.png"/>
          <p:cNvPicPr>
            <a:picLocks noChangeAspect="1"/>
          </p:cNvPicPr>
          <p:nvPr/>
        </p:nvPicPr>
        <p:blipFill>
          <a:blip r:embed="rId2">
            <a:extLst/>
          </a:blip>
          <a:stretch>
            <a:fillRect/>
          </a:stretch>
        </p:blipFill>
        <p:spPr>
          <a:xfrm>
            <a:off x="65157" y="1527118"/>
            <a:ext cx="5949658" cy="24809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