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71" r:id="rId5"/>
    <p:sldId id="260" r:id="rId6"/>
    <p:sldId id="272" r:id="rId7"/>
    <p:sldId id="273" r:id="rId8"/>
    <p:sldId id="274" r:id="rId9"/>
    <p:sldId id="261" r:id="rId10"/>
    <p:sldId id="262" r:id="rId11"/>
    <p:sldId id="263" r:id="rId12"/>
    <p:sldId id="264" r:id="rId13"/>
    <p:sldId id="265" r:id="rId14"/>
    <p:sldId id="266" r:id="rId15"/>
    <p:sldId id="267" r:id="rId16"/>
    <p:sldId id="268" r:id="rId17"/>
    <p:sldId id="270"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86" autoAdjust="0"/>
    <p:restoredTop sz="94660"/>
  </p:normalViewPr>
  <p:slideViewPr>
    <p:cSldViewPr snapToGrid="0">
      <p:cViewPr varScale="1">
        <p:scale>
          <a:sx n="74" d="100"/>
          <a:sy n="74" d="100"/>
        </p:scale>
        <p:origin x="-312" y="-90"/>
      </p:cViewPr>
      <p:guideLst>
        <p:guide orient="horz" pos="2160"/>
        <p:guide pos="3840"/>
      </p:guideLst>
    </p:cSldViewPr>
  </p:slideViewPr>
  <p:notesTextViewPr>
    <p:cViewPr>
      <p:scale>
        <a:sx n="1" d="1"/>
        <a:sy n="1" d="1"/>
      </p:scale>
      <p:origin x="0" y="0"/>
    </p:cViewPr>
  </p:notesTextViewPr>
  <p:sorterViewPr>
    <p:cViewPr>
      <p:scale>
        <a:sx n="100" d="100"/>
        <a:sy n="100" d="100"/>
      </p:scale>
      <p:origin x="0" y="31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AA1FC5-C444-46AF-8FD5-21371B933626}" type="datetimeFigureOut">
              <a:rPr lang="en-US" smtClean="0"/>
              <a:t>14-Nov-17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A93AD5-374B-4776-A160-A735FEBE4407}" type="slidenum">
              <a:rPr lang="en-US" smtClean="0"/>
              <a:t>‹#›</a:t>
            </a:fld>
            <a:endParaRPr lang="en-US"/>
          </a:p>
        </p:txBody>
      </p:sp>
    </p:spTree>
    <p:extLst>
      <p:ext uri="{BB962C8B-B14F-4D97-AF65-F5344CB8AC3E}">
        <p14:creationId xmlns:p14="http://schemas.microsoft.com/office/powerpoint/2010/main" val="106523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14-Nov-17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14-Nov-17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14-Nov-17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14-Nov-17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14-Nov-17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14-Nov-17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14-Nov-17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14-Nov-17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14-Nov-17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14-Nov-17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HANDWRITING RECOGNITION USING MACHINE LEARNING</a:t>
            </a:r>
            <a:endParaRPr lang="en-US" dirty="0"/>
          </a:p>
        </p:txBody>
      </p:sp>
      <p:sp>
        <p:nvSpPr>
          <p:cNvPr id="3" name="Subtitle 2"/>
          <p:cNvSpPr>
            <a:spLocks noGrp="1"/>
          </p:cNvSpPr>
          <p:nvPr>
            <p:ph type="subTitle" idx="1"/>
          </p:nvPr>
        </p:nvSpPr>
        <p:spPr/>
        <p:txBody>
          <a:bodyPr/>
          <a:lstStyle/>
          <a:p>
            <a:r>
              <a:rPr lang="en-US" dirty="0" smtClean="0"/>
              <a:t>MAIN PROJECT</a:t>
            </a:r>
            <a:endParaRPr lang="en-US" dirty="0"/>
          </a:p>
        </p:txBody>
      </p:sp>
    </p:spTree>
    <p:extLst>
      <p:ext uri="{BB962C8B-B14F-4D97-AF65-F5344CB8AC3E}">
        <p14:creationId xmlns:p14="http://schemas.microsoft.com/office/powerpoint/2010/main" val="2132700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1. </a:t>
            </a:r>
            <a:r>
              <a:rPr lang="en-US" dirty="0" smtClean="0"/>
              <a:t>Image acquisition </a:t>
            </a:r>
            <a:endParaRPr lang="en-US" dirty="0"/>
          </a:p>
        </p:txBody>
      </p:sp>
      <p:sp>
        <p:nvSpPr>
          <p:cNvPr id="3" name="TextBox 2"/>
          <p:cNvSpPr txBox="1"/>
          <p:nvPr/>
        </p:nvSpPr>
        <p:spPr>
          <a:xfrm>
            <a:off x="1378039" y="2459865"/>
            <a:ext cx="9337184" cy="1200329"/>
          </a:xfrm>
          <a:prstGeom prst="rect">
            <a:avLst/>
          </a:prstGeom>
          <a:noFill/>
        </p:spPr>
        <p:txBody>
          <a:bodyPr wrap="square" rtlCol="0">
            <a:spAutoFit/>
          </a:bodyPr>
          <a:lstStyle/>
          <a:p>
            <a:pPr marL="285750" indent="-285750">
              <a:buFont typeface="Arial" pitchFamily="34" charset="0"/>
              <a:buChar char="•"/>
            </a:pPr>
            <a:r>
              <a:rPr lang="en-US" sz="2400" dirty="0" smtClean="0"/>
              <a:t>Handwritten scanned Images can be represented in any format such as JPEG, PNG, etc.</a:t>
            </a:r>
          </a:p>
          <a:p>
            <a:pPr marL="285750" indent="-285750">
              <a:buFont typeface="Arial" pitchFamily="34" charset="0"/>
              <a:buChar char="•"/>
            </a:pPr>
            <a:r>
              <a:rPr lang="en-US" sz="2400" dirty="0" smtClean="0"/>
              <a:t>The Image should have a minimum resolution  </a:t>
            </a:r>
            <a:endParaRPr lang="en-US" sz="2400" dirty="0"/>
          </a:p>
        </p:txBody>
      </p:sp>
      <p:sp>
        <p:nvSpPr>
          <p:cNvPr id="4" name="TextBox 3"/>
          <p:cNvSpPr txBox="1"/>
          <p:nvPr/>
        </p:nvSpPr>
        <p:spPr>
          <a:xfrm>
            <a:off x="6993227" y="5255045"/>
            <a:ext cx="4430333" cy="707886"/>
          </a:xfrm>
          <a:prstGeom prst="rect">
            <a:avLst/>
          </a:prstGeom>
          <a:noFill/>
        </p:spPr>
        <p:txBody>
          <a:bodyPr wrap="square" rtlCol="0">
            <a:spAutoFit/>
          </a:bodyPr>
          <a:lstStyle/>
          <a:p>
            <a:r>
              <a:rPr lang="en-GB" sz="2000" dirty="0"/>
              <a:t>These images are given as input to the system for further steps.</a:t>
            </a:r>
            <a:endParaRPr lang="en-US" sz="2000" dirty="0"/>
          </a:p>
        </p:txBody>
      </p:sp>
      <p:pic>
        <p:nvPicPr>
          <p:cNvPr id="1027" name="Picture 3" descr="C:\Users\Karthik Iyer\Desktop\MP\sample input.jpg"/>
          <p:cNvPicPr>
            <a:picLocks noChangeAspect="1" noChangeArrowheads="1"/>
          </p:cNvPicPr>
          <p:nvPr/>
        </p:nvPicPr>
        <p:blipFill rotWithShape="1">
          <a:blip r:embed="rId2">
            <a:extLst>
              <a:ext uri="{28A0092B-C50C-407E-A947-70E740481C1C}">
                <a14:useLocalDpi xmlns:a14="http://schemas.microsoft.com/office/drawing/2010/main" val="0"/>
              </a:ext>
            </a:extLst>
          </a:blip>
          <a:srcRect l="12825" t="41527" r="3679" b="8486"/>
          <a:stretch/>
        </p:blipFill>
        <p:spPr bwMode="auto">
          <a:xfrm>
            <a:off x="1506840" y="4058441"/>
            <a:ext cx="5447763" cy="19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326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2. </a:t>
            </a:r>
            <a:r>
              <a:rPr lang="en-US" dirty="0" smtClean="0"/>
              <a:t>Pre-processing</a:t>
            </a:r>
            <a:endParaRPr lang="en-US" dirty="0"/>
          </a:p>
        </p:txBody>
      </p:sp>
      <p:sp>
        <p:nvSpPr>
          <p:cNvPr id="3" name="TextBox 2"/>
          <p:cNvSpPr txBox="1"/>
          <p:nvPr/>
        </p:nvSpPr>
        <p:spPr>
          <a:xfrm>
            <a:off x="1378039" y="2202287"/>
            <a:ext cx="9131122" cy="4247317"/>
          </a:xfrm>
          <a:prstGeom prst="rect">
            <a:avLst/>
          </a:prstGeom>
          <a:noFill/>
        </p:spPr>
        <p:txBody>
          <a:bodyPr wrap="square" rtlCol="0">
            <a:spAutoFit/>
          </a:bodyPr>
          <a:lstStyle/>
          <a:p>
            <a:r>
              <a:rPr lang="en-US" sz="2400" dirty="0" smtClean="0"/>
              <a:t>This step removes the distortions in the scanned image. The steps involved are, </a:t>
            </a:r>
          </a:p>
          <a:p>
            <a:endParaRPr lang="en-US" sz="2400" dirty="0" smtClean="0"/>
          </a:p>
          <a:p>
            <a:pPr marL="342900" indent="-342900">
              <a:buFont typeface="+mj-lt"/>
              <a:buAutoNum type="arabicPeriod"/>
            </a:pPr>
            <a:r>
              <a:rPr lang="en-US" sz="2400" dirty="0" smtClean="0"/>
              <a:t>Converting to grey scale.</a:t>
            </a:r>
          </a:p>
          <a:p>
            <a:pPr marL="342900" indent="-342900">
              <a:buFont typeface="+mj-lt"/>
              <a:buAutoNum type="arabicPeriod"/>
            </a:pPr>
            <a:r>
              <a:rPr lang="en-US" sz="2400" dirty="0" smtClean="0"/>
              <a:t>Converting the grey scale image to binary. This is done by using the OTSU’S Method of global thresholding.</a:t>
            </a:r>
          </a:p>
          <a:p>
            <a:pPr marL="342900" indent="-342900">
              <a:buFont typeface="+mj-lt"/>
              <a:buAutoNum type="arabicPeriod"/>
            </a:pPr>
            <a:r>
              <a:rPr lang="en-US" sz="2400" dirty="0" smtClean="0"/>
              <a:t>Noise reduction using filter.</a:t>
            </a:r>
          </a:p>
          <a:p>
            <a:pPr marL="342900" indent="-342900">
              <a:buFont typeface="+mj-lt"/>
              <a:buAutoNum type="arabicPeriod"/>
            </a:pPr>
            <a:r>
              <a:rPr lang="en-US" sz="2400" dirty="0" smtClean="0"/>
              <a:t>Relevant features are extracted by thinning using HILDITCH Algorithm.</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endParaRPr lang="en-US" dirty="0" smtClean="0"/>
          </a:p>
        </p:txBody>
      </p:sp>
    </p:spTree>
    <p:extLst>
      <p:ext uri="{BB962C8B-B14F-4D97-AF65-F5344CB8AC3E}">
        <p14:creationId xmlns:p14="http://schemas.microsoft.com/office/powerpoint/2010/main" val="2646475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3. </a:t>
            </a:r>
            <a:r>
              <a:rPr lang="en-US" dirty="0" smtClean="0"/>
              <a:t>Segmentation</a:t>
            </a:r>
            <a:endParaRPr lang="en-US" dirty="0"/>
          </a:p>
        </p:txBody>
      </p:sp>
      <p:sp>
        <p:nvSpPr>
          <p:cNvPr id="3" name="TextBox 2"/>
          <p:cNvSpPr txBox="1"/>
          <p:nvPr/>
        </p:nvSpPr>
        <p:spPr>
          <a:xfrm>
            <a:off x="1056068" y="2550017"/>
            <a:ext cx="10264462" cy="3447098"/>
          </a:xfrm>
          <a:prstGeom prst="rect">
            <a:avLst/>
          </a:prstGeom>
          <a:noFill/>
        </p:spPr>
        <p:txBody>
          <a:bodyPr wrap="square" rtlCol="0">
            <a:spAutoFit/>
          </a:bodyPr>
          <a:lstStyle/>
          <a:p>
            <a:r>
              <a:rPr lang="en-US" sz="2400" dirty="0" smtClean="0"/>
              <a:t>The purpose of this step is to isolate individual characters.</a:t>
            </a:r>
          </a:p>
          <a:p>
            <a:endParaRPr lang="en-US" sz="2400" dirty="0" smtClean="0"/>
          </a:p>
          <a:p>
            <a:pPr marL="342900" indent="-342900">
              <a:buFont typeface="+mj-lt"/>
              <a:buAutoNum type="arabicPeriod"/>
            </a:pPr>
            <a:r>
              <a:rPr lang="en-US" sz="2400" dirty="0" smtClean="0"/>
              <a:t>Line segmentation </a:t>
            </a:r>
          </a:p>
          <a:p>
            <a:pPr lvl="1"/>
            <a:r>
              <a:rPr lang="en-US" sz="2400" dirty="0" smtClean="0"/>
              <a:t>    - </a:t>
            </a:r>
            <a:r>
              <a:rPr lang="en-US" sz="2400" dirty="0"/>
              <a:t>Using horizontal projection </a:t>
            </a:r>
            <a:r>
              <a:rPr lang="en-US" sz="2400" dirty="0" smtClean="0"/>
              <a:t>profile method</a:t>
            </a:r>
          </a:p>
          <a:p>
            <a:pPr marL="342900" indent="-342900">
              <a:buFont typeface="+mj-lt"/>
              <a:buAutoNum type="arabicPeriod"/>
            </a:pPr>
            <a:r>
              <a:rPr lang="en-US" sz="2400" dirty="0" smtClean="0"/>
              <a:t> Character segmentation </a:t>
            </a:r>
          </a:p>
          <a:p>
            <a:pPr lvl="1"/>
            <a:r>
              <a:rPr lang="en-US" sz="2400" dirty="0" smtClean="0"/>
              <a:t>     - Using vertical projection profile method </a:t>
            </a:r>
          </a:p>
          <a:p>
            <a:pPr lvl="1"/>
            <a:endParaRPr lang="en-US" sz="2400" dirty="0"/>
          </a:p>
          <a:p>
            <a:pPr lvl="1"/>
            <a:r>
              <a:rPr lang="en-US" sz="2400" dirty="0" smtClean="0"/>
              <a:t>	</a:t>
            </a:r>
            <a:r>
              <a:rPr lang="en-US" sz="2600" dirty="0" smtClean="0"/>
              <a:t>The step produces individual characters from the scanned image </a:t>
            </a:r>
          </a:p>
          <a:p>
            <a:pPr lvl="1"/>
            <a:r>
              <a:rPr lang="en-US" sz="2400" dirty="0"/>
              <a:t> </a:t>
            </a:r>
            <a:r>
              <a:rPr lang="en-US" sz="2400" dirty="0" smtClean="0"/>
              <a:t> 	</a:t>
            </a:r>
            <a:endParaRPr lang="en-US" sz="2400" dirty="0"/>
          </a:p>
        </p:txBody>
      </p:sp>
    </p:spTree>
    <p:extLst>
      <p:ext uri="{BB962C8B-B14F-4D97-AF65-F5344CB8AC3E}">
        <p14:creationId xmlns:p14="http://schemas.microsoft.com/office/powerpoint/2010/main" val="2094867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4.</a:t>
            </a:r>
            <a:r>
              <a:rPr lang="en-US" dirty="0" smtClean="0"/>
              <a:t> Feature extraction</a:t>
            </a:r>
            <a:endParaRPr lang="en-US" dirty="0"/>
          </a:p>
        </p:txBody>
      </p:sp>
      <p:sp>
        <p:nvSpPr>
          <p:cNvPr id="3" name="TextBox 2"/>
          <p:cNvSpPr txBox="1"/>
          <p:nvPr/>
        </p:nvSpPr>
        <p:spPr>
          <a:xfrm>
            <a:off x="1249250" y="2202287"/>
            <a:ext cx="10071279" cy="4524315"/>
          </a:xfrm>
          <a:prstGeom prst="rect">
            <a:avLst/>
          </a:prstGeom>
          <a:noFill/>
        </p:spPr>
        <p:txBody>
          <a:bodyPr wrap="square" rtlCol="0">
            <a:spAutoFit/>
          </a:bodyPr>
          <a:lstStyle/>
          <a:p>
            <a:r>
              <a:rPr lang="en-US" sz="2400" dirty="0" smtClean="0"/>
              <a:t>The module extracts salient characteristics of the individual characters. The characteristics are ;</a:t>
            </a:r>
          </a:p>
          <a:p>
            <a:endParaRPr lang="en-US" sz="2400" dirty="0" smtClean="0"/>
          </a:p>
          <a:p>
            <a:pPr marL="285750" indent="-285750">
              <a:buFont typeface="Arial" pitchFamily="34" charset="0"/>
              <a:buChar char="•"/>
            </a:pPr>
            <a:r>
              <a:rPr lang="en-US" sz="2400" dirty="0" smtClean="0"/>
              <a:t>SURF- </a:t>
            </a:r>
            <a:r>
              <a:rPr lang="en-US" sz="2400" dirty="0"/>
              <a:t>It is used to distinguish between points and intersections. It produces </a:t>
            </a:r>
            <a:r>
              <a:rPr lang="en-US" sz="2400" dirty="0" smtClean="0"/>
              <a:t>   3 </a:t>
            </a:r>
            <a:r>
              <a:rPr lang="en-US" sz="2400" dirty="0"/>
              <a:t>parts </a:t>
            </a:r>
          </a:p>
          <a:p>
            <a:pPr marL="857250" lvl="1" indent="-400050">
              <a:buFont typeface="+mj-lt"/>
              <a:buAutoNum type="romanLcPeriod"/>
            </a:pPr>
            <a:r>
              <a:rPr lang="en-US" sz="2400" dirty="0"/>
              <a:t>Interest point detection </a:t>
            </a:r>
          </a:p>
          <a:p>
            <a:pPr marL="857250" lvl="1" indent="-400050">
              <a:buFont typeface="+mj-lt"/>
              <a:buAutoNum type="romanLcPeriod"/>
            </a:pPr>
            <a:r>
              <a:rPr lang="en-US" sz="2400" dirty="0"/>
              <a:t>Local neighborhood description</a:t>
            </a:r>
          </a:p>
          <a:p>
            <a:pPr marL="857250" lvl="1" indent="-400050">
              <a:buFont typeface="+mj-lt"/>
              <a:buAutoNum type="romanLcPeriod"/>
            </a:pPr>
            <a:r>
              <a:rPr lang="en-US" sz="2400" dirty="0"/>
              <a:t>Matching</a:t>
            </a:r>
            <a:endParaRPr lang="en-US" sz="2400" dirty="0" smtClean="0"/>
          </a:p>
          <a:p>
            <a:pPr marL="285750" indent="-285750">
              <a:buFont typeface="Arial" pitchFamily="34" charset="0"/>
              <a:buChar char="•"/>
            </a:pPr>
            <a:r>
              <a:rPr lang="en-US" sz="2400" dirty="0" smtClean="0"/>
              <a:t>Curvature – It provides clearer structural sketch of the image </a:t>
            </a:r>
          </a:p>
          <a:p>
            <a:pPr marL="285750" indent="-285750">
              <a:buFont typeface="Arial" pitchFamily="34" charset="0"/>
              <a:buChar char="•"/>
            </a:pPr>
            <a:r>
              <a:rPr lang="en-US" sz="2400" dirty="0" smtClean="0"/>
              <a:t>Diagonal – Input is divided into zones and the zones provide features to the character  </a:t>
            </a:r>
          </a:p>
          <a:p>
            <a:pPr lvl="1"/>
            <a:r>
              <a:rPr lang="en-US" sz="2400" dirty="0" smtClean="0"/>
              <a:t>		</a:t>
            </a:r>
          </a:p>
        </p:txBody>
      </p:sp>
    </p:spTree>
    <p:extLst>
      <p:ext uri="{BB962C8B-B14F-4D97-AF65-F5344CB8AC3E}">
        <p14:creationId xmlns:p14="http://schemas.microsoft.com/office/powerpoint/2010/main" val="678730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5. </a:t>
            </a:r>
            <a:r>
              <a:rPr lang="en-US" dirty="0" smtClean="0"/>
              <a:t>classification</a:t>
            </a:r>
            <a:endParaRPr lang="en-US" dirty="0"/>
          </a:p>
        </p:txBody>
      </p:sp>
      <p:sp>
        <p:nvSpPr>
          <p:cNvPr id="3" name="TextBox 2"/>
          <p:cNvSpPr txBox="1"/>
          <p:nvPr/>
        </p:nvSpPr>
        <p:spPr>
          <a:xfrm>
            <a:off x="1287887" y="2202287"/>
            <a:ext cx="9221274" cy="4154984"/>
          </a:xfrm>
          <a:prstGeom prst="rect">
            <a:avLst/>
          </a:prstGeom>
          <a:noFill/>
        </p:spPr>
        <p:txBody>
          <a:bodyPr wrap="square" rtlCol="0">
            <a:spAutoFit/>
          </a:bodyPr>
          <a:lstStyle/>
          <a:p>
            <a:r>
              <a:rPr lang="en-US" sz="2400" dirty="0" smtClean="0"/>
              <a:t>In training phase, based on the features extracted unique labels are assigned to each characters. In recognizing phase the characters are mapped to the previously assigned labels stored in the database. Two dissimilar classifiers are used ;</a:t>
            </a:r>
          </a:p>
          <a:p>
            <a:pPr marL="285750" indent="-285750">
              <a:buFont typeface="Arial" pitchFamily="34" charset="0"/>
              <a:buChar char="•"/>
            </a:pPr>
            <a:endParaRPr lang="en-US" sz="2400" dirty="0"/>
          </a:p>
          <a:p>
            <a:pPr marL="285750" indent="-285750">
              <a:buFont typeface="Arial" pitchFamily="34" charset="0"/>
              <a:buChar char="•"/>
            </a:pPr>
            <a:r>
              <a:rPr lang="en-US" sz="2400" dirty="0" smtClean="0"/>
              <a:t>SVM (Support Vector Machine)</a:t>
            </a:r>
          </a:p>
          <a:p>
            <a:pPr lvl="1"/>
            <a:r>
              <a:rPr lang="en-US" sz="2400" dirty="0"/>
              <a:t> It is a supervised learning model that performs linear classification. The SVM learns fast but the prediction is slow.</a:t>
            </a:r>
            <a:endParaRPr lang="en-US" sz="2400" dirty="0" smtClean="0"/>
          </a:p>
          <a:p>
            <a:pPr marL="285750" indent="-285750">
              <a:buFont typeface="Arial" pitchFamily="34" charset="0"/>
              <a:buChar char="•"/>
            </a:pPr>
            <a:r>
              <a:rPr lang="en-US" sz="2400" dirty="0"/>
              <a:t> </a:t>
            </a:r>
            <a:r>
              <a:rPr lang="en-US" sz="2400" dirty="0" smtClean="0"/>
              <a:t>Neural Network</a:t>
            </a:r>
          </a:p>
          <a:p>
            <a:pPr lvl="1"/>
            <a:r>
              <a:rPr lang="en-US" sz="2400" dirty="0" smtClean="0"/>
              <a:t> The Neural Network learns by observing data. The learning process is slow but NN predicts swiftly.</a:t>
            </a:r>
          </a:p>
        </p:txBody>
      </p:sp>
    </p:spTree>
    <p:extLst>
      <p:ext uri="{BB962C8B-B14F-4D97-AF65-F5344CB8AC3E}">
        <p14:creationId xmlns:p14="http://schemas.microsoft.com/office/powerpoint/2010/main" val="3072076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post-processing</a:t>
            </a:r>
            <a:endParaRPr lang="en-US" dirty="0"/>
          </a:p>
        </p:txBody>
      </p:sp>
      <p:sp>
        <p:nvSpPr>
          <p:cNvPr id="3" name="TextBox 2"/>
          <p:cNvSpPr txBox="1"/>
          <p:nvPr/>
        </p:nvSpPr>
        <p:spPr>
          <a:xfrm>
            <a:off x="953037" y="2318197"/>
            <a:ext cx="9955369" cy="1569660"/>
          </a:xfrm>
          <a:prstGeom prst="rect">
            <a:avLst/>
          </a:prstGeom>
          <a:noFill/>
        </p:spPr>
        <p:txBody>
          <a:bodyPr wrap="square" rtlCol="0">
            <a:spAutoFit/>
          </a:bodyPr>
          <a:lstStyle/>
          <a:p>
            <a:r>
              <a:rPr lang="en-US" sz="2400" dirty="0" smtClean="0"/>
              <a:t>The characters are mapped to the corresponding Unicode values. These values are used when comparing new data input .</a:t>
            </a:r>
          </a:p>
          <a:p>
            <a:r>
              <a:rPr lang="en-US" sz="2400" dirty="0" smtClean="0"/>
              <a:t>The Post-Processing results are stored in the database in the training phase. In the recognition phase the comparison  takes place. </a:t>
            </a:r>
            <a:endParaRPr lang="en-US" sz="2400" dirty="0"/>
          </a:p>
        </p:txBody>
      </p:sp>
    </p:spTree>
    <p:extLst>
      <p:ext uri="{BB962C8B-B14F-4D97-AF65-F5344CB8AC3E}">
        <p14:creationId xmlns:p14="http://schemas.microsoft.com/office/powerpoint/2010/main" val="2385966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OUTPUT</a:t>
            </a:r>
            <a:endParaRPr lang="en-US" dirty="0"/>
          </a:p>
        </p:txBody>
      </p:sp>
      <p:pic>
        <p:nvPicPr>
          <p:cNvPr id="2050" name="Picture 2" descr="C:\Users\Karthik Iyer\Pictures\Screenshots\Screenshot (14).png"/>
          <p:cNvPicPr>
            <a:picLocks noChangeAspect="1" noChangeArrowheads="1"/>
          </p:cNvPicPr>
          <p:nvPr/>
        </p:nvPicPr>
        <p:blipFill rotWithShape="1">
          <a:blip r:embed="rId2">
            <a:extLst>
              <a:ext uri="{28A0092B-C50C-407E-A947-70E740481C1C}">
                <a14:useLocalDpi xmlns:a14="http://schemas.microsoft.com/office/drawing/2010/main" val="0"/>
              </a:ext>
            </a:extLst>
          </a:blip>
          <a:srcRect l="24229" t="9003" r="12832" b="48717"/>
          <a:stretch/>
        </p:blipFill>
        <p:spPr bwMode="auto">
          <a:xfrm>
            <a:off x="1231258" y="2346227"/>
            <a:ext cx="8189260" cy="309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050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TextBox 2"/>
          <p:cNvSpPr txBox="1"/>
          <p:nvPr/>
        </p:nvSpPr>
        <p:spPr>
          <a:xfrm>
            <a:off x="1056067" y="1958238"/>
            <a:ext cx="10663707" cy="4893647"/>
          </a:xfrm>
          <a:prstGeom prst="rect">
            <a:avLst/>
          </a:prstGeom>
          <a:noFill/>
        </p:spPr>
        <p:txBody>
          <a:bodyPr wrap="square" rtlCol="0">
            <a:spAutoFit/>
          </a:bodyPr>
          <a:lstStyle/>
          <a:p>
            <a:pPr marL="342900" indent="-342900">
              <a:buFont typeface="Arial" pitchFamily="34" charset="0"/>
              <a:buChar char="•"/>
            </a:pPr>
            <a:r>
              <a:rPr lang="en-GB" sz="2400" dirty="0"/>
              <a:t>Now is the age of digitalization. Rather than storing the data on papers, it can be safely stored and easily </a:t>
            </a:r>
            <a:r>
              <a:rPr lang="en-GB" sz="2400" dirty="0" smtClean="0"/>
              <a:t>accessed, then </a:t>
            </a:r>
            <a:r>
              <a:rPr lang="en-GB" sz="2400" dirty="0"/>
              <a:t>digitalized. Therefore Handwriting Recognition is of prime importance. Handwriting Recognition is an </a:t>
            </a:r>
            <a:r>
              <a:rPr lang="en-GB" sz="2400" dirty="0" smtClean="0"/>
              <a:t>emerging as </a:t>
            </a:r>
            <a:r>
              <a:rPr lang="en-GB" sz="2400" dirty="0"/>
              <a:t>well as challenging area in the fields of pattern recognition and computer </a:t>
            </a:r>
            <a:r>
              <a:rPr lang="en-GB" sz="2400" dirty="0" smtClean="0"/>
              <a:t>vision. Other </a:t>
            </a:r>
            <a:r>
              <a:rPr lang="en-GB" sz="2400" dirty="0"/>
              <a:t>applications include automatic number plate recognition, CTS scanning, </a:t>
            </a:r>
            <a:r>
              <a:rPr lang="en-GB" sz="2400" dirty="0" smtClean="0"/>
              <a:t>preservation of </a:t>
            </a:r>
            <a:r>
              <a:rPr lang="en-GB" sz="2400" dirty="0"/>
              <a:t>degraded documents etc. </a:t>
            </a:r>
            <a:endParaRPr lang="en-GB" sz="2400" dirty="0" smtClean="0"/>
          </a:p>
          <a:p>
            <a:pPr marL="342900" indent="-342900">
              <a:buFont typeface="Arial" pitchFamily="34" charset="0"/>
              <a:buChar char="•"/>
            </a:pPr>
            <a:r>
              <a:rPr lang="en-GB" sz="2400" dirty="0" smtClean="0"/>
              <a:t>The </a:t>
            </a:r>
            <a:r>
              <a:rPr lang="en-GB" sz="2400" dirty="0"/>
              <a:t>aim of a handwriting recognition system is to convert human readable </a:t>
            </a:r>
            <a:r>
              <a:rPr lang="en-GB" sz="2400" dirty="0" smtClean="0"/>
              <a:t>characters which </a:t>
            </a:r>
            <a:r>
              <a:rPr lang="en-GB" sz="2400" dirty="0"/>
              <a:t>are present in a photographed or digitized sheet of paper and convert it into a machine editable </a:t>
            </a:r>
            <a:r>
              <a:rPr lang="en-GB" sz="2400" dirty="0" smtClean="0"/>
              <a:t>form.</a:t>
            </a:r>
          </a:p>
          <a:p>
            <a:pPr marL="342900" indent="-342900">
              <a:buFont typeface="Arial" pitchFamily="34" charset="0"/>
              <a:buChar char="•"/>
            </a:pPr>
            <a:r>
              <a:rPr lang="en-GB" sz="2400" dirty="0" smtClean="0"/>
              <a:t>An upgradation to this project can result in the system to detect a particular persons handwriting. The future scope can be further studies to improve the current system.</a:t>
            </a:r>
            <a:endParaRPr lang="en-US" sz="2400" dirty="0"/>
          </a:p>
          <a:p>
            <a:endParaRPr lang="en-US" sz="2400" dirty="0"/>
          </a:p>
        </p:txBody>
      </p:sp>
    </p:spTree>
    <p:extLst>
      <p:ext uri="{BB962C8B-B14F-4D97-AF65-F5344CB8AC3E}">
        <p14:creationId xmlns:p14="http://schemas.microsoft.com/office/powerpoint/2010/main" val="3797956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Box 2"/>
          <p:cNvSpPr txBox="1"/>
          <p:nvPr/>
        </p:nvSpPr>
        <p:spPr>
          <a:xfrm>
            <a:off x="1339403" y="2125014"/>
            <a:ext cx="9800822" cy="1938992"/>
          </a:xfrm>
          <a:prstGeom prst="rect">
            <a:avLst/>
          </a:prstGeom>
          <a:noFill/>
        </p:spPr>
        <p:txBody>
          <a:bodyPr wrap="square" rtlCol="0">
            <a:spAutoFit/>
          </a:bodyPr>
          <a:lstStyle/>
          <a:p>
            <a:r>
              <a:rPr lang="en-GB" sz="2400" dirty="0"/>
              <a:t>In this </a:t>
            </a:r>
            <a:r>
              <a:rPr lang="en-GB" sz="2400" dirty="0" smtClean="0"/>
              <a:t>project, </a:t>
            </a:r>
            <a:r>
              <a:rPr lang="en-GB" sz="2400" dirty="0"/>
              <a:t>we propose a method for the recognition of </a:t>
            </a:r>
            <a:r>
              <a:rPr lang="en-GB" sz="2400" dirty="0" smtClean="0"/>
              <a:t>Handwritten </a:t>
            </a:r>
            <a:r>
              <a:rPr lang="en-GB" sz="2400" dirty="0"/>
              <a:t>characters using a </a:t>
            </a:r>
            <a:r>
              <a:rPr lang="en-GB" sz="2400" dirty="0" smtClean="0"/>
              <a:t>combination of </a:t>
            </a:r>
            <a:r>
              <a:rPr lang="en-GB" sz="2400" dirty="0"/>
              <a:t>dissimilar classifiers. The work </a:t>
            </a:r>
            <a:r>
              <a:rPr lang="en-GB" sz="2400" dirty="0" smtClean="0"/>
              <a:t>will be conducted </a:t>
            </a:r>
            <a:r>
              <a:rPr lang="en-GB" sz="2400" dirty="0"/>
              <a:t>in 2 phases. </a:t>
            </a:r>
            <a:r>
              <a:rPr lang="en-GB" sz="2400" dirty="0" smtClean="0"/>
              <a:t>In </a:t>
            </a:r>
            <a:r>
              <a:rPr lang="en-GB" sz="2400" dirty="0"/>
              <a:t>order to identify individual </a:t>
            </a:r>
            <a:r>
              <a:rPr lang="en-GB" sz="2400" dirty="0" smtClean="0"/>
              <a:t>characters, we </a:t>
            </a:r>
            <a:r>
              <a:rPr lang="en-GB" sz="2400" dirty="0"/>
              <a:t>extract SURF, curvature and diagonal feature and for classifying Neural Network and SVM are used. </a:t>
            </a:r>
            <a:endParaRPr lang="en-US" sz="2400" dirty="0"/>
          </a:p>
        </p:txBody>
      </p:sp>
    </p:spTree>
    <p:extLst>
      <p:ext uri="{BB962C8B-B14F-4D97-AF65-F5344CB8AC3E}">
        <p14:creationId xmlns:p14="http://schemas.microsoft.com/office/powerpoint/2010/main" val="3914951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1197734" y="2356837"/>
            <a:ext cx="9723550" cy="3046988"/>
          </a:xfrm>
          <a:prstGeom prst="rect">
            <a:avLst/>
          </a:prstGeom>
          <a:noFill/>
        </p:spPr>
        <p:txBody>
          <a:bodyPr wrap="square" rtlCol="0">
            <a:spAutoFit/>
          </a:bodyPr>
          <a:lstStyle/>
          <a:p>
            <a:pPr marL="342900" indent="-342900">
              <a:buFont typeface="Arial" pitchFamily="34" charset="0"/>
              <a:buChar char="•"/>
            </a:pPr>
            <a:r>
              <a:rPr lang="en-GB" sz="2400" dirty="0" smtClean="0"/>
              <a:t>The handwriting recognition is a challenging as well as emerging area of pattern recognition. It is a tedious process mainly due to its enormous character set. </a:t>
            </a:r>
          </a:p>
          <a:p>
            <a:pPr marL="342900" indent="-342900">
              <a:buFont typeface="Arial" pitchFamily="34" charset="0"/>
              <a:buChar char="•"/>
            </a:pPr>
            <a:r>
              <a:rPr lang="en-GB" sz="2400" dirty="0" smtClean="0"/>
              <a:t>Here we propose a novel method for handwriting recognition by using two dissimilar classifiers. It can also be called as an ensemble method in which multiple classifiers are combined to solve a particular problem and thereby improve the performance of the system. </a:t>
            </a:r>
          </a:p>
          <a:p>
            <a:pPr marL="342900" indent="-342900">
              <a:buFont typeface="Arial" pitchFamily="34" charset="0"/>
              <a:buChar char="•"/>
            </a:pPr>
            <a:r>
              <a:rPr lang="en-GB" sz="2400" dirty="0" smtClean="0"/>
              <a:t>The experiment is conducted in 2 phases.</a:t>
            </a:r>
            <a:endParaRPr lang="en-US" sz="2400" dirty="0"/>
          </a:p>
        </p:txBody>
      </p:sp>
    </p:spTree>
    <p:extLst>
      <p:ext uri="{BB962C8B-B14F-4D97-AF65-F5344CB8AC3E}">
        <p14:creationId xmlns:p14="http://schemas.microsoft.com/office/powerpoint/2010/main" val="296881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a:t>
            </a:r>
            <a:endParaRPr lang="en-US" dirty="0"/>
          </a:p>
        </p:txBody>
      </p:sp>
      <p:sp>
        <p:nvSpPr>
          <p:cNvPr id="3" name="TextBox 2"/>
          <p:cNvSpPr txBox="1"/>
          <p:nvPr/>
        </p:nvSpPr>
        <p:spPr>
          <a:xfrm>
            <a:off x="1275008" y="2099256"/>
            <a:ext cx="9839460" cy="2308324"/>
          </a:xfrm>
          <a:prstGeom prst="rect">
            <a:avLst/>
          </a:prstGeom>
          <a:noFill/>
        </p:spPr>
        <p:txBody>
          <a:bodyPr wrap="square" rtlCol="0">
            <a:spAutoFit/>
          </a:bodyPr>
          <a:lstStyle/>
          <a:p>
            <a:endParaRPr lang="en-US" sz="2400" dirty="0" smtClean="0"/>
          </a:p>
          <a:p>
            <a:r>
              <a:rPr lang="en-US" sz="2400" dirty="0" smtClean="0"/>
              <a:t>The proposed system uses Image processing as well as the use of two dissimilar classifiers. This is aimed to produce a better and efficient method of solving the digitization problem. </a:t>
            </a:r>
          </a:p>
          <a:p>
            <a:endParaRPr lang="en-US" sz="2400" dirty="0" smtClean="0"/>
          </a:p>
          <a:p>
            <a:r>
              <a:rPr lang="en-US" sz="2400" dirty="0" smtClean="0"/>
              <a:t>The various phases of the project will be explained in the upcoming slides.</a:t>
            </a:r>
            <a:endParaRPr lang="en-US" sz="2400" dirty="0"/>
          </a:p>
        </p:txBody>
      </p:sp>
    </p:spTree>
    <p:extLst>
      <p:ext uri="{BB962C8B-B14F-4D97-AF65-F5344CB8AC3E}">
        <p14:creationId xmlns:p14="http://schemas.microsoft.com/office/powerpoint/2010/main" val="2744323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arthik Iyer\Desktop\MP\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509" y="746974"/>
            <a:ext cx="8125562" cy="54978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20468" y="682575"/>
            <a:ext cx="231820" cy="5632311"/>
          </a:xfrm>
          <a:prstGeom prst="rect">
            <a:avLst/>
          </a:prstGeom>
          <a:noFill/>
        </p:spPr>
        <p:txBody>
          <a:bodyPr wrap="square" rtlCol="0">
            <a:spAutoFit/>
          </a:bodyPr>
          <a:lstStyle/>
          <a:p>
            <a:r>
              <a:rPr lang="en-US" sz="2400" b="1" dirty="0" smtClean="0">
                <a:latin typeface="+mj-lt"/>
                <a:ea typeface="Adobe Kaiti Std R" pitchFamily="18" charset="-128"/>
              </a:rPr>
              <a:t>FLOW  OF  CONTROL</a:t>
            </a:r>
            <a:endParaRPr lang="en-US" sz="2400" b="1" dirty="0">
              <a:latin typeface="+mj-lt"/>
              <a:ea typeface="Adobe Kaiti Std R" pitchFamily="18" charset="-128"/>
            </a:endParaRPr>
          </a:p>
        </p:txBody>
      </p:sp>
    </p:spTree>
    <p:extLst>
      <p:ext uri="{BB962C8B-B14F-4D97-AF65-F5344CB8AC3E}">
        <p14:creationId xmlns:p14="http://schemas.microsoft.com/office/powerpoint/2010/main" val="2051619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pic>
        <p:nvPicPr>
          <p:cNvPr id="4098" name="Picture 2" descr="C:\Users\Karthik Iyer\Downloads\LEVEL0 - Page 1 (3).png"/>
          <p:cNvPicPr>
            <a:picLocks noChangeAspect="1" noChangeArrowheads="1"/>
          </p:cNvPicPr>
          <p:nvPr/>
        </p:nvPicPr>
        <p:blipFill rotWithShape="1">
          <a:blip r:embed="rId2">
            <a:extLst>
              <a:ext uri="{28A0092B-C50C-407E-A947-70E740481C1C}">
                <a14:useLocalDpi xmlns:a14="http://schemas.microsoft.com/office/drawing/2010/main" val="0"/>
              </a:ext>
            </a:extLst>
          </a:blip>
          <a:srcRect l="2501" t="1" r="47871" b="67417"/>
          <a:stretch/>
        </p:blipFill>
        <p:spPr bwMode="auto">
          <a:xfrm>
            <a:off x="1416675" y="2775395"/>
            <a:ext cx="7598535" cy="3676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36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Karthik Iyer\Downloads\LEVEL0 - Page 1 (3).png"/>
          <p:cNvPicPr>
            <a:picLocks noChangeAspect="1" noChangeArrowheads="1"/>
          </p:cNvPicPr>
          <p:nvPr/>
        </p:nvPicPr>
        <p:blipFill rotWithShape="1">
          <a:blip r:embed="rId2">
            <a:extLst>
              <a:ext uri="{28A0092B-C50C-407E-A947-70E740481C1C}">
                <a14:useLocalDpi xmlns:a14="http://schemas.microsoft.com/office/drawing/2010/main" val="0"/>
              </a:ext>
            </a:extLst>
          </a:blip>
          <a:srcRect l="19188" t="27042" r="12029" b="28639"/>
          <a:stretch/>
        </p:blipFill>
        <p:spPr bwMode="auto">
          <a:xfrm>
            <a:off x="1120462" y="1159097"/>
            <a:ext cx="9467281" cy="4713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992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Karthik Iyer\Downloads\LEVEL0 - Page 2 (1).png"/>
          <p:cNvPicPr>
            <a:picLocks noChangeAspect="1" noChangeArrowheads="1"/>
          </p:cNvPicPr>
          <p:nvPr/>
        </p:nvPicPr>
        <p:blipFill rotWithShape="1">
          <a:blip r:embed="rId2">
            <a:extLst>
              <a:ext uri="{28A0092B-C50C-407E-A947-70E740481C1C}">
                <a14:useLocalDpi xmlns:a14="http://schemas.microsoft.com/office/drawing/2010/main" val="0"/>
              </a:ext>
            </a:extLst>
          </a:blip>
          <a:srcRect t="33376" r="38149" b="6455"/>
          <a:stretch/>
        </p:blipFill>
        <p:spPr bwMode="auto">
          <a:xfrm>
            <a:off x="1986694" y="500008"/>
            <a:ext cx="7897653" cy="5936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512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arthik Iyer\Downloads\LEVEL0 - Page 3.png"/>
          <p:cNvPicPr>
            <a:picLocks noChangeAspect="1" noChangeArrowheads="1"/>
          </p:cNvPicPr>
          <p:nvPr/>
        </p:nvPicPr>
        <p:blipFill rotWithShape="1">
          <a:blip r:embed="rId2">
            <a:extLst>
              <a:ext uri="{28A0092B-C50C-407E-A947-70E740481C1C}">
                <a14:useLocalDpi xmlns:a14="http://schemas.microsoft.com/office/drawing/2010/main" val="0"/>
              </a:ext>
            </a:extLst>
          </a:blip>
          <a:srcRect l="44532" r="17822" b="59272"/>
          <a:stretch/>
        </p:blipFill>
        <p:spPr bwMode="auto">
          <a:xfrm>
            <a:off x="1853042" y="1262130"/>
            <a:ext cx="8630360" cy="4621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111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DESCRIPTION </a:t>
            </a:r>
            <a:endParaRPr lang="en-US" dirty="0"/>
          </a:p>
        </p:txBody>
      </p:sp>
      <p:sp>
        <p:nvSpPr>
          <p:cNvPr id="3" name="TextBox 2"/>
          <p:cNvSpPr txBox="1"/>
          <p:nvPr/>
        </p:nvSpPr>
        <p:spPr>
          <a:xfrm>
            <a:off x="1197735" y="2279561"/>
            <a:ext cx="9787944" cy="3416320"/>
          </a:xfrm>
          <a:prstGeom prst="rect">
            <a:avLst/>
          </a:prstGeom>
          <a:noFill/>
        </p:spPr>
        <p:txBody>
          <a:bodyPr wrap="square" rtlCol="0">
            <a:spAutoFit/>
          </a:bodyPr>
          <a:lstStyle/>
          <a:p>
            <a:r>
              <a:rPr lang="en-US" sz="2400" dirty="0" smtClean="0"/>
              <a:t>The different modules that we plan to use to implement the project are;</a:t>
            </a:r>
          </a:p>
          <a:p>
            <a:endParaRPr lang="en-US" sz="2400" dirty="0"/>
          </a:p>
          <a:p>
            <a:pPr marL="285750" indent="-285750">
              <a:buFont typeface="Arial" pitchFamily="34" charset="0"/>
              <a:buChar char="•"/>
            </a:pPr>
            <a:r>
              <a:rPr lang="en-US" sz="2400" dirty="0" smtClean="0"/>
              <a:t>Image Acquisition</a:t>
            </a:r>
          </a:p>
          <a:p>
            <a:pPr marL="285750" indent="-285750">
              <a:buFont typeface="Arial" pitchFamily="34" charset="0"/>
              <a:buChar char="•"/>
            </a:pPr>
            <a:r>
              <a:rPr lang="en-US" sz="2400" dirty="0" smtClean="0"/>
              <a:t>Pre-processing</a:t>
            </a:r>
          </a:p>
          <a:p>
            <a:pPr marL="285750" indent="-285750">
              <a:buFont typeface="Arial" pitchFamily="34" charset="0"/>
              <a:buChar char="•"/>
            </a:pPr>
            <a:r>
              <a:rPr lang="en-US" sz="2400" dirty="0" smtClean="0"/>
              <a:t>Segmentation</a:t>
            </a:r>
          </a:p>
          <a:p>
            <a:pPr marL="285750" indent="-285750">
              <a:buFont typeface="Arial" pitchFamily="34" charset="0"/>
              <a:buChar char="•"/>
            </a:pPr>
            <a:r>
              <a:rPr lang="en-US" sz="2400" dirty="0" smtClean="0"/>
              <a:t>Feature Extraction</a:t>
            </a:r>
          </a:p>
          <a:p>
            <a:pPr marL="285750" indent="-285750">
              <a:buFont typeface="Arial" pitchFamily="34" charset="0"/>
              <a:buChar char="•"/>
            </a:pPr>
            <a:r>
              <a:rPr lang="en-US" sz="2400" dirty="0" smtClean="0"/>
              <a:t>Classification</a:t>
            </a:r>
          </a:p>
          <a:p>
            <a:pPr marL="285750" indent="-285750">
              <a:buFont typeface="Arial" pitchFamily="34" charset="0"/>
              <a:buChar char="•"/>
            </a:pPr>
            <a:r>
              <a:rPr lang="en-US" sz="2400" dirty="0" smtClean="0"/>
              <a:t>Post-processing</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20849565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Banded</Template>
  <TotalTime>677</TotalTime>
  <Words>695</Words>
  <Application>Microsoft Office PowerPoint</Application>
  <PresentationFormat>Custom</PresentationFormat>
  <Paragraphs>71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Banded</vt:lpstr>
      <vt:lpstr>HANDWRITING RECOGNITION USING MACHINE LEARNING</vt:lpstr>
      <vt:lpstr>INTRODUCTION</vt:lpstr>
      <vt:lpstr>PROPOSED METHOD</vt:lpstr>
      <vt:lpstr>PowerPoint Presentation</vt:lpstr>
      <vt:lpstr>Data flow diagram</vt:lpstr>
      <vt:lpstr>PowerPoint Presentation</vt:lpstr>
      <vt:lpstr>PowerPoint Presentation</vt:lpstr>
      <vt:lpstr>PowerPoint Presentation</vt:lpstr>
      <vt:lpstr>MODULE DESCRIPTION </vt:lpstr>
      <vt:lpstr>1. Image acquisition </vt:lpstr>
      <vt:lpstr>2. Pre-processing</vt:lpstr>
      <vt:lpstr>3. Segmentation</vt:lpstr>
      <vt:lpstr>4. Feature extraction</vt:lpstr>
      <vt:lpstr>5. classification</vt:lpstr>
      <vt:lpstr>6. post-processing</vt:lpstr>
      <vt:lpstr>EXPECTED OUTPUT</vt:lpstr>
      <vt:lpstr>SCOPE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Krishnan</dc:creator>
  <cp:lastModifiedBy>Karthik Krishnan</cp:lastModifiedBy>
  <cp:revision>55</cp:revision>
  <dcterms:created xsi:type="dcterms:W3CDTF">2014-08-26T23:49:19Z</dcterms:created>
  <dcterms:modified xsi:type="dcterms:W3CDTF">2017-11-14T17:45:00Z</dcterms:modified>
</cp:coreProperties>
</file>