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7" r:id="rId6"/>
    <p:sldId id="258" r:id="rId7"/>
    <p:sldId id="26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718"/>
  </p:normalViewPr>
  <p:slideViewPr>
    <p:cSldViewPr snapToGrid="0">
      <p:cViewPr varScale="1">
        <p:scale>
          <a:sx n="65" d="100"/>
          <a:sy n="65" d="100"/>
        </p:scale>
        <p:origin x="894" y="6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12/14/2022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12/14/2022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12/14/2022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12/14/2022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12/14/2022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12/14/2022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12/14/2022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12/14/2022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12/14/2022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12/14/2022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12/14/2022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solidFill>
                  <a:srgbClr val="44546A"/>
                </a:solidFill>
                <a:effectLst>
                  <a:outerShdw blurRad="38100" dist="38100" dir="2700000" algn="tl">
                    <a:srgbClr val="000000">
                      <a:alpha val="43137"/>
                    </a:srgbClr>
                  </a:outerShdw>
                </a:effectLst>
              </a:rPr>
              <a:t>Common</a:t>
            </a:r>
            <a:r>
              <a:rPr lang="en-US" dirty="0">
                <a:effectLst>
                  <a:outerShdw blurRad="38100" dist="38100" dir="2700000" algn="tl">
                    <a:srgbClr val="000000">
                      <a:alpha val="43137"/>
                    </a:srgbClr>
                  </a:outerShdw>
                </a:effectLst>
              </a:rPr>
              <a:t> </a:t>
            </a:r>
            <a:r>
              <a:rPr lang="en-US" dirty="0">
                <a:solidFill>
                  <a:srgbClr val="44546A"/>
                </a:solidFill>
                <a:effectLst>
                  <a:outerShdw blurRad="38100" dist="38100" dir="2700000" algn="tl">
                    <a:srgbClr val="000000">
                      <a:alpha val="43137"/>
                    </a:srgbClr>
                  </a:outerShdw>
                </a:effectLst>
              </a:rPr>
              <a:t>.NET Types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8264426" y="6332882"/>
            <a:ext cx="2675459" cy="401552"/>
          </a:xfrm>
        </p:spPr>
        <p:txBody>
          <a:bodyPr/>
          <a:lstStyle/>
          <a:p>
            <a:r>
              <a:rPr lang="en-US" sz="1800" dirty="0">
                <a:solidFill>
                  <a:srgbClr val="44546A"/>
                </a:solidFill>
              </a:rPr>
              <a:t>Sangeeth Sudhakaran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1" y="827872"/>
            <a:ext cx="9779184" cy="780535"/>
          </a:xfrm>
        </p:spPr>
        <p:txBody>
          <a:bodyPr/>
          <a:lstStyle/>
          <a:p>
            <a:r>
              <a:rPr lang="en-US" dirty="0">
                <a:solidFill>
                  <a:srgbClr val="44546A"/>
                </a:solidFill>
                <a:effectLst>
                  <a:outerShdw blurRad="38100" dist="38100" dir="2700000" algn="tl">
                    <a:srgbClr val="000000">
                      <a:alpha val="43137"/>
                    </a:srgbClr>
                  </a:outerShdw>
                </a:effectLst>
              </a:rPr>
              <a:t>Working with text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1216" y="1704861"/>
            <a:ext cx="9920858" cy="3793895"/>
          </a:xfrm>
        </p:spPr>
        <p:txBody>
          <a:bodyPr/>
          <a:lstStyle/>
          <a:p>
            <a:r>
              <a:rPr lang="en-US" sz="2000" b="0" dirty="0"/>
              <a:t>One of the other most common types of data for variables is text. The most common types in .NET for working with text are shown in the following table:</a:t>
            </a:r>
          </a:p>
          <a:p>
            <a:pPr>
              <a:lnSpc>
                <a:spcPct val="100000"/>
              </a:lnSpc>
            </a:pPr>
            <a:r>
              <a:rPr lang="en-US" sz="2000" b="0" dirty="0"/>
              <a:t>Let's explore some common tasks when working with text;</a:t>
            </a:r>
          </a:p>
          <a:p>
            <a:pPr marL="342900" indent="-342900">
              <a:lnSpc>
                <a:spcPct val="100000"/>
              </a:lnSpc>
              <a:buFont typeface="Arial" panose="020B0604020202020204" pitchFamily="34" charset="0"/>
              <a:buChar char="•"/>
            </a:pPr>
            <a:r>
              <a:rPr lang="en-US" sz="2200" dirty="0"/>
              <a:t>length of a of text</a:t>
            </a:r>
          </a:p>
          <a:p>
            <a:pPr>
              <a:lnSpc>
                <a:spcPct val="100000"/>
              </a:lnSpc>
            </a:pPr>
            <a:r>
              <a:rPr lang="en-US" sz="2000" b="0" dirty="0"/>
              <a:t>	</a:t>
            </a:r>
            <a:r>
              <a:rPr lang="en-US" sz="2000" b="0" dirty="0">
                <a:solidFill>
                  <a:schemeClr val="accent1"/>
                </a:solidFill>
              </a:rPr>
              <a:t>string city = "London";</a:t>
            </a:r>
          </a:p>
          <a:p>
            <a:pPr>
              <a:lnSpc>
                <a:spcPct val="100000"/>
              </a:lnSpc>
            </a:pPr>
            <a:r>
              <a:rPr lang="en-US" sz="2000" b="0" dirty="0">
                <a:solidFill>
                  <a:schemeClr val="accent1"/>
                </a:solidFill>
              </a:rPr>
              <a:t>	WriteLine($"{city} is {</a:t>
            </a:r>
            <a:r>
              <a:rPr lang="en-US" sz="2000" b="0" dirty="0" err="1">
                <a:solidFill>
                  <a:schemeClr val="accent1"/>
                </a:solidFill>
              </a:rPr>
              <a:t>city.Length</a:t>
            </a:r>
            <a:r>
              <a:rPr lang="en-US" sz="2000" b="0" dirty="0">
                <a:solidFill>
                  <a:schemeClr val="accent1"/>
                </a:solidFill>
              </a:rPr>
              <a:t>} characters long.");</a:t>
            </a:r>
            <a:endParaRPr lang="en-US" sz="2000" b="0" dirty="0"/>
          </a:p>
          <a:p>
            <a:pPr>
              <a:lnSpc>
                <a:spcPct val="100000"/>
              </a:lnSpc>
            </a:pPr>
            <a:r>
              <a:rPr lang="en-US" sz="2000" b="0" dirty="0"/>
              <a:t>	Output :</a:t>
            </a:r>
          </a:p>
          <a:p>
            <a:pPr>
              <a:lnSpc>
                <a:spcPct val="100000"/>
              </a:lnSpc>
            </a:pPr>
            <a:r>
              <a:rPr lang="en-US" sz="2000" b="0" dirty="0"/>
              <a:t>	</a:t>
            </a:r>
            <a:r>
              <a:rPr lang="en-US" sz="2000" b="0" dirty="0">
                <a:solidFill>
                  <a:schemeClr val="accent1"/>
                </a:solidFill>
              </a:rPr>
              <a:t>London is 6 characters long.</a:t>
            </a:r>
          </a:p>
          <a:p>
            <a:pPr>
              <a:lnSpc>
                <a:spcPct val="100000"/>
              </a:lnSpc>
            </a:pPr>
            <a:endParaRPr lang="en-US" sz="2000" b="0" dirty="0"/>
          </a:p>
          <a:p>
            <a:pPr>
              <a:lnSpc>
                <a:spcPct val="100000"/>
              </a:lnSpc>
            </a:pPr>
            <a:endParaRPr lang="en-US" sz="2000" b="0"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38466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77011" y="1124091"/>
            <a:ext cx="9920858" cy="4695939"/>
          </a:xfrm>
        </p:spPr>
        <p:txBody>
          <a:bodyPr/>
          <a:lstStyle/>
          <a:p>
            <a:pPr marL="342900" indent="-342900">
              <a:lnSpc>
                <a:spcPct val="150000"/>
              </a:lnSpc>
              <a:buFont typeface="Arial" panose="020B0604020202020204" pitchFamily="34" charset="0"/>
              <a:buChar char="•"/>
            </a:pPr>
            <a:r>
              <a:rPr lang="en-US" sz="2200" dirty="0"/>
              <a:t>Characters of a string using index</a:t>
            </a:r>
          </a:p>
          <a:p>
            <a:pPr>
              <a:lnSpc>
                <a:spcPct val="150000"/>
              </a:lnSpc>
            </a:pPr>
            <a:r>
              <a:rPr lang="en-US" sz="2000" b="0" dirty="0"/>
              <a:t>  The string class uses an array of char internally to store the text. It also has an indexer,           which means that we can use the array syntax to read its characters. Array indexes start   at zero, so the third character will be at index 2.</a:t>
            </a:r>
          </a:p>
          <a:p>
            <a:pPr>
              <a:lnSpc>
                <a:spcPct val="150000"/>
              </a:lnSpc>
            </a:pPr>
            <a:r>
              <a:rPr lang="en-US" sz="2000" b="0" dirty="0"/>
              <a:t>  Sample program :</a:t>
            </a:r>
          </a:p>
          <a:p>
            <a:pPr>
              <a:lnSpc>
                <a:spcPct val="100000"/>
              </a:lnSpc>
            </a:pPr>
            <a:r>
              <a:rPr lang="en-US" sz="2000" b="0" i="1" dirty="0">
                <a:solidFill>
                  <a:schemeClr val="accent1"/>
                </a:solidFill>
              </a:rPr>
              <a:t>	string city = "London";</a:t>
            </a:r>
          </a:p>
          <a:p>
            <a:pPr>
              <a:lnSpc>
                <a:spcPct val="100000"/>
              </a:lnSpc>
            </a:pPr>
            <a:r>
              <a:rPr lang="en-US" sz="2000" b="0" i="1" dirty="0">
                <a:solidFill>
                  <a:schemeClr val="accent1"/>
                </a:solidFill>
              </a:rPr>
              <a:t>	WriteLine($"First char is {city[0]} and fourth is {city[3]}.");</a:t>
            </a:r>
          </a:p>
          <a:p>
            <a:pPr>
              <a:lnSpc>
                <a:spcPct val="100000"/>
              </a:lnSpc>
            </a:pPr>
            <a:r>
              <a:rPr lang="en-US" sz="2000" b="0" dirty="0"/>
              <a:t>  Output</a:t>
            </a:r>
          </a:p>
          <a:p>
            <a:pPr>
              <a:lnSpc>
                <a:spcPct val="100000"/>
              </a:lnSpc>
            </a:pPr>
            <a:r>
              <a:rPr lang="en-US" sz="2000" b="0" i="1" dirty="0">
                <a:solidFill>
                  <a:schemeClr val="accent1"/>
                </a:solidFill>
              </a:rPr>
              <a:t>	First char is L and fourth is d.</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82115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39941" y="512617"/>
            <a:ext cx="9920858" cy="5684481"/>
          </a:xfrm>
        </p:spPr>
        <p:txBody>
          <a:bodyPr/>
          <a:lstStyle/>
          <a:p>
            <a:pPr marL="342900" indent="-342900">
              <a:lnSpc>
                <a:spcPct val="150000"/>
              </a:lnSpc>
              <a:buFont typeface="Arial" panose="020B0604020202020204" pitchFamily="34" charset="0"/>
              <a:buChar char="•"/>
            </a:pPr>
            <a:r>
              <a:rPr lang="en-US" sz="2200" dirty="0"/>
              <a:t>Splitting a string</a:t>
            </a:r>
          </a:p>
          <a:p>
            <a:pPr>
              <a:lnSpc>
                <a:spcPct val="100000"/>
              </a:lnSpc>
            </a:pPr>
            <a:r>
              <a:rPr lang="en-US" sz="2000" b="0" dirty="0"/>
              <a:t> Sometimes, you need to split some text wherever there is a character, such as a comma:</a:t>
            </a:r>
          </a:p>
          <a:p>
            <a:pPr>
              <a:lnSpc>
                <a:spcPct val="100000"/>
              </a:lnSpc>
            </a:pPr>
            <a:r>
              <a:rPr lang="en-US" sz="2000" dirty="0"/>
              <a:t>Sample program4</a:t>
            </a:r>
            <a:r>
              <a:rPr lang="en-US" sz="2000" b="0" dirty="0"/>
              <a:t> : </a:t>
            </a:r>
          </a:p>
          <a:p>
            <a:pPr>
              <a:lnSpc>
                <a:spcPct val="100000"/>
              </a:lnSpc>
            </a:pPr>
            <a:r>
              <a:rPr lang="en-US" sz="2000" b="0" dirty="0"/>
              <a:t>Add statements to define a single string variable containing comma-separated city names, then use the Split method and specify that you want to treat commas as the separator, and then enumerate the returned array of string values.</a:t>
            </a:r>
          </a:p>
          <a:p>
            <a:pPr>
              <a:lnSpc>
                <a:spcPct val="150000"/>
              </a:lnSpc>
            </a:pPr>
            <a:r>
              <a:rPr lang="en-US" sz="2000" b="0" i="1" dirty="0">
                <a:solidFill>
                  <a:schemeClr val="accent1"/>
                </a:solidFill>
              </a:rPr>
              <a:t>string cities = "</a:t>
            </a:r>
            <a:r>
              <a:rPr lang="en-US" sz="2000" b="0" i="1" dirty="0" err="1">
                <a:solidFill>
                  <a:schemeClr val="accent1"/>
                </a:solidFill>
              </a:rPr>
              <a:t>Paris,Tehran,Chennai,Sydney,New</a:t>
            </a:r>
            <a:r>
              <a:rPr lang="en-US" sz="2000" b="0" i="1" dirty="0">
                <a:solidFill>
                  <a:schemeClr val="accent1"/>
                </a:solidFill>
              </a:rPr>
              <a:t> </a:t>
            </a:r>
            <a:r>
              <a:rPr lang="en-US" sz="2000" b="0" i="1" dirty="0" err="1">
                <a:solidFill>
                  <a:schemeClr val="accent1"/>
                </a:solidFill>
              </a:rPr>
              <a:t>York,Medellín</a:t>
            </a:r>
            <a:r>
              <a:rPr lang="en-US" sz="2000" b="0" i="1" dirty="0">
                <a:solidFill>
                  <a:schemeClr val="accent1"/>
                </a:solidFill>
              </a:rPr>
              <a:t>";</a:t>
            </a:r>
          </a:p>
          <a:p>
            <a:pPr>
              <a:lnSpc>
                <a:spcPct val="100000"/>
              </a:lnSpc>
            </a:pPr>
            <a:r>
              <a:rPr lang="en-US" sz="2000" b="0" i="1" dirty="0">
                <a:solidFill>
                  <a:schemeClr val="accent1"/>
                </a:solidFill>
              </a:rPr>
              <a:t>string[] </a:t>
            </a:r>
            <a:r>
              <a:rPr lang="en-US" sz="2000" b="0" i="1" dirty="0" err="1">
                <a:solidFill>
                  <a:schemeClr val="accent1"/>
                </a:solidFill>
              </a:rPr>
              <a:t>citiesArray</a:t>
            </a:r>
            <a:r>
              <a:rPr lang="en-US" sz="2000" b="0" i="1" dirty="0">
                <a:solidFill>
                  <a:schemeClr val="accent1"/>
                </a:solidFill>
              </a:rPr>
              <a:t> = </a:t>
            </a:r>
            <a:r>
              <a:rPr lang="en-US" sz="2000" b="0" i="1" dirty="0" err="1">
                <a:solidFill>
                  <a:schemeClr val="accent1"/>
                </a:solidFill>
              </a:rPr>
              <a:t>cities.Split</a:t>
            </a:r>
            <a:r>
              <a:rPr lang="en-US" sz="2000" b="0" i="1" dirty="0">
                <a:solidFill>
                  <a:schemeClr val="accent1"/>
                </a:solidFill>
              </a:rPr>
              <a:t>(',');</a:t>
            </a:r>
          </a:p>
          <a:p>
            <a:pPr>
              <a:lnSpc>
                <a:spcPct val="100000"/>
              </a:lnSpc>
            </a:pPr>
            <a:r>
              <a:rPr lang="en-US" sz="2000" b="0" i="1" dirty="0">
                <a:solidFill>
                  <a:schemeClr val="accent1"/>
                </a:solidFill>
              </a:rPr>
              <a:t>WriteLine($"There are {</a:t>
            </a:r>
            <a:r>
              <a:rPr lang="en-US" sz="2000" b="0" i="1" dirty="0" err="1">
                <a:solidFill>
                  <a:schemeClr val="accent1"/>
                </a:solidFill>
              </a:rPr>
              <a:t>citiesArray.Length</a:t>
            </a:r>
            <a:r>
              <a:rPr lang="en-US" sz="2000" b="0" i="1" dirty="0">
                <a:solidFill>
                  <a:schemeClr val="accent1"/>
                </a:solidFill>
              </a:rPr>
              <a:t>} items in the array:");</a:t>
            </a:r>
          </a:p>
          <a:p>
            <a:pPr>
              <a:lnSpc>
                <a:spcPct val="100000"/>
              </a:lnSpc>
            </a:pPr>
            <a:r>
              <a:rPr lang="en-US" sz="2000" b="0" i="1" dirty="0">
                <a:solidFill>
                  <a:schemeClr val="accent1"/>
                </a:solidFill>
              </a:rPr>
              <a:t>foreach (string item in </a:t>
            </a:r>
            <a:r>
              <a:rPr lang="en-US" sz="2000" b="0" i="1" dirty="0" err="1">
                <a:solidFill>
                  <a:schemeClr val="accent1"/>
                </a:solidFill>
              </a:rPr>
              <a:t>citiesArray</a:t>
            </a:r>
            <a:r>
              <a:rPr lang="en-US" sz="2000" b="0" i="1" dirty="0">
                <a:solidFill>
                  <a:schemeClr val="accent1"/>
                </a:solidFill>
              </a:rPr>
              <a:t>)</a:t>
            </a:r>
          </a:p>
          <a:p>
            <a:pPr>
              <a:lnSpc>
                <a:spcPct val="100000"/>
              </a:lnSpc>
            </a:pPr>
            <a:r>
              <a:rPr lang="en-US" sz="2000" b="0" i="1" dirty="0">
                <a:solidFill>
                  <a:schemeClr val="accent1"/>
                </a:solidFill>
              </a:rPr>
              <a:t>{</a:t>
            </a:r>
          </a:p>
          <a:p>
            <a:pPr>
              <a:lnSpc>
                <a:spcPct val="100000"/>
              </a:lnSpc>
            </a:pPr>
            <a:r>
              <a:rPr lang="en-US" sz="2000" b="0" i="1" dirty="0">
                <a:solidFill>
                  <a:schemeClr val="accent1"/>
                </a:solidFill>
              </a:rPr>
              <a:t>    WriteLine(item);</a:t>
            </a:r>
          </a:p>
          <a:p>
            <a:pPr>
              <a:lnSpc>
                <a:spcPct val="100000"/>
              </a:lnSpc>
            </a:pPr>
            <a:r>
              <a:rPr lang="en-US" sz="2000" b="0" i="1" dirty="0">
                <a:solidFill>
                  <a:schemeClr val="accent1"/>
                </a:solidFill>
              </a:rPr>
              <a:t>}</a:t>
            </a:r>
          </a:p>
          <a:p>
            <a:pPr>
              <a:lnSpc>
                <a:spcPct val="150000"/>
              </a:lnSpc>
            </a:pPr>
            <a:endParaRPr lang="en-US" sz="2000" b="0" i="1" dirty="0">
              <a:solidFill>
                <a:schemeClr val="accent1"/>
              </a:solidFill>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954457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004857" y="883320"/>
            <a:ext cx="6067486" cy="4318875"/>
          </a:xfrm>
        </p:spPr>
        <p:txBody>
          <a:bodyPr/>
          <a:lstStyle/>
          <a:p>
            <a:pPr marL="342900" indent="-342900">
              <a:lnSpc>
                <a:spcPct val="150000"/>
              </a:lnSpc>
              <a:buFont typeface="Arial" panose="020B0604020202020204" pitchFamily="34" charset="0"/>
              <a:buChar char="•"/>
            </a:pPr>
            <a:r>
              <a:rPr lang="en-US" sz="2200" dirty="0"/>
              <a:t>Splitting a string</a:t>
            </a:r>
          </a:p>
          <a:p>
            <a:pPr>
              <a:lnSpc>
                <a:spcPct val="100000"/>
              </a:lnSpc>
            </a:pPr>
            <a:r>
              <a:rPr lang="en-US" sz="2000" dirty="0"/>
              <a:t>Output : </a:t>
            </a:r>
          </a:p>
          <a:p>
            <a:pPr>
              <a:lnSpc>
                <a:spcPct val="100000"/>
              </a:lnSpc>
            </a:pPr>
            <a:r>
              <a:rPr lang="en-US" sz="2000" b="0" dirty="0">
                <a:solidFill>
                  <a:schemeClr val="accent1"/>
                </a:solidFill>
              </a:rPr>
              <a:t>There are 6 items in the array:</a:t>
            </a:r>
          </a:p>
          <a:p>
            <a:pPr>
              <a:lnSpc>
                <a:spcPct val="100000"/>
              </a:lnSpc>
            </a:pPr>
            <a:r>
              <a:rPr lang="en-US" sz="2000" b="0" dirty="0">
                <a:solidFill>
                  <a:schemeClr val="accent1"/>
                </a:solidFill>
              </a:rPr>
              <a:t>Paris </a:t>
            </a:r>
          </a:p>
          <a:p>
            <a:pPr>
              <a:lnSpc>
                <a:spcPct val="100000"/>
              </a:lnSpc>
            </a:pPr>
            <a:r>
              <a:rPr lang="en-US" sz="2000" b="0" dirty="0">
                <a:solidFill>
                  <a:schemeClr val="accent1"/>
                </a:solidFill>
              </a:rPr>
              <a:t>Tehran </a:t>
            </a:r>
          </a:p>
          <a:p>
            <a:pPr>
              <a:lnSpc>
                <a:spcPct val="100000"/>
              </a:lnSpc>
            </a:pPr>
            <a:r>
              <a:rPr lang="en-US" sz="2000" b="0" dirty="0">
                <a:solidFill>
                  <a:schemeClr val="accent1"/>
                </a:solidFill>
              </a:rPr>
              <a:t>Chennai</a:t>
            </a:r>
          </a:p>
          <a:p>
            <a:pPr>
              <a:lnSpc>
                <a:spcPct val="100000"/>
              </a:lnSpc>
            </a:pPr>
            <a:r>
              <a:rPr lang="en-US" sz="2000" b="0" dirty="0">
                <a:solidFill>
                  <a:schemeClr val="accent1"/>
                </a:solidFill>
              </a:rPr>
              <a:t>Sydney</a:t>
            </a:r>
          </a:p>
          <a:p>
            <a:pPr>
              <a:lnSpc>
                <a:spcPct val="100000"/>
              </a:lnSpc>
            </a:pPr>
            <a:r>
              <a:rPr lang="en-US" sz="2000" b="0" dirty="0">
                <a:solidFill>
                  <a:schemeClr val="accent1"/>
                </a:solidFill>
              </a:rPr>
              <a:t>New York</a:t>
            </a:r>
          </a:p>
          <a:p>
            <a:pPr>
              <a:lnSpc>
                <a:spcPct val="100000"/>
              </a:lnSpc>
            </a:pPr>
            <a:r>
              <a:rPr lang="en-US" sz="2000" b="0" dirty="0">
                <a:solidFill>
                  <a:schemeClr val="accent1"/>
                </a:solidFill>
              </a:rPr>
              <a:t>Medellín</a:t>
            </a:r>
          </a:p>
          <a:p>
            <a:pPr>
              <a:lnSpc>
                <a:spcPct val="150000"/>
              </a:lnSpc>
            </a:pPr>
            <a:endParaRPr lang="en-US" sz="2000" b="0" i="1" dirty="0">
              <a:solidFill>
                <a:schemeClr val="accent1"/>
              </a:solidFill>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026639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39941" y="512617"/>
            <a:ext cx="9920858" cy="5684481"/>
          </a:xfrm>
        </p:spPr>
        <p:txBody>
          <a:bodyPr/>
          <a:lstStyle/>
          <a:p>
            <a:pPr marL="342900" indent="-342900">
              <a:lnSpc>
                <a:spcPct val="150000"/>
              </a:lnSpc>
              <a:buFont typeface="Arial" panose="020B0604020202020204" pitchFamily="34" charset="0"/>
              <a:buChar char="•"/>
            </a:pPr>
            <a:r>
              <a:rPr lang="en-US" sz="2200" dirty="0"/>
              <a:t>Getting a part of a string</a:t>
            </a:r>
          </a:p>
          <a:p>
            <a:pPr>
              <a:lnSpc>
                <a:spcPct val="100000"/>
              </a:lnSpc>
            </a:pPr>
            <a:r>
              <a:rPr lang="en-US" sz="2000" b="0" dirty="0"/>
              <a:t>Sometimes, you need to get part of some text. The </a:t>
            </a:r>
            <a:r>
              <a:rPr lang="en-US" sz="2000" dirty="0" err="1"/>
              <a:t>IndexOf</a:t>
            </a:r>
            <a:r>
              <a:rPr lang="en-US" sz="2000" b="0" dirty="0"/>
              <a:t> method has nine overloads that return the index position of a specified char or string within a string . The Substring method has two overloads, as shown in the following list:</a:t>
            </a:r>
          </a:p>
          <a:p>
            <a:pPr>
              <a:lnSpc>
                <a:spcPct val="100000"/>
              </a:lnSpc>
            </a:pPr>
            <a:r>
              <a:rPr lang="en-US" sz="2000" b="0" i="1" dirty="0">
                <a:solidFill>
                  <a:schemeClr val="accent1"/>
                </a:solidFill>
              </a:rPr>
              <a:t>Substring(</a:t>
            </a:r>
            <a:r>
              <a:rPr lang="en-US" sz="2000" b="0" i="1" dirty="0" err="1">
                <a:solidFill>
                  <a:schemeClr val="accent1"/>
                </a:solidFill>
              </a:rPr>
              <a:t>startIndex</a:t>
            </a:r>
            <a:r>
              <a:rPr lang="en-US" sz="2000" b="0" i="1" dirty="0">
                <a:solidFill>
                  <a:schemeClr val="accent1"/>
                </a:solidFill>
              </a:rPr>
              <a:t>, length) </a:t>
            </a:r>
            <a:r>
              <a:rPr lang="en-US" sz="2000" b="0" dirty="0"/>
              <a:t>: Returns part of a string starting at </a:t>
            </a:r>
            <a:r>
              <a:rPr lang="en-US" sz="2000" b="0" dirty="0" err="1"/>
              <a:t>startIndex</a:t>
            </a:r>
            <a:r>
              <a:rPr lang="en-US" sz="2000" b="0" dirty="0"/>
              <a:t> and containing </a:t>
            </a:r>
            <a:r>
              <a:rPr lang="en-US" sz="2000" b="0" dirty="0" err="1"/>
              <a:t>thenext</a:t>
            </a:r>
            <a:r>
              <a:rPr lang="en-US" sz="2000" b="0" dirty="0"/>
              <a:t> length characters.</a:t>
            </a:r>
          </a:p>
          <a:p>
            <a:pPr>
              <a:lnSpc>
                <a:spcPct val="100000"/>
              </a:lnSpc>
            </a:pPr>
            <a:r>
              <a:rPr lang="en-US" sz="2000" b="0" i="1" dirty="0">
                <a:solidFill>
                  <a:schemeClr val="accent1"/>
                </a:solidFill>
              </a:rPr>
              <a:t>Substring(</a:t>
            </a:r>
            <a:r>
              <a:rPr lang="en-US" sz="2000" b="0" i="1" dirty="0" err="1">
                <a:solidFill>
                  <a:schemeClr val="accent1"/>
                </a:solidFill>
              </a:rPr>
              <a:t>startIndex</a:t>
            </a:r>
            <a:r>
              <a:rPr lang="en-US" sz="2000" b="0" i="1" dirty="0">
                <a:solidFill>
                  <a:schemeClr val="accent1"/>
                </a:solidFill>
              </a:rPr>
              <a:t>) </a:t>
            </a:r>
            <a:r>
              <a:rPr lang="en-US" sz="2000" b="0" dirty="0"/>
              <a:t>: Returns part of a string starting at </a:t>
            </a:r>
            <a:r>
              <a:rPr lang="en-US" sz="2000" b="0" dirty="0" err="1"/>
              <a:t>startIndex</a:t>
            </a:r>
            <a:r>
              <a:rPr lang="en-US" sz="2000" b="0" dirty="0"/>
              <a:t> and containing all </a:t>
            </a:r>
            <a:r>
              <a:rPr lang="en-US" sz="2000" b="0" dirty="0" err="1"/>
              <a:t>charactersup</a:t>
            </a:r>
            <a:r>
              <a:rPr lang="en-US" sz="2000" b="0" dirty="0"/>
              <a:t> to the end of the string.</a:t>
            </a:r>
          </a:p>
          <a:p>
            <a:pPr>
              <a:lnSpc>
                <a:spcPct val="100000"/>
              </a:lnSpc>
            </a:pPr>
            <a:r>
              <a:rPr lang="en-US" sz="2000" dirty="0"/>
              <a:t>Sample program5</a:t>
            </a:r>
            <a:r>
              <a:rPr lang="en-US" sz="2000" b="0" dirty="0"/>
              <a:t> : </a:t>
            </a:r>
          </a:p>
          <a:p>
            <a:pPr>
              <a:lnSpc>
                <a:spcPct val="100000"/>
              </a:lnSpc>
            </a:pPr>
            <a:r>
              <a:rPr lang="en-US" sz="1900" b="0" i="1" dirty="0">
                <a:solidFill>
                  <a:schemeClr val="accent1"/>
                </a:solidFill>
              </a:rPr>
              <a:t>string </a:t>
            </a:r>
            <a:r>
              <a:rPr lang="en-US" sz="1900" b="0" i="1" dirty="0" err="1">
                <a:solidFill>
                  <a:schemeClr val="accent1"/>
                </a:solidFill>
              </a:rPr>
              <a:t>fullName</a:t>
            </a:r>
            <a:r>
              <a:rPr lang="en-US" sz="1900" b="0" i="1" dirty="0">
                <a:solidFill>
                  <a:schemeClr val="accent1"/>
                </a:solidFill>
              </a:rPr>
              <a:t> = "Alan Shore";</a:t>
            </a:r>
          </a:p>
          <a:p>
            <a:pPr>
              <a:lnSpc>
                <a:spcPct val="100000"/>
              </a:lnSpc>
            </a:pPr>
            <a:r>
              <a:rPr lang="en-US" sz="1900" b="0" i="1" dirty="0">
                <a:solidFill>
                  <a:schemeClr val="accent1"/>
                </a:solidFill>
              </a:rPr>
              <a:t>int </a:t>
            </a:r>
            <a:r>
              <a:rPr lang="en-US" sz="1900" b="0" i="1" dirty="0" err="1">
                <a:solidFill>
                  <a:schemeClr val="accent1"/>
                </a:solidFill>
              </a:rPr>
              <a:t>indexOfTheSpace</a:t>
            </a:r>
            <a:r>
              <a:rPr lang="en-US" sz="1900" b="0" i="1" dirty="0">
                <a:solidFill>
                  <a:schemeClr val="accent1"/>
                </a:solidFill>
              </a:rPr>
              <a:t> = </a:t>
            </a:r>
            <a:r>
              <a:rPr lang="en-US" sz="1900" b="0" i="1" dirty="0" err="1">
                <a:solidFill>
                  <a:schemeClr val="accent1"/>
                </a:solidFill>
              </a:rPr>
              <a:t>fullName.IndexOf</a:t>
            </a:r>
            <a:r>
              <a:rPr lang="en-US" sz="1900" b="0" i="1" dirty="0">
                <a:solidFill>
                  <a:schemeClr val="accent1"/>
                </a:solidFill>
              </a:rPr>
              <a:t>(' ');</a:t>
            </a:r>
          </a:p>
          <a:p>
            <a:pPr>
              <a:lnSpc>
                <a:spcPct val="100000"/>
              </a:lnSpc>
            </a:pPr>
            <a:r>
              <a:rPr lang="en-US" sz="1900" b="0" i="1" dirty="0">
                <a:solidFill>
                  <a:schemeClr val="accent1"/>
                </a:solidFill>
              </a:rPr>
              <a:t>string </a:t>
            </a:r>
            <a:r>
              <a:rPr lang="en-US" sz="1900" b="0" i="1" dirty="0" err="1">
                <a:solidFill>
                  <a:schemeClr val="accent1"/>
                </a:solidFill>
              </a:rPr>
              <a:t>firstName</a:t>
            </a:r>
            <a:r>
              <a:rPr lang="en-US" sz="1900" b="0" i="1" dirty="0">
                <a:solidFill>
                  <a:schemeClr val="accent1"/>
                </a:solidFill>
              </a:rPr>
              <a:t> = </a:t>
            </a:r>
            <a:r>
              <a:rPr lang="en-US" sz="1900" b="0" i="1" dirty="0" err="1">
                <a:solidFill>
                  <a:schemeClr val="accent1"/>
                </a:solidFill>
              </a:rPr>
              <a:t>fullName.Substring</a:t>
            </a:r>
            <a:r>
              <a:rPr lang="en-US" sz="1900" b="0" i="1" dirty="0">
                <a:solidFill>
                  <a:schemeClr val="accent1"/>
                </a:solidFill>
              </a:rPr>
              <a:t>(</a:t>
            </a:r>
          </a:p>
          <a:p>
            <a:pPr>
              <a:lnSpc>
                <a:spcPct val="100000"/>
              </a:lnSpc>
            </a:pPr>
            <a:r>
              <a:rPr lang="en-US" sz="1900" b="0" i="1" dirty="0" err="1">
                <a:solidFill>
                  <a:schemeClr val="accent1"/>
                </a:solidFill>
              </a:rPr>
              <a:t>startIndex</a:t>
            </a:r>
            <a:r>
              <a:rPr lang="en-US" sz="1900" b="0" i="1" dirty="0">
                <a:solidFill>
                  <a:schemeClr val="accent1"/>
                </a:solidFill>
              </a:rPr>
              <a:t>: 0, length: </a:t>
            </a:r>
            <a:r>
              <a:rPr lang="en-US" sz="1900" b="0" i="1" dirty="0" err="1">
                <a:solidFill>
                  <a:schemeClr val="accent1"/>
                </a:solidFill>
              </a:rPr>
              <a:t>indexOfTheSpace</a:t>
            </a:r>
            <a:r>
              <a:rPr lang="en-US" sz="1900" b="0" i="1" dirty="0">
                <a:solidFill>
                  <a:schemeClr val="accent1"/>
                </a:solidFill>
              </a:rPr>
              <a:t>);</a:t>
            </a:r>
          </a:p>
          <a:p>
            <a:pPr>
              <a:lnSpc>
                <a:spcPct val="100000"/>
              </a:lnSpc>
            </a:pPr>
            <a:r>
              <a:rPr lang="en-US" sz="1900" b="0" i="1" dirty="0">
                <a:solidFill>
                  <a:schemeClr val="accent1"/>
                </a:solidFill>
              </a:rPr>
              <a:t>string </a:t>
            </a:r>
            <a:r>
              <a:rPr lang="en-US" sz="1900" b="0" i="1" dirty="0" err="1">
                <a:solidFill>
                  <a:schemeClr val="accent1"/>
                </a:solidFill>
              </a:rPr>
              <a:t>lastName</a:t>
            </a:r>
            <a:r>
              <a:rPr lang="en-US" sz="1900" b="0" i="1" dirty="0">
                <a:solidFill>
                  <a:schemeClr val="accent1"/>
                </a:solidFill>
              </a:rPr>
              <a:t> = </a:t>
            </a:r>
            <a:r>
              <a:rPr lang="en-US" sz="1900" b="0" i="1" dirty="0" err="1">
                <a:solidFill>
                  <a:schemeClr val="accent1"/>
                </a:solidFill>
              </a:rPr>
              <a:t>fullName.Substring</a:t>
            </a:r>
            <a:r>
              <a:rPr lang="en-US" sz="1900" b="0" i="1" dirty="0">
                <a:solidFill>
                  <a:schemeClr val="accent1"/>
                </a:solidFill>
              </a:rPr>
              <a: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16448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061279" y="854431"/>
            <a:ext cx="9920858" cy="5684481"/>
          </a:xfrm>
        </p:spPr>
        <p:txBody>
          <a:bodyPr/>
          <a:lstStyle/>
          <a:p>
            <a:pPr>
              <a:lnSpc>
                <a:spcPct val="100000"/>
              </a:lnSpc>
            </a:pPr>
            <a:r>
              <a:rPr lang="en-US" sz="2000" b="0" i="1" dirty="0" err="1">
                <a:solidFill>
                  <a:schemeClr val="accent1"/>
                </a:solidFill>
              </a:rPr>
              <a:t>startIndex</a:t>
            </a:r>
            <a:r>
              <a:rPr lang="en-US" sz="2000" b="0" i="1" dirty="0">
                <a:solidFill>
                  <a:schemeClr val="accent1"/>
                </a:solidFill>
              </a:rPr>
              <a:t>: </a:t>
            </a:r>
            <a:r>
              <a:rPr lang="en-US" sz="2000" b="0" i="1" dirty="0" err="1">
                <a:solidFill>
                  <a:schemeClr val="accent1"/>
                </a:solidFill>
              </a:rPr>
              <a:t>indexOfTheSpace</a:t>
            </a:r>
            <a:r>
              <a:rPr lang="en-US" sz="2000" b="0" i="1" dirty="0">
                <a:solidFill>
                  <a:schemeClr val="accent1"/>
                </a:solidFill>
              </a:rPr>
              <a:t> + 1);</a:t>
            </a:r>
          </a:p>
          <a:p>
            <a:pPr>
              <a:lnSpc>
                <a:spcPct val="100000"/>
              </a:lnSpc>
            </a:pPr>
            <a:r>
              <a:rPr lang="en-US" sz="2000" b="0" i="1" dirty="0">
                <a:solidFill>
                  <a:schemeClr val="accent1"/>
                </a:solidFill>
              </a:rPr>
              <a:t>WriteLine($"Original: {</a:t>
            </a:r>
            <a:r>
              <a:rPr lang="en-US" sz="2000" b="0" i="1" dirty="0" err="1">
                <a:solidFill>
                  <a:schemeClr val="accent1"/>
                </a:solidFill>
              </a:rPr>
              <a:t>fullName</a:t>
            </a:r>
            <a:r>
              <a:rPr lang="en-US" sz="2000" b="0" i="1" dirty="0">
                <a:solidFill>
                  <a:schemeClr val="accent1"/>
                </a:solidFill>
              </a:rPr>
              <a:t>}");</a:t>
            </a:r>
          </a:p>
          <a:p>
            <a:pPr>
              <a:lnSpc>
                <a:spcPct val="100000"/>
              </a:lnSpc>
            </a:pPr>
            <a:r>
              <a:rPr lang="en-US" sz="2000" b="0" i="1" dirty="0">
                <a:solidFill>
                  <a:schemeClr val="accent1"/>
                </a:solidFill>
              </a:rPr>
              <a:t>WriteLine($"Swapped: {</a:t>
            </a:r>
            <a:r>
              <a:rPr lang="en-US" sz="2000" b="0" i="1" dirty="0" err="1">
                <a:solidFill>
                  <a:schemeClr val="accent1"/>
                </a:solidFill>
              </a:rPr>
              <a:t>lastName</a:t>
            </a:r>
            <a:r>
              <a:rPr lang="en-US" sz="2000" b="0" i="1" dirty="0">
                <a:solidFill>
                  <a:schemeClr val="accent1"/>
                </a:solidFill>
              </a:rPr>
              <a:t>}, {</a:t>
            </a:r>
            <a:r>
              <a:rPr lang="en-US" sz="2000" b="0" i="1" dirty="0" err="1">
                <a:solidFill>
                  <a:schemeClr val="accent1"/>
                </a:solidFill>
              </a:rPr>
              <a:t>firstName</a:t>
            </a:r>
            <a:r>
              <a:rPr lang="en-US" sz="2000" b="0" i="1" dirty="0">
                <a:solidFill>
                  <a:schemeClr val="accent1"/>
                </a:solidFill>
              </a:rPr>
              <a:t>}"); </a:t>
            </a:r>
          </a:p>
          <a:p>
            <a:pPr>
              <a:lnSpc>
                <a:spcPct val="100000"/>
              </a:lnSpc>
            </a:pPr>
            <a:r>
              <a:rPr lang="en-US" sz="2000" b="0" i="1" dirty="0"/>
              <a:t>Output:</a:t>
            </a:r>
          </a:p>
          <a:p>
            <a:pPr>
              <a:lnSpc>
                <a:spcPct val="100000"/>
              </a:lnSpc>
            </a:pPr>
            <a:r>
              <a:rPr lang="en-US" sz="2000" b="0" i="1" dirty="0">
                <a:solidFill>
                  <a:schemeClr val="accent1"/>
                </a:solidFill>
              </a:rPr>
              <a:t>Original: Alan Shore</a:t>
            </a:r>
          </a:p>
          <a:p>
            <a:pPr>
              <a:lnSpc>
                <a:spcPct val="100000"/>
              </a:lnSpc>
            </a:pPr>
            <a:r>
              <a:rPr lang="en-US" sz="2000" b="0" i="1" dirty="0">
                <a:solidFill>
                  <a:schemeClr val="accent1"/>
                </a:solidFill>
              </a:rPr>
              <a:t>Swapped: Shore, Alan</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113346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01787" y="586759"/>
            <a:ext cx="9920858" cy="5684481"/>
          </a:xfrm>
        </p:spPr>
        <p:txBody>
          <a:bodyPr/>
          <a:lstStyle/>
          <a:p>
            <a:pPr marL="342900" indent="-342900">
              <a:lnSpc>
                <a:spcPct val="100000"/>
              </a:lnSpc>
              <a:buFont typeface="Arial" panose="020B0604020202020204" pitchFamily="34" charset="0"/>
              <a:buChar char="•"/>
            </a:pPr>
            <a:r>
              <a:rPr lang="en-US" sz="2000" dirty="0"/>
              <a:t>Checking a string for content</a:t>
            </a:r>
          </a:p>
          <a:p>
            <a:pPr>
              <a:lnSpc>
                <a:spcPct val="100000"/>
              </a:lnSpc>
            </a:pPr>
            <a:r>
              <a:rPr lang="en-US" sz="1900" b="0" dirty="0"/>
              <a:t>Sometimes, you need to check whether a piece of text starts or ends with some characters or contains some characters. You can achieve this with methods named </a:t>
            </a:r>
            <a:r>
              <a:rPr lang="en-US" sz="1900" b="0" i="1" dirty="0" err="1">
                <a:solidFill>
                  <a:schemeClr val="accent1"/>
                </a:solidFill>
              </a:rPr>
              <a:t>StartsWith</a:t>
            </a:r>
            <a:r>
              <a:rPr lang="en-US" sz="1900" b="0" i="1" dirty="0">
                <a:solidFill>
                  <a:schemeClr val="accent1"/>
                </a:solidFill>
              </a:rPr>
              <a:t> , </a:t>
            </a:r>
            <a:r>
              <a:rPr lang="en-US" sz="1900" b="0" i="1" dirty="0" err="1">
                <a:solidFill>
                  <a:schemeClr val="accent1"/>
                </a:solidFill>
              </a:rPr>
              <a:t>EndsWith</a:t>
            </a:r>
            <a:r>
              <a:rPr lang="en-US" sz="1900" b="0" i="1" dirty="0">
                <a:solidFill>
                  <a:schemeClr val="accent1"/>
                </a:solidFill>
              </a:rPr>
              <a:t> , and Contains</a:t>
            </a:r>
            <a:r>
              <a:rPr lang="en-US" sz="1900" b="0" dirty="0"/>
              <a:t> :</a:t>
            </a:r>
            <a:endParaRPr lang="en-US" sz="2000" b="0" i="1" dirty="0">
              <a:solidFill>
                <a:schemeClr val="accent1"/>
              </a:solidFill>
            </a:endParaRPr>
          </a:p>
          <a:p>
            <a:pPr>
              <a:lnSpc>
                <a:spcPct val="100000"/>
              </a:lnSpc>
            </a:pPr>
            <a:r>
              <a:rPr lang="en-US" sz="1800" dirty="0"/>
              <a:t>Sample program6 :</a:t>
            </a:r>
          </a:p>
          <a:p>
            <a:pPr>
              <a:lnSpc>
                <a:spcPct val="100000"/>
              </a:lnSpc>
            </a:pPr>
            <a:r>
              <a:rPr lang="en-US" sz="1800" b="0" i="1" dirty="0">
                <a:solidFill>
                  <a:schemeClr val="accent1"/>
                </a:solidFill>
              </a:rPr>
              <a:t>string company = "Microsoft";</a:t>
            </a:r>
          </a:p>
          <a:p>
            <a:pPr>
              <a:lnSpc>
                <a:spcPct val="100000"/>
              </a:lnSpc>
            </a:pPr>
            <a:r>
              <a:rPr lang="en-US" sz="1800" b="0" i="1" dirty="0">
                <a:solidFill>
                  <a:schemeClr val="accent1"/>
                </a:solidFill>
              </a:rPr>
              <a:t>bool </a:t>
            </a:r>
            <a:r>
              <a:rPr lang="en-US" sz="1800" b="0" i="1" dirty="0" err="1">
                <a:solidFill>
                  <a:schemeClr val="accent1"/>
                </a:solidFill>
              </a:rPr>
              <a:t>startsWithM</a:t>
            </a:r>
            <a:r>
              <a:rPr lang="en-US" sz="1800" b="0" i="1" dirty="0">
                <a:solidFill>
                  <a:schemeClr val="accent1"/>
                </a:solidFill>
              </a:rPr>
              <a:t> = </a:t>
            </a:r>
            <a:r>
              <a:rPr lang="en-US" sz="1800" b="0" i="1" dirty="0" err="1">
                <a:solidFill>
                  <a:schemeClr val="accent1"/>
                </a:solidFill>
              </a:rPr>
              <a:t>company.StartsWith</a:t>
            </a:r>
            <a:r>
              <a:rPr lang="en-US" sz="1800" b="0" i="1" dirty="0">
                <a:solidFill>
                  <a:schemeClr val="accent1"/>
                </a:solidFill>
              </a:rPr>
              <a:t>("M"); </a:t>
            </a:r>
          </a:p>
          <a:p>
            <a:pPr>
              <a:lnSpc>
                <a:spcPct val="100000"/>
              </a:lnSpc>
            </a:pPr>
            <a:r>
              <a:rPr lang="en-US" sz="1800" b="0" i="1" dirty="0">
                <a:solidFill>
                  <a:schemeClr val="accent1"/>
                </a:solidFill>
              </a:rPr>
              <a:t>bool </a:t>
            </a:r>
            <a:r>
              <a:rPr lang="en-US" sz="1800" b="0" i="1" dirty="0" err="1">
                <a:solidFill>
                  <a:schemeClr val="accent1"/>
                </a:solidFill>
              </a:rPr>
              <a:t>containsN</a:t>
            </a:r>
            <a:r>
              <a:rPr lang="en-US" sz="1800" b="0" i="1" dirty="0">
                <a:solidFill>
                  <a:schemeClr val="accent1"/>
                </a:solidFill>
              </a:rPr>
              <a:t> = </a:t>
            </a:r>
            <a:r>
              <a:rPr lang="en-US" sz="1800" b="0" i="1" dirty="0" err="1">
                <a:solidFill>
                  <a:schemeClr val="accent1"/>
                </a:solidFill>
              </a:rPr>
              <a:t>company.Contains</a:t>
            </a:r>
            <a:r>
              <a:rPr lang="en-US" sz="1800" b="0" i="1" dirty="0">
                <a:solidFill>
                  <a:schemeClr val="accent1"/>
                </a:solidFill>
              </a:rPr>
              <a:t>("N");</a:t>
            </a:r>
          </a:p>
          <a:p>
            <a:pPr>
              <a:lnSpc>
                <a:spcPct val="100000"/>
              </a:lnSpc>
            </a:pPr>
            <a:r>
              <a:rPr lang="en-US" sz="1800" b="0" i="1" dirty="0">
                <a:solidFill>
                  <a:schemeClr val="accent1"/>
                </a:solidFill>
              </a:rPr>
              <a:t>WriteLine($"Text: {company}");</a:t>
            </a:r>
          </a:p>
          <a:p>
            <a:pPr>
              <a:lnSpc>
                <a:spcPct val="100000"/>
              </a:lnSpc>
            </a:pPr>
            <a:r>
              <a:rPr lang="en-US" sz="1800" b="0" i="1" dirty="0">
                <a:solidFill>
                  <a:schemeClr val="accent1"/>
                </a:solidFill>
              </a:rPr>
              <a:t>WriteLine($"Starts with M: {</a:t>
            </a:r>
            <a:r>
              <a:rPr lang="en-US" sz="1800" b="0" i="1" dirty="0" err="1">
                <a:solidFill>
                  <a:schemeClr val="accent1"/>
                </a:solidFill>
              </a:rPr>
              <a:t>startsWithM</a:t>
            </a:r>
            <a:r>
              <a:rPr lang="en-US" sz="1800" b="0" i="1" dirty="0">
                <a:solidFill>
                  <a:schemeClr val="accent1"/>
                </a:solidFill>
              </a:rPr>
              <a:t>}, contains an N: {</a:t>
            </a:r>
            <a:r>
              <a:rPr lang="en-US" sz="1800" b="0" i="1" dirty="0" err="1">
                <a:solidFill>
                  <a:schemeClr val="accent1"/>
                </a:solidFill>
              </a:rPr>
              <a:t>containsN</a:t>
            </a:r>
            <a:r>
              <a:rPr lang="en-US" sz="1800" b="0" i="1" dirty="0">
                <a:solidFill>
                  <a:schemeClr val="accent1"/>
                </a:solidFill>
              </a:rPr>
              <a:t>}");</a:t>
            </a:r>
          </a:p>
          <a:p>
            <a:pPr>
              <a:lnSpc>
                <a:spcPct val="100000"/>
              </a:lnSpc>
            </a:pPr>
            <a:r>
              <a:rPr lang="en-US" sz="1900" dirty="0"/>
              <a:t>Output :</a:t>
            </a:r>
          </a:p>
          <a:p>
            <a:pPr>
              <a:lnSpc>
                <a:spcPct val="100000"/>
              </a:lnSpc>
            </a:pPr>
            <a:r>
              <a:rPr lang="en-US" sz="1800" b="0" i="1" dirty="0">
                <a:solidFill>
                  <a:schemeClr val="accent1"/>
                </a:solidFill>
              </a:rPr>
              <a:t>Text: Microsoft</a:t>
            </a:r>
          </a:p>
          <a:p>
            <a:pPr>
              <a:lnSpc>
                <a:spcPct val="100000"/>
              </a:lnSpc>
            </a:pPr>
            <a:r>
              <a:rPr lang="en-US" sz="1800" b="0" i="1" dirty="0">
                <a:solidFill>
                  <a:schemeClr val="accent1"/>
                </a:solidFill>
              </a:rPr>
              <a:t>Starts with M: True, contains an N: False</a:t>
            </a:r>
          </a:p>
          <a:p>
            <a:pPr>
              <a:lnSpc>
                <a:spcPct val="100000"/>
              </a:lnSpc>
            </a:pPr>
            <a:endParaRPr lang="en-US" sz="1900" b="0"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1950357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01787" y="586759"/>
            <a:ext cx="9920858" cy="5684481"/>
          </a:xfrm>
        </p:spPr>
        <p:txBody>
          <a:bodyPr/>
          <a:lstStyle/>
          <a:p>
            <a:pPr>
              <a:lnSpc>
                <a:spcPct val="100000"/>
              </a:lnSpc>
            </a:pPr>
            <a:r>
              <a:rPr lang="en-US" sz="1900" dirty="0"/>
              <a:t>Joining, formatting, and other string members</a:t>
            </a:r>
          </a:p>
          <a:p>
            <a:pPr>
              <a:lnSpc>
                <a:spcPct val="100000"/>
              </a:lnSpc>
            </a:pPr>
            <a:r>
              <a:rPr lang="en-US" sz="1900" b="0" dirty="0"/>
              <a:t>There are many other string members, as shown in the following table:</a:t>
            </a:r>
          </a:p>
          <a:p>
            <a:pPr>
              <a:lnSpc>
                <a:spcPct val="100000"/>
              </a:lnSpc>
            </a:pPr>
            <a:endParaRPr lang="en-US" sz="1900" b="0"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graphicFrame>
        <p:nvGraphicFramePr>
          <p:cNvPr id="2" name="Table 3">
            <a:extLst>
              <a:ext uri="{FF2B5EF4-FFF2-40B4-BE49-F238E27FC236}">
                <a16:creationId xmlns:a16="http://schemas.microsoft.com/office/drawing/2014/main" id="{891075ED-E4B7-8A33-F48C-26ABB68CF554}"/>
              </a:ext>
            </a:extLst>
          </p:cNvPr>
          <p:cNvGraphicFramePr>
            <a:graphicFrameLocks noGrp="1"/>
          </p:cNvGraphicFramePr>
          <p:nvPr>
            <p:extLst>
              <p:ext uri="{D42A27DB-BD31-4B8C-83A1-F6EECF244321}">
                <p14:modId xmlns:p14="http://schemas.microsoft.com/office/powerpoint/2010/main" val="3713550224"/>
              </p:ext>
            </p:extLst>
          </p:nvPr>
        </p:nvGraphicFramePr>
        <p:xfrm>
          <a:off x="801787" y="1471558"/>
          <a:ext cx="10318497" cy="4799680"/>
        </p:xfrm>
        <a:graphic>
          <a:graphicData uri="http://schemas.openxmlformats.org/drawingml/2006/table">
            <a:tbl>
              <a:tblPr firstRow="1" bandRow="1">
                <a:tableStyleId>{5C22544A-7EE6-4342-B048-85BDC9FD1C3A}</a:tableStyleId>
              </a:tblPr>
              <a:tblGrid>
                <a:gridCol w="2558052">
                  <a:extLst>
                    <a:ext uri="{9D8B030D-6E8A-4147-A177-3AD203B41FA5}">
                      <a16:colId xmlns:a16="http://schemas.microsoft.com/office/drawing/2014/main" val="3949393801"/>
                    </a:ext>
                  </a:extLst>
                </a:gridCol>
                <a:gridCol w="7760445">
                  <a:extLst>
                    <a:ext uri="{9D8B030D-6E8A-4147-A177-3AD203B41FA5}">
                      <a16:colId xmlns:a16="http://schemas.microsoft.com/office/drawing/2014/main" val="323907394"/>
                    </a:ext>
                  </a:extLst>
                </a:gridCol>
              </a:tblGrid>
              <a:tr h="440172">
                <a:tc>
                  <a:txBody>
                    <a:bodyPr/>
                    <a:lstStyle/>
                    <a:p>
                      <a:r>
                        <a:rPr lang="en-US" dirty="0"/>
                        <a:t>Member</a:t>
                      </a:r>
                    </a:p>
                  </a:txBody>
                  <a:tcPr/>
                </a:tc>
                <a:tc>
                  <a:txBody>
                    <a:bodyPr/>
                    <a:lstStyle/>
                    <a:p>
                      <a:r>
                        <a:rPr lang="en-US" dirty="0"/>
                        <a:t>Description</a:t>
                      </a:r>
                    </a:p>
                  </a:txBody>
                  <a:tcPr/>
                </a:tc>
                <a:extLst>
                  <a:ext uri="{0D108BD9-81ED-4DB2-BD59-A6C34878D82A}">
                    <a16:rowId xmlns:a16="http://schemas.microsoft.com/office/drawing/2014/main" val="4178306858"/>
                  </a:ext>
                </a:extLst>
              </a:tr>
              <a:tr h="759748">
                <a:tc>
                  <a:txBody>
                    <a:bodyPr/>
                    <a:lstStyle/>
                    <a:p>
                      <a:r>
                        <a:rPr lang="en-US" dirty="0"/>
                        <a:t>Trim, </a:t>
                      </a:r>
                      <a:r>
                        <a:rPr lang="en-US" dirty="0" err="1"/>
                        <a:t>TrimStart</a:t>
                      </a:r>
                      <a:r>
                        <a:rPr lang="en-US" dirty="0"/>
                        <a:t>, </a:t>
                      </a:r>
                      <a:r>
                        <a:rPr lang="en-US" dirty="0" err="1"/>
                        <a:t>TrimEnd</a:t>
                      </a:r>
                      <a:endParaRPr lang="en-US" dirty="0"/>
                    </a:p>
                  </a:txBody>
                  <a:tcPr/>
                </a:tc>
                <a:tc>
                  <a:txBody>
                    <a:bodyPr/>
                    <a:lstStyle/>
                    <a:p>
                      <a:r>
                        <a:rPr lang="en-US" dirty="0"/>
                        <a:t>These methods trim whitespace characters such as space, tab, and carriage return from the beginning and/or end. </a:t>
                      </a:r>
                    </a:p>
                  </a:txBody>
                  <a:tcPr/>
                </a:tc>
                <a:extLst>
                  <a:ext uri="{0D108BD9-81ED-4DB2-BD59-A6C34878D82A}">
                    <a16:rowId xmlns:a16="http://schemas.microsoft.com/office/drawing/2014/main" val="3973622133"/>
                  </a:ext>
                </a:extLst>
              </a:tr>
              <a:tr h="440172">
                <a:tc>
                  <a:txBody>
                    <a:bodyPr/>
                    <a:lstStyle/>
                    <a:p>
                      <a:r>
                        <a:rPr lang="en-US" dirty="0" err="1"/>
                        <a:t>ToUpper</a:t>
                      </a:r>
                      <a:r>
                        <a:rPr lang="en-US" dirty="0"/>
                        <a:t>, </a:t>
                      </a:r>
                      <a:r>
                        <a:rPr lang="en-US" dirty="0" err="1"/>
                        <a:t>ToLower</a:t>
                      </a:r>
                      <a:endParaRPr lang="en-US" dirty="0"/>
                    </a:p>
                  </a:txBody>
                  <a:tcPr/>
                </a:tc>
                <a:tc>
                  <a:txBody>
                    <a:bodyPr/>
                    <a:lstStyle/>
                    <a:p>
                      <a:r>
                        <a:rPr lang="en-US" dirty="0"/>
                        <a:t>These convert all the characters into uppercase or lowercase.</a:t>
                      </a:r>
                    </a:p>
                  </a:txBody>
                  <a:tcPr/>
                </a:tc>
                <a:extLst>
                  <a:ext uri="{0D108BD9-81ED-4DB2-BD59-A6C34878D82A}">
                    <a16:rowId xmlns:a16="http://schemas.microsoft.com/office/drawing/2014/main" val="3338009083"/>
                  </a:ext>
                </a:extLst>
              </a:tr>
              <a:tr h="440172">
                <a:tc>
                  <a:txBody>
                    <a:bodyPr/>
                    <a:lstStyle/>
                    <a:p>
                      <a:r>
                        <a:rPr lang="en-US" dirty="0"/>
                        <a:t>Insert, Remove</a:t>
                      </a:r>
                    </a:p>
                  </a:txBody>
                  <a:tcPr/>
                </a:tc>
                <a:tc>
                  <a:txBody>
                    <a:bodyPr/>
                    <a:lstStyle/>
                    <a:p>
                      <a:r>
                        <a:rPr lang="en-US" dirty="0"/>
                        <a:t>These methods insert or remove some text.</a:t>
                      </a:r>
                    </a:p>
                  </a:txBody>
                  <a:tcPr/>
                </a:tc>
                <a:extLst>
                  <a:ext uri="{0D108BD9-81ED-4DB2-BD59-A6C34878D82A}">
                    <a16:rowId xmlns:a16="http://schemas.microsoft.com/office/drawing/2014/main" val="1537626818"/>
                  </a:ext>
                </a:extLst>
              </a:tr>
              <a:tr h="440172">
                <a:tc>
                  <a:txBody>
                    <a:bodyPr/>
                    <a:lstStyle/>
                    <a:p>
                      <a:r>
                        <a:rPr lang="en-US" dirty="0"/>
                        <a:t>Replace</a:t>
                      </a:r>
                    </a:p>
                  </a:txBody>
                  <a:tcPr/>
                </a:tc>
                <a:tc>
                  <a:txBody>
                    <a:bodyPr/>
                    <a:lstStyle/>
                    <a:p>
                      <a:r>
                        <a:rPr lang="en-US" dirty="0"/>
                        <a:t>This replaces some text with other text. </a:t>
                      </a:r>
                    </a:p>
                  </a:txBody>
                  <a:tcPr/>
                </a:tc>
                <a:extLst>
                  <a:ext uri="{0D108BD9-81ED-4DB2-BD59-A6C34878D82A}">
                    <a16:rowId xmlns:a16="http://schemas.microsoft.com/office/drawing/2014/main" val="246577859"/>
                  </a:ext>
                </a:extLst>
              </a:tr>
              <a:tr h="759748">
                <a:tc>
                  <a:txBody>
                    <a:bodyPr/>
                    <a:lstStyle/>
                    <a:p>
                      <a:r>
                        <a:rPr lang="en-US" dirty="0" err="1"/>
                        <a:t>string.Empty</a:t>
                      </a:r>
                      <a:endParaRPr lang="en-US" dirty="0"/>
                    </a:p>
                  </a:txBody>
                  <a:tcPr/>
                </a:tc>
                <a:tc>
                  <a:txBody>
                    <a:bodyPr/>
                    <a:lstStyle/>
                    <a:p>
                      <a:r>
                        <a:rPr lang="en-US" dirty="0"/>
                        <a:t>This can be used instead of allocating memory each time you use a literal string value using an empty pair of double quotes (""). </a:t>
                      </a:r>
                    </a:p>
                  </a:txBody>
                  <a:tcPr/>
                </a:tc>
                <a:extLst>
                  <a:ext uri="{0D108BD9-81ED-4DB2-BD59-A6C34878D82A}">
                    <a16:rowId xmlns:a16="http://schemas.microsoft.com/office/drawing/2014/main" val="888905347"/>
                  </a:ext>
                </a:extLst>
              </a:tr>
              <a:tr h="759748">
                <a:tc>
                  <a:txBody>
                    <a:bodyPr/>
                    <a:lstStyle/>
                    <a:p>
                      <a:r>
                        <a:rPr lang="en-US" dirty="0" err="1"/>
                        <a:t>string.Concat</a:t>
                      </a:r>
                      <a:endParaRPr lang="en-US" dirty="0"/>
                    </a:p>
                  </a:txBody>
                  <a:tcPr/>
                </a:tc>
                <a:tc>
                  <a:txBody>
                    <a:bodyPr/>
                    <a:lstStyle/>
                    <a:p>
                      <a:r>
                        <a:rPr lang="en-US" dirty="0"/>
                        <a:t>This concatenates two string variables. The + operator does the equivalent when used between string operands.</a:t>
                      </a:r>
                    </a:p>
                  </a:txBody>
                  <a:tcPr/>
                </a:tc>
                <a:extLst>
                  <a:ext uri="{0D108BD9-81ED-4DB2-BD59-A6C34878D82A}">
                    <a16:rowId xmlns:a16="http://schemas.microsoft.com/office/drawing/2014/main" val="3951288143"/>
                  </a:ext>
                </a:extLst>
              </a:tr>
              <a:tr h="759748">
                <a:tc>
                  <a:txBody>
                    <a:bodyPr/>
                    <a:lstStyle/>
                    <a:p>
                      <a:r>
                        <a:rPr lang="en-US" dirty="0" err="1"/>
                        <a:t>string.Join</a:t>
                      </a:r>
                      <a:endParaRPr lang="en-US" dirty="0"/>
                    </a:p>
                  </a:txBody>
                  <a:tcPr/>
                </a:tc>
                <a:tc>
                  <a:txBody>
                    <a:bodyPr/>
                    <a:lstStyle/>
                    <a:p>
                      <a:r>
                        <a:rPr lang="en-US" dirty="0"/>
                        <a:t>This concatenates one or more string variables with a character in between each one.</a:t>
                      </a:r>
                    </a:p>
                  </a:txBody>
                  <a:tcPr/>
                </a:tc>
                <a:extLst>
                  <a:ext uri="{0D108BD9-81ED-4DB2-BD59-A6C34878D82A}">
                    <a16:rowId xmlns:a16="http://schemas.microsoft.com/office/drawing/2014/main" val="4012824703"/>
                  </a:ext>
                </a:extLst>
              </a:tr>
            </a:tbl>
          </a:graphicData>
        </a:graphic>
      </p:graphicFrame>
    </p:spTree>
    <p:extLst>
      <p:ext uri="{BB962C8B-B14F-4D97-AF65-F5344CB8AC3E}">
        <p14:creationId xmlns:p14="http://schemas.microsoft.com/office/powerpoint/2010/main" val="151819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graphicFrame>
        <p:nvGraphicFramePr>
          <p:cNvPr id="2" name="Table 3">
            <a:extLst>
              <a:ext uri="{FF2B5EF4-FFF2-40B4-BE49-F238E27FC236}">
                <a16:creationId xmlns:a16="http://schemas.microsoft.com/office/drawing/2014/main" id="{891075ED-E4B7-8A33-F48C-26ABB68CF554}"/>
              </a:ext>
            </a:extLst>
          </p:cNvPr>
          <p:cNvGraphicFramePr>
            <a:graphicFrameLocks noGrp="1"/>
          </p:cNvGraphicFramePr>
          <p:nvPr>
            <p:extLst>
              <p:ext uri="{D42A27DB-BD31-4B8C-83A1-F6EECF244321}">
                <p14:modId xmlns:p14="http://schemas.microsoft.com/office/powerpoint/2010/main" val="3801103859"/>
              </p:ext>
            </p:extLst>
          </p:nvPr>
        </p:nvGraphicFramePr>
        <p:xfrm>
          <a:off x="811162" y="689897"/>
          <a:ext cx="9741917" cy="3544869"/>
        </p:xfrm>
        <a:graphic>
          <a:graphicData uri="http://schemas.openxmlformats.org/drawingml/2006/table">
            <a:tbl>
              <a:tblPr firstRow="1" bandRow="1">
                <a:tableStyleId>{5C22544A-7EE6-4342-B048-85BDC9FD1C3A}</a:tableStyleId>
              </a:tblPr>
              <a:tblGrid>
                <a:gridCol w="2793302">
                  <a:extLst>
                    <a:ext uri="{9D8B030D-6E8A-4147-A177-3AD203B41FA5}">
                      <a16:colId xmlns:a16="http://schemas.microsoft.com/office/drawing/2014/main" val="3949393801"/>
                    </a:ext>
                  </a:extLst>
                </a:gridCol>
                <a:gridCol w="6948615">
                  <a:extLst>
                    <a:ext uri="{9D8B030D-6E8A-4147-A177-3AD203B41FA5}">
                      <a16:colId xmlns:a16="http://schemas.microsoft.com/office/drawing/2014/main" val="323907394"/>
                    </a:ext>
                  </a:extLst>
                </a:gridCol>
              </a:tblGrid>
              <a:tr h="490866">
                <a:tc>
                  <a:txBody>
                    <a:bodyPr/>
                    <a:lstStyle/>
                    <a:p>
                      <a:r>
                        <a:rPr lang="en-US" dirty="0"/>
                        <a:t>Member</a:t>
                      </a:r>
                    </a:p>
                  </a:txBody>
                  <a:tcPr/>
                </a:tc>
                <a:tc>
                  <a:txBody>
                    <a:bodyPr/>
                    <a:lstStyle/>
                    <a:p>
                      <a:r>
                        <a:rPr lang="en-US" dirty="0"/>
                        <a:t>Description</a:t>
                      </a:r>
                    </a:p>
                  </a:txBody>
                  <a:tcPr/>
                </a:tc>
                <a:extLst>
                  <a:ext uri="{0D108BD9-81ED-4DB2-BD59-A6C34878D82A}">
                    <a16:rowId xmlns:a16="http://schemas.microsoft.com/office/drawing/2014/main" val="4178306858"/>
                  </a:ext>
                </a:extLst>
              </a:tr>
              <a:tr h="633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string.IsNullOrEmpty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checks whether a string variable is null or empty.</a:t>
                      </a:r>
                    </a:p>
                  </a:txBody>
                  <a:tcPr/>
                </a:tc>
                <a:extLst>
                  <a:ext uri="{0D108BD9-81ED-4DB2-BD59-A6C34878D82A}">
                    <a16:rowId xmlns:a16="http://schemas.microsoft.com/office/drawing/2014/main" val="3428749509"/>
                  </a:ext>
                </a:extLst>
              </a:tr>
              <a:tr h="1210357">
                <a:tc>
                  <a:txBody>
                    <a:bodyPr/>
                    <a:lstStyle/>
                    <a:p>
                      <a:r>
                        <a:rPr lang="en-US" dirty="0" err="1"/>
                        <a:t>string.IsNullOrWhitespace</a:t>
                      </a:r>
                      <a:endParaRPr lang="en-US" dirty="0"/>
                    </a:p>
                  </a:txBody>
                  <a:tcPr/>
                </a:tc>
                <a:tc>
                  <a:txBody>
                    <a:bodyPr/>
                    <a:lstStyle/>
                    <a:p>
                      <a:r>
                        <a:rPr lang="en-US" dirty="0"/>
                        <a:t>This checks whether a string variable is null or whitespace; that is, a mix of any number of horizontal and vertical spacing characters, for example, tab, space, carriage return, line feed, and so on.</a:t>
                      </a:r>
                    </a:p>
                  </a:txBody>
                  <a:tcPr/>
                </a:tc>
                <a:extLst>
                  <a:ext uri="{0D108BD9-81ED-4DB2-BD59-A6C34878D82A}">
                    <a16:rowId xmlns:a16="http://schemas.microsoft.com/office/drawing/2014/main" val="3973622133"/>
                  </a:ext>
                </a:extLst>
              </a:tr>
              <a:tr h="1210357">
                <a:tc>
                  <a:txBody>
                    <a:bodyPr/>
                    <a:lstStyle/>
                    <a:p>
                      <a:r>
                        <a:rPr lang="en-US" dirty="0" err="1"/>
                        <a:t>string.Format</a:t>
                      </a:r>
                      <a:r>
                        <a:rPr lang="en-US" dirty="0"/>
                        <a:t> </a:t>
                      </a:r>
                    </a:p>
                  </a:txBody>
                  <a:tcPr/>
                </a:tc>
                <a:tc>
                  <a:txBody>
                    <a:bodyPr/>
                    <a:lstStyle/>
                    <a:p>
                      <a:r>
                        <a:rPr lang="en-US" dirty="0"/>
                        <a:t>An alternative method to string interpolation for outputting formatted string values, which uses positioned instead of named parameters.</a:t>
                      </a:r>
                    </a:p>
                  </a:txBody>
                  <a:tcPr/>
                </a:tc>
                <a:extLst>
                  <a:ext uri="{0D108BD9-81ED-4DB2-BD59-A6C34878D82A}">
                    <a16:rowId xmlns:a16="http://schemas.microsoft.com/office/drawing/2014/main" val="3338009083"/>
                  </a:ext>
                </a:extLst>
              </a:tr>
            </a:tbl>
          </a:graphicData>
        </a:graphic>
      </p:graphicFrame>
      <p:sp>
        <p:nvSpPr>
          <p:cNvPr id="5" name="TextBox 4">
            <a:extLst>
              <a:ext uri="{FF2B5EF4-FFF2-40B4-BE49-F238E27FC236}">
                <a16:creationId xmlns:a16="http://schemas.microsoft.com/office/drawing/2014/main" id="{0B62C418-B740-48FA-06E4-9958FFBE51BD}"/>
              </a:ext>
            </a:extLst>
          </p:cNvPr>
          <p:cNvSpPr txBox="1"/>
          <p:nvPr/>
        </p:nvSpPr>
        <p:spPr>
          <a:xfrm>
            <a:off x="811161" y="4424206"/>
            <a:ext cx="9741917" cy="969496"/>
          </a:xfrm>
          <a:prstGeom prst="rect">
            <a:avLst/>
          </a:prstGeom>
          <a:noFill/>
        </p:spPr>
        <p:txBody>
          <a:bodyPr wrap="square">
            <a:spAutoFit/>
          </a:bodyPr>
          <a:lstStyle/>
          <a:p>
            <a:r>
              <a:rPr lang="en-US" sz="1900" dirty="0"/>
              <a:t>Some of the preceding methods are static methods. This means that the method can only be called from the type, not from a variable instance. In the preceding table, I indicated the static methods by prefixing them with string. , as in </a:t>
            </a:r>
            <a:r>
              <a:rPr lang="en-US" sz="1900" dirty="0" err="1"/>
              <a:t>string.Format</a:t>
            </a:r>
            <a:r>
              <a:rPr lang="en-US" sz="1900" dirty="0"/>
              <a:t> .</a:t>
            </a:r>
          </a:p>
        </p:txBody>
      </p:sp>
    </p:spTree>
    <p:extLst>
      <p:ext uri="{BB962C8B-B14F-4D97-AF65-F5344CB8AC3E}">
        <p14:creationId xmlns:p14="http://schemas.microsoft.com/office/powerpoint/2010/main" val="3225888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032467" y="1505423"/>
            <a:ext cx="6220278" cy="2387600"/>
          </a:xfrm>
        </p:spPr>
        <p:txBody>
          <a:bodyPr/>
          <a:lstStyle/>
          <a:p>
            <a:r>
              <a:rPr lang="en-US" dirty="0">
                <a:solidFill>
                  <a:srgbClr val="44546A"/>
                </a:solidFill>
              </a:rPr>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19217"/>
            <a:ext cx="9779183" cy="1325563"/>
          </a:xfrm>
        </p:spPr>
        <p:txBody>
          <a:bodyPr/>
          <a:lstStyle/>
          <a:p>
            <a:r>
              <a:rPr lang="en-US" sz="5200" dirty="0">
                <a:solidFill>
                  <a:srgbClr val="44546A"/>
                </a:solidFill>
                <a:effectLst>
                  <a:outerShdw blurRad="38100" dist="38100" dir="2700000" algn="tl">
                    <a:srgbClr val="000000">
                      <a:alpha val="43137"/>
                    </a:srgbClr>
                  </a:outerShdw>
                </a:effectLst>
              </a:rPr>
              <a:t>Topics to cover</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sz="3000" b="1" dirty="0">
                <a:solidFill>
                  <a:srgbClr val="44546A"/>
                </a:solidFill>
              </a:rPr>
              <a:t>Working with numbers </a:t>
            </a:r>
          </a:p>
          <a:p>
            <a:r>
              <a:rPr lang="en-US" sz="3000" b="1" dirty="0">
                <a:solidFill>
                  <a:srgbClr val="44546A"/>
                </a:solidFill>
              </a:rPr>
              <a:t>Working with text </a:t>
            </a:r>
          </a:p>
          <a:p>
            <a:r>
              <a:rPr lang="en-US" sz="3000" b="1" dirty="0">
                <a:solidFill>
                  <a:srgbClr val="44546A"/>
                </a:solidFill>
              </a:rPr>
              <a:t>Pattern matching with regular expressions </a:t>
            </a:r>
          </a:p>
          <a:p>
            <a:r>
              <a:rPr lang="en-US" sz="3000" b="1" dirty="0">
                <a:solidFill>
                  <a:srgbClr val="44546A"/>
                </a:solidFill>
              </a:rPr>
              <a:t>Working with spans, indexes, and ranges </a:t>
            </a:r>
          </a:p>
          <a:p>
            <a:r>
              <a:rPr lang="en-US" sz="3000" b="1" dirty="0">
                <a:solidFill>
                  <a:srgbClr val="44546A"/>
                </a:solidFill>
              </a:rPr>
              <a:t>Working with network resources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12/19/2022</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solidFill>
                  <a:srgbClr val="44546A"/>
                </a:solidFill>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800" b="1" dirty="0"/>
              <a:t>This chapter is about some common types that are included with .NET. These include types for manipulating numbers, text, collections, improving working with spans, indexes, and ranges, and network access.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12/19/2022</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Chapter 8: Working with Common .NET Types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269787"/>
            <a:ext cx="9779184" cy="780535"/>
          </a:xfrm>
        </p:spPr>
        <p:txBody>
          <a:bodyPr/>
          <a:lstStyle/>
          <a:p>
            <a:r>
              <a:rPr lang="en-US" dirty="0">
                <a:solidFill>
                  <a:srgbClr val="44546A"/>
                </a:solidFill>
                <a:effectLst>
                  <a:outerShdw blurRad="38100" dist="38100" dir="2700000" algn="tl">
                    <a:srgbClr val="000000">
                      <a:alpha val="43137"/>
                    </a:srgbClr>
                  </a:outerShdw>
                </a:effectLst>
              </a:rPr>
              <a:t>Type of numbers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983205"/>
            <a:ext cx="9920858" cy="522514"/>
          </a:xfrm>
        </p:spPr>
        <p:txBody>
          <a:bodyPr/>
          <a:lstStyle/>
          <a:p>
            <a:r>
              <a:rPr lang="en-US" dirty="0">
                <a:solidFill>
                  <a:srgbClr val="44546A"/>
                </a:solidFill>
              </a:rPr>
              <a:t>most common types of data is numbers</a:t>
            </a:r>
          </a:p>
        </p:txBody>
      </p:sp>
      <p:graphicFrame>
        <p:nvGraphicFramePr>
          <p:cNvPr id="17" name="Table 17">
            <a:extLst>
              <a:ext uri="{FF2B5EF4-FFF2-40B4-BE49-F238E27FC236}">
                <a16:creationId xmlns:a16="http://schemas.microsoft.com/office/drawing/2014/main" id="{90A495B4-B106-C3DC-0B72-68D90BEA593E}"/>
              </a:ext>
            </a:extLst>
          </p:cNvPr>
          <p:cNvGraphicFramePr>
            <a:graphicFrameLocks noGrp="1"/>
          </p:cNvGraphicFramePr>
          <p:nvPr>
            <p:ph idx="1"/>
            <p:extLst>
              <p:ext uri="{D42A27DB-BD31-4B8C-83A1-F6EECF244321}">
                <p14:modId xmlns:p14="http://schemas.microsoft.com/office/powerpoint/2010/main" val="445469022"/>
              </p:ext>
            </p:extLst>
          </p:nvPr>
        </p:nvGraphicFramePr>
        <p:xfrm>
          <a:off x="1208056" y="1579862"/>
          <a:ext cx="9791735" cy="4278908"/>
        </p:xfrm>
        <a:graphic>
          <a:graphicData uri="http://schemas.openxmlformats.org/drawingml/2006/table">
            <a:tbl>
              <a:tblPr firstRow="1" bandRow="1">
                <a:tableStyleId>{5C22544A-7EE6-4342-B048-85BDC9FD1C3A}</a:tableStyleId>
              </a:tblPr>
              <a:tblGrid>
                <a:gridCol w="4704271">
                  <a:extLst>
                    <a:ext uri="{9D8B030D-6E8A-4147-A177-3AD203B41FA5}">
                      <a16:colId xmlns:a16="http://schemas.microsoft.com/office/drawing/2014/main" val="3717953204"/>
                    </a:ext>
                  </a:extLst>
                </a:gridCol>
                <a:gridCol w="5087464">
                  <a:extLst>
                    <a:ext uri="{9D8B030D-6E8A-4147-A177-3AD203B41FA5}">
                      <a16:colId xmlns:a16="http://schemas.microsoft.com/office/drawing/2014/main" val="3062573041"/>
                    </a:ext>
                  </a:extLst>
                </a:gridCol>
              </a:tblGrid>
              <a:tr h="459004">
                <a:tc>
                  <a:txBody>
                    <a:bodyPr/>
                    <a:lstStyle/>
                    <a:p>
                      <a:r>
                        <a:rPr lang="en-US" sz="2300" baseline="0" dirty="0"/>
                        <a:t>Example type | Namespace</a:t>
                      </a:r>
                    </a:p>
                  </a:txBody>
                  <a:tcPr marL="100584" marR="100584" marT="50292" marB="50292"/>
                </a:tc>
                <a:tc>
                  <a:txBody>
                    <a:bodyPr/>
                    <a:lstStyle/>
                    <a:p>
                      <a:r>
                        <a:rPr lang="en-US" sz="2300" baseline="0" dirty="0"/>
                        <a:t>Description</a:t>
                      </a:r>
                    </a:p>
                  </a:txBody>
                  <a:tcPr marL="100584" marR="100584" marT="50292" marB="50292"/>
                </a:tc>
                <a:extLst>
                  <a:ext uri="{0D108BD9-81ED-4DB2-BD59-A6C34878D82A}">
                    <a16:rowId xmlns:a16="http://schemas.microsoft.com/office/drawing/2014/main" val="767608881"/>
                  </a:ext>
                </a:extLst>
              </a:tr>
              <a:tr h="692482">
                <a:tc>
                  <a:txBody>
                    <a:bodyPr/>
                    <a:lstStyle/>
                    <a:p>
                      <a:r>
                        <a:rPr lang="en-US" sz="2000" baseline="0" dirty="0" err="1"/>
                        <a:t>SByte</a:t>
                      </a:r>
                      <a:r>
                        <a:rPr lang="en-US" sz="2000" baseline="0" dirty="0"/>
                        <a:t> , Int16 , Int32 , Int64 | System</a:t>
                      </a:r>
                    </a:p>
                  </a:txBody>
                  <a:tcPr marL="100584" marR="100584" marT="50292" marB="50292"/>
                </a:tc>
                <a:tc>
                  <a:txBody>
                    <a:bodyPr/>
                    <a:lstStyle/>
                    <a:p>
                      <a:r>
                        <a:rPr lang="en-US" sz="2000" baseline="0" dirty="0"/>
                        <a:t>Integers; that is, zero, and positive and negative whole numbers</a:t>
                      </a:r>
                    </a:p>
                  </a:txBody>
                  <a:tcPr marL="100584" marR="100584" marT="50292" marB="50292"/>
                </a:tc>
                <a:extLst>
                  <a:ext uri="{0D108BD9-81ED-4DB2-BD59-A6C34878D82A}">
                    <a16:rowId xmlns:a16="http://schemas.microsoft.com/office/drawing/2014/main" val="796977800"/>
                  </a:ext>
                </a:extLst>
              </a:tr>
              <a:tr h="692482">
                <a:tc>
                  <a:txBody>
                    <a:bodyPr/>
                    <a:lstStyle/>
                    <a:p>
                      <a:r>
                        <a:rPr lang="en-US" sz="2000" baseline="0" dirty="0"/>
                        <a:t>Byte , UInt16 , UInt32 , UInt64  | System</a:t>
                      </a:r>
                    </a:p>
                    <a:p>
                      <a:endParaRPr lang="en-US" sz="2000" baseline="0" dirty="0"/>
                    </a:p>
                  </a:txBody>
                  <a:tcPr marL="100584" marR="100584" marT="50292" marB="50292"/>
                </a:tc>
                <a:tc>
                  <a:txBody>
                    <a:bodyPr/>
                    <a:lstStyle/>
                    <a:p>
                      <a:r>
                        <a:rPr lang="en-US" sz="2000" baseline="0" dirty="0"/>
                        <a:t>Cardinals; that is, zero, and positive whole numbers</a:t>
                      </a:r>
                    </a:p>
                  </a:txBody>
                  <a:tcPr marL="100584" marR="100584" marT="50292" marB="50292"/>
                </a:tc>
                <a:extLst>
                  <a:ext uri="{0D108BD9-81ED-4DB2-BD59-A6C34878D82A}">
                    <a16:rowId xmlns:a16="http://schemas.microsoft.com/office/drawing/2014/main" val="1805974254"/>
                  </a:ext>
                </a:extLst>
              </a:tr>
              <a:tr h="692482">
                <a:tc>
                  <a:txBody>
                    <a:bodyPr/>
                    <a:lstStyle/>
                    <a:p>
                      <a:r>
                        <a:rPr lang="en-US" sz="2000" baseline="0" dirty="0"/>
                        <a:t>Half , Single , Double  | System</a:t>
                      </a:r>
                    </a:p>
                  </a:txBody>
                  <a:tcPr marL="100584" marR="100584" marT="50292" marB="50292"/>
                </a:tc>
                <a:tc>
                  <a:txBody>
                    <a:bodyPr/>
                    <a:lstStyle/>
                    <a:p>
                      <a:r>
                        <a:rPr lang="en-US" sz="2000" baseline="0" dirty="0"/>
                        <a:t>Reals; that is, floating-point numbers</a:t>
                      </a:r>
                    </a:p>
                  </a:txBody>
                  <a:tcPr marL="100584" marR="100584" marT="50292" marB="50292"/>
                </a:tc>
                <a:extLst>
                  <a:ext uri="{0D108BD9-81ED-4DB2-BD59-A6C34878D82A}">
                    <a16:rowId xmlns:a16="http://schemas.microsoft.com/office/drawing/2014/main" val="303816859"/>
                  </a:ext>
                </a:extLst>
              </a:tr>
              <a:tr h="996870">
                <a:tc>
                  <a:txBody>
                    <a:bodyPr/>
                    <a:lstStyle/>
                    <a:p>
                      <a:r>
                        <a:rPr lang="en-US" sz="2000" baseline="0" dirty="0"/>
                        <a:t>Decimal | System</a:t>
                      </a:r>
                    </a:p>
                  </a:txBody>
                  <a:tcPr marL="100584" marR="100584" marT="50292" marB="50292"/>
                </a:tc>
                <a:tc>
                  <a:txBody>
                    <a:bodyPr/>
                    <a:lstStyle/>
                    <a:p>
                      <a:r>
                        <a:rPr lang="en-US" sz="2000" baseline="0" dirty="0"/>
                        <a:t>Accurate reals; that is, for use in science, engineering, or financial scenarios</a:t>
                      </a:r>
                    </a:p>
                  </a:txBody>
                  <a:tcPr marL="100584" marR="100584" marT="50292" marB="50292"/>
                </a:tc>
                <a:extLst>
                  <a:ext uri="{0D108BD9-81ED-4DB2-BD59-A6C34878D82A}">
                    <a16:rowId xmlns:a16="http://schemas.microsoft.com/office/drawing/2014/main" val="1268310766"/>
                  </a:ext>
                </a:extLst>
              </a:tr>
              <a:tr h="692482">
                <a:tc>
                  <a:txBody>
                    <a:bodyPr/>
                    <a:lstStyle/>
                    <a:p>
                      <a:r>
                        <a:rPr lang="en-US" sz="2000" baseline="0" dirty="0" err="1"/>
                        <a:t>BigInteger</a:t>
                      </a:r>
                      <a:r>
                        <a:rPr lang="en-US" sz="2000" baseline="0" dirty="0"/>
                        <a:t> , Complex , Quaternion | </a:t>
                      </a:r>
                      <a:r>
                        <a:rPr lang="en-US" sz="2000" baseline="0" dirty="0" err="1"/>
                        <a:t>System.Numeric</a:t>
                      </a:r>
                      <a:endParaRPr lang="en-US" sz="2000" baseline="0" dirty="0"/>
                    </a:p>
                  </a:txBody>
                  <a:tcPr marL="100584" marR="100584" marT="50292" marB="50292"/>
                </a:tc>
                <a:tc>
                  <a:txBody>
                    <a:bodyPr/>
                    <a:lstStyle/>
                    <a:p>
                      <a:r>
                        <a:rPr lang="en-US" sz="2000" baseline="0" dirty="0"/>
                        <a:t>Arbitrarily large integers, complex numbers, and quaternion numbers </a:t>
                      </a:r>
                    </a:p>
                  </a:txBody>
                  <a:tcPr marL="100584" marR="100584" marT="50292" marB="50292"/>
                </a:tc>
                <a:extLst>
                  <a:ext uri="{0D108BD9-81ED-4DB2-BD59-A6C34878D82A}">
                    <a16:rowId xmlns:a16="http://schemas.microsoft.com/office/drawing/2014/main" val="660414125"/>
                  </a:ext>
                </a:extLst>
              </a:tr>
            </a:tbl>
          </a:graphicData>
        </a:graphic>
      </p:graphicFrame>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641390"/>
            <a:ext cx="9779184" cy="780535"/>
          </a:xfrm>
        </p:spPr>
        <p:txBody>
          <a:bodyPr/>
          <a:lstStyle/>
          <a:p>
            <a:r>
              <a:rPr lang="en-US" dirty="0">
                <a:solidFill>
                  <a:srgbClr val="44546A"/>
                </a:solidFill>
                <a:effectLst>
                  <a:outerShdw blurRad="38100" dist="38100" dir="2700000" algn="tl">
                    <a:srgbClr val="000000">
                      <a:alpha val="43137"/>
                    </a:srgbClr>
                  </a:outerShdw>
                </a:effectLst>
              </a:rPr>
              <a:t>Working with numbers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2478378"/>
            <a:ext cx="9920858" cy="522514"/>
          </a:xfrm>
        </p:spPr>
        <p:txBody>
          <a:bodyPr/>
          <a:lstStyle/>
          <a:p>
            <a:r>
              <a:rPr lang="en-US" dirty="0">
                <a:solidFill>
                  <a:srgbClr val="44546A"/>
                </a:solidFill>
              </a:rPr>
              <a:t>most common types of data is numbers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167492" y="3085920"/>
            <a:ext cx="10188367" cy="2958196"/>
          </a:xfrm>
        </p:spPr>
        <p:txBody>
          <a:bodyPr/>
          <a:lstStyle/>
          <a:p>
            <a:r>
              <a:rPr lang="en-US" dirty="0"/>
              <a:t>The largest whole number that can be stored in .NET types that have a C# alias is about eighteen and a half quintillion, stored in an unsigned </a:t>
            </a:r>
            <a:r>
              <a:rPr lang="en-US" b="1" dirty="0"/>
              <a:t>long</a:t>
            </a:r>
            <a:r>
              <a:rPr lang="en-US" dirty="0"/>
              <a:t> integer</a:t>
            </a:r>
          </a:p>
          <a:p>
            <a:r>
              <a:rPr lang="en-US" b="1" dirty="0"/>
              <a:t>Sample program1 </a:t>
            </a:r>
            <a:r>
              <a:rPr lang="en-US" dirty="0"/>
              <a:t>: </a:t>
            </a:r>
            <a:r>
              <a:rPr lang="en-US" i="1" dirty="0"/>
              <a:t>maximum value of the </a:t>
            </a:r>
            <a:r>
              <a:rPr lang="en-US" b="1" dirty="0" err="1"/>
              <a:t>ulong</a:t>
            </a:r>
            <a:r>
              <a:rPr lang="en-US" i="1" dirty="0"/>
              <a:t> type, and a number with 30 digits using </a:t>
            </a:r>
            <a:r>
              <a:rPr lang="en-US" b="1" dirty="0" err="1"/>
              <a:t>BigInteger</a:t>
            </a:r>
            <a:endParaRPr lang="en-US" b="1" dirty="0"/>
          </a:p>
        </p:txBody>
      </p:sp>
    </p:spTree>
    <p:extLst>
      <p:ext uri="{BB962C8B-B14F-4D97-AF65-F5344CB8AC3E}">
        <p14:creationId xmlns:p14="http://schemas.microsoft.com/office/powerpoint/2010/main" val="780767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001075"/>
            <a:ext cx="9779184" cy="780535"/>
          </a:xfrm>
        </p:spPr>
        <p:txBody>
          <a:bodyPr/>
          <a:lstStyle/>
          <a:p>
            <a:r>
              <a:rPr lang="en-US" dirty="0">
                <a:solidFill>
                  <a:srgbClr val="44546A"/>
                </a:solidFill>
                <a:effectLst>
                  <a:outerShdw blurRad="38100" dist="38100" dir="2700000" algn="tl">
                    <a:srgbClr val="000000">
                      <a:alpha val="43137"/>
                    </a:srgbClr>
                  </a:outerShdw>
                </a:effectLst>
              </a:rPr>
              <a:t>Working with complex numbers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167492" y="1912025"/>
            <a:ext cx="10188367" cy="4043932"/>
          </a:xfrm>
        </p:spPr>
        <p:txBody>
          <a:bodyPr/>
          <a:lstStyle/>
          <a:p>
            <a:pPr>
              <a:lnSpc>
                <a:spcPct val="150000"/>
              </a:lnSpc>
            </a:pPr>
            <a:r>
              <a:rPr lang="en-US" dirty="0"/>
              <a:t>A complex number can be expressed as a + bi, where a and b are real numbers, and </a:t>
            </a:r>
            <a:r>
              <a:rPr lang="en-US" dirty="0" err="1"/>
              <a:t>i</a:t>
            </a:r>
            <a:r>
              <a:rPr lang="en-US" dirty="0"/>
              <a:t> is an imaginary unit, where i2 = −1. If the real part a is zero, it is a pure imaginary number. If the imaginary part b is zero, it is a real number. </a:t>
            </a:r>
          </a:p>
          <a:p>
            <a:pPr>
              <a:lnSpc>
                <a:spcPct val="150000"/>
              </a:lnSpc>
            </a:pPr>
            <a:r>
              <a:rPr lang="en-US" dirty="0"/>
              <a:t>Complex numbers have practical applications in many STEM (science, technology, engineering, and mathematics) fields of study. They are added by separately adding the real and imaginary parts of the summands; </a:t>
            </a:r>
          </a:p>
          <a:p>
            <a:pPr>
              <a:lnSpc>
                <a:spcPct val="100000"/>
              </a:lnSpc>
            </a:pPr>
            <a:r>
              <a:rPr lang="en-US" dirty="0"/>
              <a:t>consider this: </a:t>
            </a:r>
            <a:r>
              <a:rPr lang="en-US" dirty="0">
                <a:solidFill>
                  <a:schemeClr val="accent1"/>
                </a:solidFill>
              </a:rPr>
              <a:t>(a + bi) + (c + di) = (a + c) + (b + d)</a:t>
            </a:r>
            <a:r>
              <a:rPr lang="en-US" dirty="0" err="1">
                <a:solidFill>
                  <a:schemeClr val="accent1"/>
                </a:solidFill>
              </a:rPr>
              <a:t>i</a:t>
            </a:r>
            <a:r>
              <a:rPr lang="en-US" dirty="0">
                <a:solidFill>
                  <a:schemeClr val="accent1"/>
                </a:solidFill>
              </a:rPr>
              <a:t> </a:t>
            </a:r>
          </a:p>
          <a:p>
            <a:pPr>
              <a:lnSpc>
                <a:spcPct val="100000"/>
              </a:lnSpc>
            </a:pPr>
            <a:r>
              <a:rPr lang="en-US" b="1" dirty="0"/>
              <a:t>Sample program2 : </a:t>
            </a:r>
            <a:r>
              <a:rPr lang="en-US" dirty="0"/>
              <a:t>add two complex numbers</a:t>
            </a:r>
          </a:p>
          <a:p>
            <a:endParaRPr lang="en-US" b="1" dirty="0"/>
          </a:p>
        </p:txBody>
      </p:sp>
    </p:spTree>
    <p:extLst>
      <p:ext uri="{BB962C8B-B14F-4D97-AF65-F5344CB8AC3E}">
        <p14:creationId xmlns:p14="http://schemas.microsoft.com/office/powerpoint/2010/main" val="1825131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001075"/>
            <a:ext cx="9779184" cy="780535"/>
          </a:xfrm>
        </p:spPr>
        <p:txBody>
          <a:bodyPr/>
          <a:lstStyle/>
          <a:p>
            <a:r>
              <a:rPr lang="en-US" dirty="0">
                <a:solidFill>
                  <a:srgbClr val="44546A"/>
                </a:solidFill>
                <a:effectLst>
                  <a:outerShdw blurRad="50800" dist="38100" dir="2700000" algn="tl" rotWithShape="0">
                    <a:prstClr val="black">
                      <a:alpha val="40000"/>
                    </a:prstClr>
                  </a:outerShdw>
                </a:effectLst>
              </a:rPr>
              <a:t>Understanding quaternions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167492" y="1912025"/>
            <a:ext cx="10188367" cy="4043932"/>
          </a:xfrm>
        </p:spPr>
        <p:txBody>
          <a:bodyPr/>
          <a:lstStyle/>
          <a:p>
            <a:pPr>
              <a:lnSpc>
                <a:spcPct val="150000"/>
              </a:lnSpc>
            </a:pPr>
            <a:r>
              <a:rPr lang="en-US" dirty="0"/>
              <a:t>Quaternions are a number system that extends complex numbers. They form a four-dimensional associative normed division algebra over the real numbers, and therefore also a domain.</a:t>
            </a:r>
          </a:p>
          <a:p>
            <a:pPr>
              <a:lnSpc>
                <a:spcPct val="150000"/>
              </a:lnSpc>
            </a:pPr>
            <a:r>
              <a:rPr lang="en-US" dirty="0"/>
              <a:t>They are good at describing spatial rotations, so video game engines use them, as do many computer simulations and flight control systems.</a:t>
            </a:r>
          </a:p>
          <a:p>
            <a:pPr>
              <a:lnSpc>
                <a:spcPct val="150000"/>
              </a:lnSpc>
            </a:pPr>
            <a:endParaRPr lang="en-US" b="1" dirty="0"/>
          </a:p>
        </p:txBody>
      </p:sp>
    </p:spTree>
    <p:extLst>
      <p:ext uri="{BB962C8B-B14F-4D97-AF65-F5344CB8AC3E}">
        <p14:creationId xmlns:p14="http://schemas.microsoft.com/office/powerpoint/2010/main" val="331895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247674"/>
            <a:ext cx="9779184" cy="780535"/>
          </a:xfrm>
        </p:spPr>
        <p:txBody>
          <a:bodyPr/>
          <a:lstStyle/>
          <a:p>
            <a:r>
              <a:rPr lang="en-US" dirty="0">
                <a:solidFill>
                  <a:srgbClr val="44546A"/>
                </a:solidFill>
                <a:effectLst>
                  <a:outerShdw blurRad="38100" dist="38100" dir="2700000" algn="tl">
                    <a:srgbClr val="000000">
                      <a:alpha val="43137"/>
                    </a:srgbClr>
                  </a:outerShdw>
                </a:effectLst>
              </a:rPr>
              <a:t>Generating random numbers for games and similar apps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5" name="Content Placeholder 4">
            <a:extLst>
              <a:ext uri="{FF2B5EF4-FFF2-40B4-BE49-F238E27FC236}">
                <a16:creationId xmlns:a16="http://schemas.microsoft.com/office/drawing/2014/main" id="{E0EB4F45-631E-D42F-262A-3D895DE15A04}"/>
              </a:ext>
            </a:extLst>
          </p:cNvPr>
          <p:cNvSpPr>
            <a:spLocks noGrp="1"/>
          </p:cNvSpPr>
          <p:nvPr>
            <p:ph idx="1"/>
          </p:nvPr>
        </p:nvSpPr>
        <p:spPr>
          <a:xfrm>
            <a:off x="1167492" y="1988351"/>
            <a:ext cx="10188367" cy="4043932"/>
          </a:xfrm>
        </p:spPr>
        <p:txBody>
          <a:bodyPr/>
          <a:lstStyle/>
          <a:p>
            <a:pPr>
              <a:lnSpc>
                <a:spcPct val="150000"/>
              </a:lnSpc>
            </a:pPr>
            <a:r>
              <a:rPr lang="en-US" dirty="0"/>
              <a:t>In scenarios that don't need truly random numbers like games, you can create an instance of the </a:t>
            </a:r>
            <a:r>
              <a:rPr lang="en-US" i="1" dirty="0"/>
              <a:t>Random</a:t>
            </a:r>
            <a:r>
              <a:rPr lang="en-US" dirty="0"/>
              <a:t> class, as shown in the following code example: </a:t>
            </a:r>
          </a:p>
          <a:p>
            <a:pPr>
              <a:lnSpc>
                <a:spcPct val="150000"/>
              </a:lnSpc>
            </a:pPr>
            <a:r>
              <a:rPr lang="en-US" dirty="0">
                <a:solidFill>
                  <a:schemeClr val="accent1"/>
                </a:solidFill>
              </a:rPr>
              <a:t>Random r = new(); </a:t>
            </a:r>
          </a:p>
          <a:p>
            <a:pPr>
              <a:lnSpc>
                <a:spcPct val="150000"/>
              </a:lnSpc>
            </a:pPr>
            <a:r>
              <a:rPr lang="en-US" dirty="0"/>
              <a:t>Random has a constructor with a parameter for specifying a seed value used to initialize its pseudo-random number generator, as shown in the following code: </a:t>
            </a:r>
          </a:p>
          <a:p>
            <a:pPr>
              <a:lnSpc>
                <a:spcPct val="150000"/>
              </a:lnSpc>
            </a:pPr>
            <a:r>
              <a:rPr lang="en-US" dirty="0">
                <a:solidFill>
                  <a:schemeClr val="accent1"/>
                </a:solidFill>
              </a:rPr>
              <a:t>Random r = new(Seed: 46378);</a:t>
            </a:r>
          </a:p>
          <a:p>
            <a:pPr>
              <a:lnSpc>
                <a:spcPct val="150000"/>
              </a:lnSpc>
            </a:pPr>
            <a:r>
              <a:rPr lang="en-US" b="1" dirty="0"/>
              <a:t>Sample program3 : </a:t>
            </a:r>
            <a:r>
              <a:rPr lang="en-US" dirty="0"/>
              <a:t>Usage of Random numbers</a:t>
            </a:r>
            <a:endParaRPr lang="en-US" dirty="0">
              <a:solidFill>
                <a:schemeClr val="accent1"/>
              </a:solidFill>
            </a:endParaRPr>
          </a:p>
        </p:txBody>
      </p:sp>
    </p:spTree>
    <p:extLst>
      <p:ext uri="{BB962C8B-B14F-4D97-AF65-F5344CB8AC3E}">
        <p14:creationId xmlns:p14="http://schemas.microsoft.com/office/powerpoint/2010/main" val="414697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1" y="827872"/>
            <a:ext cx="9779184" cy="780535"/>
          </a:xfrm>
        </p:spPr>
        <p:txBody>
          <a:bodyPr/>
          <a:lstStyle/>
          <a:p>
            <a:r>
              <a:rPr lang="en-US" dirty="0">
                <a:solidFill>
                  <a:srgbClr val="44546A"/>
                </a:solidFill>
                <a:effectLst>
                  <a:outerShdw blurRad="38100" dist="38100" dir="2700000" algn="tl">
                    <a:srgbClr val="000000">
                      <a:alpha val="43137"/>
                    </a:srgbClr>
                  </a:outerShdw>
                </a:effectLst>
              </a:rPr>
              <a:t>Working with text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1216" y="1704862"/>
            <a:ext cx="9920858" cy="522514"/>
          </a:xfrm>
        </p:spPr>
        <p:txBody>
          <a:bodyPr/>
          <a:lstStyle/>
          <a:p>
            <a:r>
              <a:rPr lang="en-US" sz="2000" b="0" dirty="0"/>
              <a:t>One of the other most common types of data for variables is text. The most common types in .NET for working with text are shown in the following table:</a:t>
            </a:r>
          </a:p>
        </p:txBody>
      </p:sp>
      <p:graphicFrame>
        <p:nvGraphicFramePr>
          <p:cNvPr id="17" name="Table 17">
            <a:extLst>
              <a:ext uri="{FF2B5EF4-FFF2-40B4-BE49-F238E27FC236}">
                <a16:creationId xmlns:a16="http://schemas.microsoft.com/office/drawing/2014/main" id="{90A495B4-B106-C3DC-0B72-68D90BEA593E}"/>
              </a:ext>
            </a:extLst>
          </p:cNvPr>
          <p:cNvGraphicFramePr>
            <a:graphicFrameLocks noGrp="1"/>
          </p:cNvGraphicFramePr>
          <p:nvPr>
            <p:ph idx="1"/>
            <p:extLst>
              <p:ext uri="{D42A27DB-BD31-4B8C-83A1-F6EECF244321}">
                <p14:modId xmlns:p14="http://schemas.microsoft.com/office/powerpoint/2010/main" val="4049142981"/>
              </p:ext>
            </p:extLst>
          </p:nvPr>
        </p:nvGraphicFramePr>
        <p:xfrm>
          <a:off x="1284783" y="2516312"/>
          <a:ext cx="9131040" cy="3513816"/>
        </p:xfrm>
        <a:graphic>
          <a:graphicData uri="http://schemas.openxmlformats.org/drawingml/2006/table">
            <a:tbl>
              <a:tblPr firstRow="1" bandRow="1">
                <a:tableStyleId>{5C22544A-7EE6-4342-B048-85BDC9FD1C3A}</a:tableStyleId>
              </a:tblPr>
              <a:tblGrid>
                <a:gridCol w="4590352">
                  <a:extLst>
                    <a:ext uri="{9D8B030D-6E8A-4147-A177-3AD203B41FA5}">
                      <a16:colId xmlns:a16="http://schemas.microsoft.com/office/drawing/2014/main" val="3717953204"/>
                    </a:ext>
                  </a:extLst>
                </a:gridCol>
                <a:gridCol w="4540688">
                  <a:extLst>
                    <a:ext uri="{9D8B030D-6E8A-4147-A177-3AD203B41FA5}">
                      <a16:colId xmlns:a16="http://schemas.microsoft.com/office/drawing/2014/main" val="3062573041"/>
                    </a:ext>
                  </a:extLst>
                </a:gridCol>
              </a:tblGrid>
              <a:tr h="450012">
                <a:tc>
                  <a:txBody>
                    <a:bodyPr/>
                    <a:lstStyle/>
                    <a:p>
                      <a:r>
                        <a:rPr lang="en-US" sz="2300" baseline="0" dirty="0"/>
                        <a:t>Example type | Namespace</a:t>
                      </a:r>
                    </a:p>
                  </a:txBody>
                  <a:tcPr marL="100584" marR="100584" marT="50292" marB="50292"/>
                </a:tc>
                <a:tc>
                  <a:txBody>
                    <a:bodyPr/>
                    <a:lstStyle/>
                    <a:p>
                      <a:r>
                        <a:rPr lang="en-US" sz="2300" baseline="0" dirty="0"/>
                        <a:t>Description</a:t>
                      </a:r>
                    </a:p>
                  </a:txBody>
                  <a:tcPr marL="100584" marR="100584" marT="50292" marB="50292"/>
                </a:tc>
                <a:extLst>
                  <a:ext uri="{0D108BD9-81ED-4DB2-BD59-A6C34878D82A}">
                    <a16:rowId xmlns:a16="http://schemas.microsoft.com/office/drawing/2014/main" val="767608881"/>
                  </a:ext>
                </a:extLst>
              </a:tr>
              <a:tr h="696271">
                <a:tc>
                  <a:txBody>
                    <a:bodyPr/>
                    <a:lstStyle/>
                    <a:p>
                      <a:r>
                        <a:rPr lang="en-US" sz="2000" dirty="0"/>
                        <a:t>Char </a:t>
                      </a:r>
                      <a:r>
                        <a:rPr lang="en-US" sz="2000" baseline="0" dirty="0"/>
                        <a:t>| System</a:t>
                      </a:r>
                    </a:p>
                  </a:txBody>
                  <a:tcPr marL="100584" marR="100584" marT="50292" marB="50292"/>
                </a:tc>
                <a:tc>
                  <a:txBody>
                    <a:bodyPr/>
                    <a:lstStyle/>
                    <a:p>
                      <a:r>
                        <a:rPr lang="en-US" sz="2000" dirty="0"/>
                        <a:t>Storage for a single text character</a:t>
                      </a:r>
                      <a:endParaRPr lang="en-US" sz="2000" baseline="0" dirty="0"/>
                    </a:p>
                  </a:txBody>
                  <a:tcPr marL="100584" marR="100584" marT="50292" marB="50292"/>
                </a:tc>
                <a:extLst>
                  <a:ext uri="{0D108BD9-81ED-4DB2-BD59-A6C34878D82A}">
                    <a16:rowId xmlns:a16="http://schemas.microsoft.com/office/drawing/2014/main" val="796977800"/>
                  </a:ext>
                </a:extLst>
              </a:tr>
              <a:tr h="696271">
                <a:tc>
                  <a:txBody>
                    <a:bodyPr/>
                    <a:lstStyle/>
                    <a:p>
                      <a:r>
                        <a:rPr lang="en-US" sz="2000" dirty="0"/>
                        <a:t>String</a:t>
                      </a:r>
                      <a:r>
                        <a:rPr lang="en-US" sz="2000" baseline="0" dirty="0"/>
                        <a:t>  | System</a:t>
                      </a:r>
                    </a:p>
                    <a:p>
                      <a:endParaRPr lang="en-US" sz="2000" baseline="0" dirty="0"/>
                    </a:p>
                  </a:txBody>
                  <a:tcPr marL="100584" marR="100584" marT="50292" marB="50292"/>
                </a:tc>
                <a:tc>
                  <a:txBody>
                    <a:bodyPr/>
                    <a:lstStyle/>
                    <a:p>
                      <a:r>
                        <a:rPr lang="en-US" sz="2000" dirty="0"/>
                        <a:t>Storage for multiple text characters</a:t>
                      </a:r>
                      <a:endParaRPr lang="en-US" sz="2000" baseline="0" dirty="0"/>
                    </a:p>
                  </a:txBody>
                  <a:tcPr marL="100584" marR="100584" marT="50292" marB="50292"/>
                </a:tc>
                <a:extLst>
                  <a:ext uri="{0D108BD9-81ED-4DB2-BD59-A6C34878D82A}">
                    <a16:rowId xmlns:a16="http://schemas.microsoft.com/office/drawing/2014/main" val="1805974254"/>
                  </a:ext>
                </a:extLst>
              </a:tr>
              <a:tr h="678916">
                <a:tc>
                  <a:txBody>
                    <a:bodyPr/>
                    <a:lstStyle/>
                    <a:p>
                      <a:r>
                        <a:rPr lang="en-US" sz="2000" dirty="0"/>
                        <a:t>StringBuilder</a:t>
                      </a:r>
                      <a:r>
                        <a:rPr lang="en-US" sz="2000" baseline="0" dirty="0"/>
                        <a:t> | </a:t>
                      </a:r>
                      <a:r>
                        <a:rPr lang="en-US" sz="2000" baseline="0" dirty="0" err="1"/>
                        <a:t>System.Text</a:t>
                      </a:r>
                      <a:endParaRPr lang="en-US" sz="2000" baseline="0" dirty="0"/>
                    </a:p>
                  </a:txBody>
                  <a:tcPr marL="100584" marR="100584" marT="50292" marB="50292"/>
                </a:tc>
                <a:tc>
                  <a:txBody>
                    <a:bodyPr/>
                    <a:lstStyle/>
                    <a:p>
                      <a:r>
                        <a:rPr lang="en-US" sz="2000" dirty="0"/>
                        <a:t>Efficiently manipulates strings </a:t>
                      </a:r>
                      <a:endParaRPr lang="en-US" sz="2000" baseline="0" dirty="0"/>
                    </a:p>
                  </a:txBody>
                  <a:tcPr marL="100584" marR="100584" marT="50292" marB="50292"/>
                </a:tc>
                <a:extLst>
                  <a:ext uri="{0D108BD9-81ED-4DB2-BD59-A6C34878D82A}">
                    <a16:rowId xmlns:a16="http://schemas.microsoft.com/office/drawing/2014/main" val="303816859"/>
                  </a:ext>
                </a:extLst>
              </a:tr>
              <a:tr h="977341">
                <a:tc>
                  <a:txBody>
                    <a:bodyPr/>
                    <a:lstStyle/>
                    <a:p>
                      <a:r>
                        <a:rPr lang="en-US" sz="2000" dirty="0"/>
                        <a:t>Regex</a:t>
                      </a:r>
                      <a:r>
                        <a:rPr lang="en-US" sz="2000" baseline="0" dirty="0"/>
                        <a:t> | </a:t>
                      </a:r>
                      <a:r>
                        <a:rPr lang="en-US" sz="2000" baseline="0" dirty="0" err="1"/>
                        <a:t>System.Text.</a:t>
                      </a:r>
                      <a:r>
                        <a:rPr lang="en-US" sz="2000" dirty="0" err="1"/>
                        <a:t>RegularExpressions</a:t>
                      </a:r>
                      <a:endParaRPr lang="en-US" sz="2000" baseline="0" dirty="0"/>
                    </a:p>
                  </a:txBody>
                  <a:tcPr marL="100584" marR="100584" marT="50292" marB="50292"/>
                </a:tc>
                <a:tc>
                  <a:txBody>
                    <a:bodyPr/>
                    <a:lstStyle/>
                    <a:p>
                      <a:r>
                        <a:rPr lang="en-US" sz="2000" dirty="0"/>
                        <a:t>Efficiently pattern-matches string</a:t>
                      </a:r>
                      <a:endParaRPr lang="en-US" sz="2000" baseline="0" dirty="0"/>
                    </a:p>
                  </a:txBody>
                  <a:tcPr marL="100584" marR="100584" marT="50292" marB="50292"/>
                </a:tc>
                <a:extLst>
                  <a:ext uri="{0D108BD9-81ED-4DB2-BD59-A6C34878D82A}">
                    <a16:rowId xmlns:a16="http://schemas.microsoft.com/office/drawing/2014/main" val="1268310766"/>
                  </a:ext>
                </a:extLst>
              </a:tr>
            </a:tbl>
          </a:graphicData>
        </a:graphic>
      </p:graphicFrame>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r>
              <a:rPr lang="en-US" dirty="0"/>
              <a:t>12/19/2022</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Chapter 8: Working with Common .NET Types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78532336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{EF154F18-E7DE-4806-A08A-19FBDFBD0E92}tf45331398_win32</Template>
  <TotalTime>6834</TotalTime>
  <Words>1665</Words>
  <Application>Microsoft Office PowerPoint</Application>
  <PresentationFormat>Widescreen</PresentationFormat>
  <Paragraphs>195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Office Theme</vt:lpstr>
      <vt:lpstr>Common .NET Types</vt:lpstr>
      <vt:lpstr>Topics to cover</vt:lpstr>
      <vt:lpstr>Introduction</vt:lpstr>
      <vt:lpstr>Type of numbers</vt:lpstr>
      <vt:lpstr>Working with numbers</vt:lpstr>
      <vt:lpstr>Working with complex numbers</vt:lpstr>
      <vt:lpstr>Understanding quaternions</vt:lpstr>
      <vt:lpstr>Generating random numbers for games and similar apps</vt:lpstr>
      <vt:lpstr>Working with text</vt:lpstr>
      <vt:lpstr>Working with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.NET Types</dc:title>
  <dc:creator>Sangeeth Sudhakaran</dc:creator>
  <cp:lastModifiedBy>Sangeeth Sudhakaran</cp:lastModifiedBy>
  <cp:revision>19</cp:revision>
  <dcterms:created xsi:type="dcterms:W3CDTF">2022-12-14T10:55:47Z</dcterms:created>
  <dcterms:modified xsi:type="dcterms:W3CDTF">2022-12-19T04:50:29Z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0c543c9c-c477-4599-9a17-3a5b9dbdff65_Enabled">
    <vt:lpwstr>True</vt:lpwstr>
  </property>
  <property fmtid="{D5CDD505-2E9C-101B-9397-08002B2CF9AE}" pid="4" name="MSIP_Label_0c543c9c-c477-4599-9a17-3a5b9dbdff65_SiteId">
    <vt:lpwstr>cc6b2eea-c864-4839-85f5-94736facc3be</vt:lpwstr>
  </property>
  <property fmtid="{D5CDD505-2E9C-101B-9397-08002B2CF9AE}" pid="5" name="MSIP_Label_0c543c9c-c477-4599-9a17-3a5b9dbdff65_Owner">
    <vt:lpwstr>Sangeeth.Sudhakaran@marlabs.com</vt:lpwstr>
  </property>
  <property fmtid="{D5CDD505-2E9C-101B-9397-08002B2CF9AE}" pid="6" name="MSIP_Label_0c543c9c-c477-4599-9a17-3a5b9dbdff65_SetDate">
    <vt:lpwstr>2022-12-14T11:03:10.7263657Z</vt:lpwstr>
  </property>
  <property fmtid="{D5CDD505-2E9C-101B-9397-08002B2CF9AE}" pid="7" name="MSIP_Label_0c543c9c-c477-4599-9a17-3a5b9dbdff65_Name">
    <vt:lpwstr>Public</vt:lpwstr>
  </property>
  <property fmtid="{D5CDD505-2E9C-101B-9397-08002B2CF9AE}" pid="8" name="MSIP_Label_0c543c9c-c477-4599-9a17-3a5b9dbdff65_Application">
    <vt:lpwstr>Microsoft Azure Information Protection</vt:lpwstr>
  </property>
  <property fmtid="{D5CDD505-2E9C-101B-9397-08002B2CF9AE}" pid="9" name="MSIP_Label_0c543c9c-c477-4599-9a17-3a5b9dbdff65_ActionId">
    <vt:lpwstr>1ca80252-4d97-4903-8404-a2fa69d4da58</vt:lpwstr>
  </property>
  <property fmtid="{D5CDD505-2E9C-101B-9397-08002B2CF9AE}" pid="10" name="MSIP_Label_0c543c9c-c477-4599-9a17-3a5b9dbdff65_Extended_MSFT_Method">
    <vt:lpwstr>Automatic</vt:lpwstr>
  </property>
  <property fmtid="{D5CDD505-2E9C-101B-9397-08002B2CF9AE}" pid="11" name="Sensitivity">
    <vt:lpwstr>Public</vt:lpwstr>
  </property>
</Properties>
</file>