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sldIdLst>
    <p:sldId id="256" r:id="rId5"/>
    <p:sldId id="257" r:id="rId6"/>
    <p:sldId id="258" r:id="rId7"/>
    <p:sldId id="265" r:id="rId8"/>
    <p:sldId id="276" r:id="rId9"/>
    <p:sldId id="277" r:id="rId10"/>
    <p:sldId id="291" r:id="rId11"/>
    <p:sldId id="278" r:id="rId12"/>
    <p:sldId id="279" r:id="rId13"/>
    <p:sldId id="292" r:id="rId14"/>
    <p:sldId id="280" r:id="rId15"/>
    <p:sldId id="281" r:id="rId16"/>
    <p:sldId id="282" r:id="rId17"/>
    <p:sldId id="283" r:id="rId18"/>
    <p:sldId id="284" r:id="rId19"/>
    <p:sldId id="285" r:id="rId20"/>
    <p:sldId id="286" r:id="rId21"/>
    <p:sldId id="287" r:id="rId22"/>
    <p:sldId id="288" r:id="rId23"/>
    <p:sldId id="289" r:id="rId24"/>
    <p:sldId id="290" r:id="rId25"/>
    <p:sldId id="293" r:id="rId26"/>
    <p:sldId id="294" r:id="rId27"/>
    <p:sldId id="295" r:id="rId28"/>
    <p:sldId id="296" r:id="rId29"/>
    <p:sldId id="298" r:id="rId30"/>
    <p:sldId id="297" r:id="rId31"/>
    <p:sldId id="299" r:id="rId32"/>
    <p:sldId id="300" r:id="rId33"/>
    <p:sldId id="301" r:id="rId34"/>
    <p:sldId id="302" r:id="rId35"/>
    <p:sldId id="303" r:id="rId36"/>
    <p:sldId id="304" r:id="rId37"/>
    <p:sldId id="305" r:id="rId38"/>
    <p:sldId id="306" r:id="rId39"/>
    <p:sldId id="307" r:id="rId40"/>
    <p:sldId id="27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4546A"/>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718"/>
  </p:normalViewPr>
  <p:slideViewPr>
    <p:cSldViewPr snapToGrid="0">
      <p:cViewPr varScale="1">
        <p:scale>
          <a:sx n="69" d="100"/>
          <a:sy n="69" d="100"/>
        </p:scale>
        <p:origin x="738" y="6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12/19/2022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12/19/2022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12/19/2022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12/19/2022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12/19/2022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12/19/2022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12/19/2022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12/19/2022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12/19/2022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12/19/2022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12/19/2022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hyperlink" Target="https://docs.microsoft.com/en-us/dotnet/api/system.text.stringbuilder#examples" TargetMode="Externa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solidFill>
                  <a:srgbClr val="44546A"/>
                </a:solidFill>
                <a:effectLst>
                  <a:outerShdw blurRad="38100" dist="38100" dir="2700000" algn="tl">
                    <a:srgbClr val="000000">
                      <a:alpha val="43137"/>
                    </a:srgbClr>
                  </a:outerShdw>
                </a:effectLst>
              </a:rPr>
              <a:t>Common</a:t>
            </a:r>
            <a:r>
              <a:rPr lang="en-US" dirty="0">
                <a:effectLst>
                  <a:outerShdw blurRad="38100" dist="38100" dir="2700000" algn="tl">
                    <a:srgbClr val="000000">
                      <a:alpha val="43137"/>
                    </a:srgbClr>
                  </a:outerShdw>
                </a:effectLst>
              </a:rPr>
              <a:t> </a:t>
            </a:r>
            <a:r>
              <a:rPr lang="en-US" dirty="0">
                <a:solidFill>
                  <a:srgbClr val="44546A"/>
                </a:solidFill>
                <a:effectLst>
                  <a:outerShdw blurRad="38100" dist="38100" dir="2700000" algn="tl">
                    <a:srgbClr val="000000">
                      <a:alpha val="43137"/>
                    </a:srgbClr>
                  </a:outerShdw>
                </a:effectLst>
              </a:rPr>
              <a:t>.NET Types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8264426" y="6332882"/>
            <a:ext cx="2675459" cy="401552"/>
          </a:xfrm>
        </p:spPr>
        <p:txBody>
          <a:bodyPr/>
          <a:lstStyle/>
          <a:p>
            <a:r>
              <a:rPr lang="en-US" sz="1800" dirty="0">
                <a:solidFill>
                  <a:srgbClr val="44546A"/>
                </a:solidFill>
              </a:rPr>
              <a:t>Sangeeth Sudhakaran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0" y="815622"/>
            <a:ext cx="11180618" cy="5905853"/>
          </a:xfrm>
        </p:spPr>
        <p:txBody>
          <a:bodyPr/>
          <a:lstStyle/>
          <a:p>
            <a:r>
              <a:rPr lang="en-US" sz="1800" dirty="0">
                <a:solidFill>
                  <a:srgbClr val="000000"/>
                </a:solidFill>
                <a:latin typeface="Consolas" panose="020B0609020204030204" pitchFamily="49" charset="0"/>
              </a:rPr>
              <a:t>  	    Random r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dieRoll</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r.Next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minValue</a:t>
            </a:r>
            <a:r>
              <a:rPr lang="en-US" sz="1800" dirty="0">
                <a:solidFill>
                  <a:srgbClr val="000000"/>
                </a:solidFill>
                <a:latin typeface="Consolas" panose="020B0609020204030204" pitchFamily="49" charset="0"/>
              </a:rPr>
              <a:t>: 1, </a:t>
            </a:r>
            <a:r>
              <a:rPr lang="en-US" sz="1800" dirty="0" err="1">
                <a:solidFill>
                  <a:srgbClr val="000000"/>
                </a:solidFill>
                <a:latin typeface="Consolas" panose="020B0609020204030204" pitchFamily="49" charset="0"/>
              </a:rPr>
              <a:t>maxValue</a:t>
            </a:r>
            <a:r>
              <a:rPr lang="en-US" sz="1800" dirty="0">
                <a:solidFill>
                  <a:srgbClr val="000000"/>
                </a:solidFill>
                <a:latin typeface="Consolas" panose="020B0609020204030204" pitchFamily="49" charset="0"/>
              </a:rPr>
              <a:t>: 7); </a:t>
            </a:r>
            <a:r>
              <a:rPr lang="en-US" sz="1800" dirty="0">
                <a:solidFill>
                  <a:srgbClr val="008000"/>
                </a:solidFill>
                <a:latin typeface="Consolas" panose="020B0609020204030204" pitchFamily="49" charset="0"/>
              </a:rPr>
              <a:t>// returns 1 to 6</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randomReal</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r.NextDouble</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returns 0.0 to less than 1.0</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byte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arrayOfBytes</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byte</a:t>
            </a:r>
            <a:r>
              <a:rPr lang="en-US" sz="1800" dirty="0">
                <a:solidFill>
                  <a:srgbClr val="000000"/>
                </a:solidFill>
                <a:latin typeface="Consolas" panose="020B0609020204030204" pitchFamily="49" charset="0"/>
              </a:rPr>
              <a:t>[256];</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r.NextBytes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arrayOfBytes</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256 random bytes in an array</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r.NextBytes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arrayOfBytes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"Random int between 1 to 6 : "</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dieRoll</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"Random double between 0.0 to 1.0 : "</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randomReal</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"Random byte between 0 to 256 : "</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arrayOfBytes</a:t>
            </a:r>
            <a:r>
              <a:rPr lang="en-US" sz="1800" dirty="0">
                <a:solidFill>
                  <a:srgbClr val="000000"/>
                </a:solidFill>
                <a:latin typeface="Consolas" panose="020B0609020204030204" pitchFamily="49" charset="0"/>
              </a:rPr>
              <a:t>[0]);</a:t>
            </a:r>
          </a:p>
          <a:p>
            <a:r>
              <a:rPr lang="en-US" sz="1800" b="1" dirty="0"/>
              <a:t>              Output:</a:t>
            </a:r>
            <a:endParaRPr lang="en-US" sz="1800" dirty="0"/>
          </a:p>
          <a:p>
            <a:r>
              <a:rPr lang="en-US" sz="1800" dirty="0">
                <a:solidFill>
                  <a:srgbClr val="0000FF"/>
                </a:solidFill>
              </a:rPr>
              <a:t>		Random int between 1 to 6 : 6</a:t>
            </a:r>
          </a:p>
          <a:p>
            <a:r>
              <a:rPr lang="en-US" sz="1800" dirty="0">
                <a:solidFill>
                  <a:srgbClr val="0000FF"/>
                </a:solidFill>
              </a:rPr>
              <a:t>		Random double between 0.0 to 1.0 : 0.6222448188915126</a:t>
            </a:r>
          </a:p>
          <a:p>
            <a:r>
              <a:rPr lang="en-US" sz="1800" dirty="0">
                <a:solidFill>
                  <a:srgbClr val="0000FF"/>
                </a:solidFill>
              </a:rPr>
              <a:t>		Random byte between 0 to 256 : 59</a:t>
            </a:r>
          </a:p>
        </p:txBody>
      </p:sp>
    </p:spTree>
    <p:extLst>
      <p:ext uri="{BB962C8B-B14F-4D97-AF65-F5344CB8AC3E}">
        <p14:creationId xmlns:p14="http://schemas.microsoft.com/office/powerpoint/2010/main" val="998806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1" y="827872"/>
            <a:ext cx="9779184" cy="780535"/>
          </a:xfrm>
        </p:spPr>
        <p:txBody>
          <a:bodyPr/>
          <a:lstStyle/>
          <a:p>
            <a:r>
              <a:rPr lang="en-US" dirty="0">
                <a:solidFill>
                  <a:srgbClr val="44546A"/>
                </a:solidFill>
                <a:effectLst>
                  <a:outerShdw blurRad="38100" dist="38100" dir="2700000" algn="tl">
                    <a:srgbClr val="000000">
                      <a:alpha val="43137"/>
                    </a:srgbClr>
                  </a:outerShdw>
                </a:effectLst>
              </a:rPr>
              <a:t>Working with text</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1216" y="1704862"/>
            <a:ext cx="9920858" cy="522514"/>
          </a:xfrm>
        </p:spPr>
        <p:txBody>
          <a:bodyPr/>
          <a:lstStyle/>
          <a:p>
            <a:r>
              <a:rPr lang="en-US" sz="2000" b="0" dirty="0"/>
              <a:t>One of the other most common types of data for variables is text. The most common types in .NET for working with text are shown in the following table:</a:t>
            </a:r>
          </a:p>
        </p:txBody>
      </p:sp>
      <p:graphicFrame>
        <p:nvGraphicFramePr>
          <p:cNvPr id="17" name="Table 17">
            <a:extLst>
              <a:ext uri="{FF2B5EF4-FFF2-40B4-BE49-F238E27FC236}">
                <a16:creationId xmlns:a16="http://schemas.microsoft.com/office/drawing/2014/main" id="{90A495B4-B106-C3DC-0B72-68D90BEA593E}"/>
              </a:ext>
            </a:extLst>
          </p:cNvPr>
          <p:cNvGraphicFramePr>
            <a:graphicFrameLocks noGrp="1"/>
          </p:cNvGraphicFramePr>
          <p:nvPr>
            <p:ph idx="1"/>
            <p:extLst>
              <p:ext uri="{D42A27DB-BD31-4B8C-83A1-F6EECF244321}">
                <p14:modId xmlns:p14="http://schemas.microsoft.com/office/powerpoint/2010/main" val="4049142981"/>
              </p:ext>
            </p:extLst>
          </p:nvPr>
        </p:nvGraphicFramePr>
        <p:xfrm>
          <a:off x="1284783" y="2516312"/>
          <a:ext cx="9131040" cy="3513816"/>
        </p:xfrm>
        <a:graphic>
          <a:graphicData uri="http://schemas.openxmlformats.org/drawingml/2006/table">
            <a:tbl>
              <a:tblPr firstRow="1" bandRow="1">
                <a:tableStyleId>{5C22544A-7EE6-4342-B048-85BDC9FD1C3A}</a:tableStyleId>
              </a:tblPr>
              <a:tblGrid>
                <a:gridCol w="4590352">
                  <a:extLst>
                    <a:ext uri="{9D8B030D-6E8A-4147-A177-3AD203B41FA5}">
                      <a16:colId xmlns:a16="http://schemas.microsoft.com/office/drawing/2014/main" val="3717953204"/>
                    </a:ext>
                  </a:extLst>
                </a:gridCol>
                <a:gridCol w="4540688">
                  <a:extLst>
                    <a:ext uri="{9D8B030D-6E8A-4147-A177-3AD203B41FA5}">
                      <a16:colId xmlns:a16="http://schemas.microsoft.com/office/drawing/2014/main" val="3062573041"/>
                    </a:ext>
                  </a:extLst>
                </a:gridCol>
              </a:tblGrid>
              <a:tr h="450012">
                <a:tc>
                  <a:txBody>
                    <a:bodyPr/>
                    <a:lstStyle/>
                    <a:p>
                      <a:r>
                        <a:rPr lang="en-US" sz="2300" baseline="0" dirty="0"/>
                        <a:t>Example type | Namespace</a:t>
                      </a:r>
                    </a:p>
                  </a:txBody>
                  <a:tcPr marL="100584" marR="100584" marT="50292" marB="50292"/>
                </a:tc>
                <a:tc>
                  <a:txBody>
                    <a:bodyPr/>
                    <a:lstStyle/>
                    <a:p>
                      <a:r>
                        <a:rPr lang="en-US" sz="2300" baseline="0" dirty="0"/>
                        <a:t>Description</a:t>
                      </a:r>
                    </a:p>
                  </a:txBody>
                  <a:tcPr marL="100584" marR="100584" marT="50292" marB="50292"/>
                </a:tc>
                <a:extLst>
                  <a:ext uri="{0D108BD9-81ED-4DB2-BD59-A6C34878D82A}">
                    <a16:rowId xmlns:a16="http://schemas.microsoft.com/office/drawing/2014/main" val="767608881"/>
                  </a:ext>
                </a:extLst>
              </a:tr>
              <a:tr h="696271">
                <a:tc>
                  <a:txBody>
                    <a:bodyPr/>
                    <a:lstStyle/>
                    <a:p>
                      <a:r>
                        <a:rPr lang="en-US" sz="2000" dirty="0"/>
                        <a:t>Char </a:t>
                      </a:r>
                      <a:r>
                        <a:rPr lang="en-US" sz="2000" baseline="0" dirty="0"/>
                        <a:t>| System</a:t>
                      </a:r>
                    </a:p>
                  </a:txBody>
                  <a:tcPr marL="100584" marR="100584" marT="50292" marB="50292"/>
                </a:tc>
                <a:tc>
                  <a:txBody>
                    <a:bodyPr/>
                    <a:lstStyle/>
                    <a:p>
                      <a:r>
                        <a:rPr lang="en-US" sz="2000" dirty="0"/>
                        <a:t>Storage for a single text character</a:t>
                      </a:r>
                      <a:endParaRPr lang="en-US" sz="2000" baseline="0" dirty="0"/>
                    </a:p>
                  </a:txBody>
                  <a:tcPr marL="100584" marR="100584" marT="50292" marB="50292"/>
                </a:tc>
                <a:extLst>
                  <a:ext uri="{0D108BD9-81ED-4DB2-BD59-A6C34878D82A}">
                    <a16:rowId xmlns:a16="http://schemas.microsoft.com/office/drawing/2014/main" val="796977800"/>
                  </a:ext>
                </a:extLst>
              </a:tr>
              <a:tr h="696271">
                <a:tc>
                  <a:txBody>
                    <a:bodyPr/>
                    <a:lstStyle/>
                    <a:p>
                      <a:r>
                        <a:rPr lang="en-US" sz="2000" dirty="0"/>
                        <a:t>String</a:t>
                      </a:r>
                      <a:r>
                        <a:rPr lang="en-US" sz="2000" baseline="0" dirty="0"/>
                        <a:t>  | System</a:t>
                      </a:r>
                    </a:p>
                    <a:p>
                      <a:endParaRPr lang="en-US" sz="2000" baseline="0" dirty="0"/>
                    </a:p>
                  </a:txBody>
                  <a:tcPr marL="100584" marR="100584" marT="50292" marB="50292"/>
                </a:tc>
                <a:tc>
                  <a:txBody>
                    <a:bodyPr/>
                    <a:lstStyle/>
                    <a:p>
                      <a:r>
                        <a:rPr lang="en-US" sz="2000" dirty="0"/>
                        <a:t>Storage for multiple text characters</a:t>
                      </a:r>
                      <a:endParaRPr lang="en-US" sz="2000" baseline="0" dirty="0"/>
                    </a:p>
                  </a:txBody>
                  <a:tcPr marL="100584" marR="100584" marT="50292" marB="50292"/>
                </a:tc>
                <a:extLst>
                  <a:ext uri="{0D108BD9-81ED-4DB2-BD59-A6C34878D82A}">
                    <a16:rowId xmlns:a16="http://schemas.microsoft.com/office/drawing/2014/main" val="1805974254"/>
                  </a:ext>
                </a:extLst>
              </a:tr>
              <a:tr h="678916">
                <a:tc>
                  <a:txBody>
                    <a:bodyPr/>
                    <a:lstStyle/>
                    <a:p>
                      <a:r>
                        <a:rPr lang="en-US" sz="2000" dirty="0"/>
                        <a:t>StringBuilder</a:t>
                      </a:r>
                      <a:r>
                        <a:rPr lang="en-US" sz="2000" baseline="0" dirty="0"/>
                        <a:t> | </a:t>
                      </a:r>
                      <a:r>
                        <a:rPr lang="en-US" sz="2000" baseline="0" dirty="0" err="1"/>
                        <a:t>System.Text</a:t>
                      </a:r>
                      <a:endParaRPr lang="en-US" sz="2000" baseline="0" dirty="0"/>
                    </a:p>
                  </a:txBody>
                  <a:tcPr marL="100584" marR="100584" marT="50292" marB="50292"/>
                </a:tc>
                <a:tc>
                  <a:txBody>
                    <a:bodyPr/>
                    <a:lstStyle/>
                    <a:p>
                      <a:r>
                        <a:rPr lang="en-US" sz="2000" dirty="0"/>
                        <a:t>Efficiently manipulates strings </a:t>
                      </a:r>
                      <a:endParaRPr lang="en-US" sz="2000" baseline="0" dirty="0"/>
                    </a:p>
                  </a:txBody>
                  <a:tcPr marL="100584" marR="100584" marT="50292" marB="50292"/>
                </a:tc>
                <a:extLst>
                  <a:ext uri="{0D108BD9-81ED-4DB2-BD59-A6C34878D82A}">
                    <a16:rowId xmlns:a16="http://schemas.microsoft.com/office/drawing/2014/main" val="303816859"/>
                  </a:ext>
                </a:extLst>
              </a:tr>
              <a:tr h="977341">
                <a:tc>
                  <a:txBody>
                    <a:bodyPr/>
                    <a:lstStyle/>
                    <a:p>
                      <a:r>
                        <a:rPr lang="en-US" sz="2000" dirty="0"/>
                        <a:t>Regex</a:t>
                      </a:r>
                      <a:r>
                        <a:rPr lang="en-US" sz="2000" baseline="0" dirty="0"/>
                        <a:t> | </a:t>
                      </a:r>
                      <a:r>
                        <a:rPr lang="en-US" sz="2000" baseline="0" dirty="0" err="1"/>
                        <a:t>System.Text.</a:t>
                      </a:r>
                      <a:r>
                        <a:rPr lang="en-US" sz="2000" dirty="0" err="1"/>
                        <a:t>RegularExpressions</a:t>
                      </a:r>
                      <a:endParaRPr lang="en-US" sz="2000" baseline="0" dirty="0"/>
                    </a:p>
                  </a:txBody>
                  <a:tcPr marL="100584" marR="100584" marT="50292" marB="50292"/>
                </a:tc>
                <a:tc>
                  <a:txBody>
                    <a:bodyPr/>
                    <a:lstStyle/>
                    <a:p>
                      <a:r>
                        <a:rPr lang="en-US" sz="2000" dirty="0"/>
                        <a:t>Efficiently pattern-matches string</a:t>
                      </a:r>
                      <a:endParaRPr lang="en-US" sz="2000" baseline="0" dirty="0"/>
                    </a:p>
                  </a:txBody>
                  <a:tcPr marL="100584" marR="100584" marT="50292" marB="50292"/>
                </a:tc>
                <a:extLst>
                  <a:ext uri="{0D108BD9-81ED-4DB2-BD59-A6C34878D82A}">
                    <a16:rowId xmlns:a16="http://schemas.microsoft.com/office/drawing/2014/main" val="1268310766"/>
                  </a:ext>
                </a:extLst>
              </a:tr>
            </a:tbl>
          </a:graphicData>
        </a:graphic>
      </p:graphicFrame>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78532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1" y="827872"/>
            <a:ext cx="9779184" cy="780535"/>
          </a:xfrm>
        </p:spPr>
        <p:txBody>
          <a:bodyPr/>
          <a:lstStyle/>
          <a:p>
            <a:r>
              <a:rPr lang="en-US" dirty="0">
                <a:solidFill>
                  <a:srgbClr val="44546A"/>
                </a:solidFill>
                <a:effectLst>
                  <a:outerShdw blurRad="38100" dist="38100" dir="2700000" algn="tl">
                    <a:srgbClr val="000000">
                      <a:alpha val="43137"/>
                    </a:srgbClr>
                  </a:outerShdw>
                </a:effectLst>
              </a:rPr>
              <a:t>Working with text</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1216" y="1704861"/>
            <a:ext cx="9920858" cy="3793895"/>
          </a:xfrm>
        </p:spPr>
        <p:txBody>
          <a:bodyPr/>
          <a:lstStyle/>
          <a:p>
            <a:r>
              <a:rPr lang="en-US" sz="2000" b="0" dirty="0"/>
              <a:t>One of the other most common types of data for variables is text. The most common types in .NET for working with text are shown in the following table:</a:t>
            </a:r>
          </a:p>
          <a:p>
            <a:pPr>
              <a:lnSpc>
                <a:spcPct val="100000"/>
              </a:lnSpc>
            </a:pPr>
            <a:r>
              <a:rPr lang="en-US" sz="2000" b="0" dirty="0"/>
              <a:t>Let's explore some common tasks when working with text;</a:t>
            </a:r>
          </a:p>
          <a:p>
            <a:pPr marL="342900" indent="-342900">
              <a:lnSpc>
                <a:spcPct val="100000"/>
              </a:lnSpc>
              <a:buFont typeface="Arial" panose="020B0604020202020204" pitchFamily="34" charset="0"/>
              <a:buChar char="•"/>
            </a:pPr>
            <a:r>
              <a:rPr lang="en-US" sz="2200" dirty="0"/>
              <a:t>length of a of text</a:t>
            </a:r>
          </a:p>
          <a:p>
            <a:pPr>
              <a:lnSpc>
                <a:spcPct val="100000"/>
              </a:lnSpc>
            </a:pPr>
            <a:r>
              <a:rPr lang="en-US" sz="2000" b="0" dirty="0">
                <a:solidFill>
                  <a:srgbClr val="0000FF"/>
                </a:solidFill>
              </a:rPr>
              <a:t>	string city = "London";</a:t>
            </a:r>
          </a:p>
          <a:p>
            <a:pPr>
              <a:lnSpc>
                <a:spcPct val="100000"/>
              </a:lnSpc>
            </a:pPr>
            <a:r>
              <a:rPr lang="en-US" sz="2000" b="0" dirty="0">
                <a:solidFill>
                  <a:srgbClr val="0000FF"/>
                </a:solidFill>
              </a:rPr>
              <a:t>	WriteLine($"{city} is {</a:t>
            </a:r>
            <a:r>
              <a:rPr lang="en-US" sz="2000" b="0" dirty="0" err="1">
                <a:solidFill>
                  <a:srgbClr val="0000FF"/>
                </a:solidFill>
              </a:rPr>
              <a:t>city.Length</a:t>
            </a:r>
            <a:r>
              <a:rPr lang="en-US" sz="2000" b="0" dirty="0">
                <a:solidFill>
                  <a:srgbClr val="0000FF"/>
                </a:solidFill>
              </a:rPr>
              <a:t>} characters long.");</a:t>
            </a:r>
          </a:p>
          <a:p>
            <a:pPr>
              <a:lnSpc>
                <a:spcPct val="100000"/>
              </a:lnSpc>
            </a:pPr>
            <a:r>
              <a:rPr lang="en-US" sz="2000" b="0" dirty="0"/>
              <a:t>	Output :</a:t>
            </a:r>
          </a:p>
          <a:p>
            <a:pPr>
              <a:lnSpc>
                <a:spcPct val="100000"/>
              </a:lnSpc>
            </a:pPr>
            <a:r>
              <a:rPr lang="en-US" sz="2000" b="0" dirty="0"/>
              <a:t>	</a:t>
            </a:r>
            <a:r>
              <a:rPr lang="en-US" sz="2000" b="0" dirty="0">
                <a:solidFill>
                  <a:srgbClr val="0000FF"/>
                </a:solidFill>
              </a:rPr>
              <a:t>London is 6 characters long.</a:t>
            </a:r>
          </a:p>
          <a:p>
            <a:pPr>
              <a:lnSpc>
                <a:spcPct val="100000"/>
              </a:lnSpc>
            </a:pPr>
            <a:endParaRPr lang="en-US" sz="2000" b="0" dirty="0"/>
          </a:p>
          <a:p>
            <a:pPr>
              <a:lnSpc>
                <a:spcPct val="100000"/>
              </a:lnSpc>
            </a:pPr>
            <a:endParaRPr lang="en-US" sz="2000" b="0"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38466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877011" y="1124091"/>
            <a:ext cx="9920858" cy="4695939"/>
          </a:xfrm>
        </p:spPr>
        <p:txBody>
          <a:bodyPr/>
          <a:lstStyle/>
          <a:p>
            <a:pPr marL="342900" indent="-342900">
              <a:lnSpc>
                <a:spcPct val="150000"/>
              </a:lnSpc>
              <a:buFont typeface="Arial" panose="020B0604020202020204" pitchFamily="34" charset="0"/>
              <a:buChar char="•"/>
            </a:pPr>
            <a:r>
              <a:rPr lang="en-US" sz="2200" dirty="0"/>
              <a:t>Characters of a string using index</a:t>
            </a:r>
          </a:p>
          <a:p>
            <a:pPr>
              <a:lnSpc>
                <a:spcPct val="150000"/>
              </a:lnSpc>
            </a:pPr>
            <a:r>
              <a:rPr lang="en-US" sz="2000" b="0" dirty="0"/>
              <a:t>  The string class uses an array of char internally to store the text. It also has an indexer,           which means that we can use the array syntax to read its characters. Array indexes start   at zero, so the third character will be at index 2.</a:t>
            </a:r>
          </a:p>
          <a:p>
            <a:pPr>
              <a:lnSpc>
                <a:spcPct val="150000"/>
              </a:lnSpc>
            </a:pPr>
            <a:r>
              <a:rPr lang="en-US" sz="2000" b="0" dirty="0"/>
              <a:t>  Sample program :</a:t>
            </a:r>
          </a:p>
          <a:p>
            <a:pPr>
              <a:lnSpc>
                <a:spcPct val="100000"/>
              </a:lnSpc>
            </a:pPr>
            <a:r>
              <a:rPr lang="en-US" sz="2000" b="0" i="1" dirty="0">
                <a:solidFill>
                  <a:srgbClr val="0000FF"/>
                </a:solidFill>
              </a:rPr>
              <a:t>	string city = "London";</a:t>
            </a:r>
          </a:p>
          <a:p>
            <a:pPr>
              <a:lnSpc>
                <a:spcPct val="100000"/>
              </a:lnSpc>
            </a:pPr>
            <a:r>
              <a:rPr lang="en-US" sz="2000" b="0" i="1" dirty="0">
                <a:solidFill>
                  <a:srgbClr val="0000FF"/>
                </a:solidFill>
              </a:rPr>
              <a:t>	WriteLine($"First char is {city[0]} and fourth is {city[3]}.");</a:t>
            </a:r>
          </a:p>
          <a:p>
            <a:pPr>
              <a:lnSpc>
                <a:spcPct val="100000"/>
              </a:lnSpc>
            </a:pPr>
            <a:r>
              <a:rPr lang="en-US" sz="2000" b="0" dirty="0"/>
              <a:t>  Output</a:t>
            </a:r>
          </a:p>
          <a:p>
            <a:pPr>
              <a:lnSpc>
                <a:spcPct val="100000"/>
              </a:lnSpc>
            </a:pPr>
            <a:r>
              <a:rPr lang="en-US" sz="2000" b="0" i="1" dirty="0">
                <a:solidFill>
                  <a:schemeClr val="accent1"/>
                </a:solidFill>
              </a:rPr>
              <a:t>	</a:t>
            </a:r>
            <a:r>
              <a:rPr lang="en-US" sz="2000" b="0" i="1" dirty="0">
                <a:solidFill>
                  <a:srgbClr val="0000FF"/>
                </a:solidFill>
              </a:rPr>
              <a:t>First char is L and fourth is d.</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821152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839941" y="512617"/>
            <a:ext cx="10971058" cy="5684481"/>
          </a:xfrm>
        </p:spPr>
        <p:txBody>
          <a:bodyPr/>
          <a:lstStyle/>
          <a:p>
            <a:pPr marL="342900" indent="-342900">
              <a:lnSpc>
                <a:spcPct val="150000"/>
              </a:lnSpc>
              <a:buFont typeface="Arial" panose="020B0604020202020204" pitchFamily="34" charset="0"/>
              <a:buChar char="•"/>
            </a:pPr>
            <a:r>
              <a:rPr lang="en-US" sz="2200" dirty="0"/>
              <a:t>Splitting a string</a:t>
            </a:r>
          </a:p>
          <a:p>
            <a:pPr>
              <a:lnSpc>
                <a:spcPct val="100000"/>
              </a:lnSpc>
            </a:pPr>
            <a:r>
              <a:rPr lang="en-US" sz="2000" b="0" dirty="0"/>
              <a:t> Sometimes, you need to split some text wherever there is a character, such as a comma:</a:t>
            </a:r>
          </a:p>
          <a:p>
            <a:pPr>
              <a:lnSpc>
                <a:spcPct val="100000"/>
              </a:lnSpc>
            </a:pPr>
            <a:r>
              <a:rPr lang="en-US" sz="2000" dirty="0"/>
              <a:t>Sample program4</a:t>
            </a:r>
            <a:r>
              <a:rPr lang="en-US" sz="2000" b="0" dirty="0"/>
              <a:t> : </a:t>
            </a:r>
          </a:p>
          <a:p>
            <a:pPr>
              <a:lnSpc>
                <a:spcPct val="100000"/>
              </a:lnSpc>
            </a:pPr>
            <a:r>
              <a:rPr lang="en-US" sz="2000" b="0" dirty="0"/>
              <a:t>Add statements to define a single string variable containing comma-separated city names, then use the Split method and specify that you want to treat commas as the separator, and then enumerate the returned array of string values.</a:t>
            </a:r>
          </a:p>
          <a:p>
            <a:r>
              <a:rPr lang="en-US" sz="1800" dirty="0">
                <a:solidFill>
                  <a:srgbClr val="0000FF"/>
                </a:solidFill>
                <a:latin typeface="Consolas" panose="020B0609020204030204" pitchFamily="49" charset="0"/>
              </a:rPr>
              <a:t>            </a:t>
            </a:r>
          </a:p>
          <a:p>
            <a:r>
              <a:rPr lang="en-US" sz="1800" dirty="0">
                <a:solidFill>
                  <a:srgbClr val="0000FF"/>
                </a:solidFill>
                <a:latin typeface="Consolas" panose="020B0609020204030204" pitchFamily="49" charset="0"/>
              </a:rPr>
              <a:t>	     string</a:t>
            </a:r>
            <a:r>
              <a:rPr lang="en-US" sz="1800" dirty="0">
                <a:solidFill>
                  <a:srgbClr val="000000"/>
                </a:solidFill>
                <a:latin typeface="Consolas" panose="020B0609020204030204" pitchFamily="49" charset="0"/>
              </a:rPr>
              <a:t> cities =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Paris,Tehran,Chennai,Sydney,New</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York,Medellín</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citiesArray</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cities.Split</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$"There are </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citiesArray.Length</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items in the array:"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foreach</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item </a:t>
            </a:r>
            <a:r>
              <a:rPr lang="en-US" sz="1800" dirty="0">
                <a:solidFill>
                  <a:srgbClr val="0000FF"/>
                </a:solidFill>
                <a:latin typeface="Consolas" panose="020B0609020204030204" pitchFamily="49" charset="0"/>
              </a:rPr>
              <a:t>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citiesArray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(item);</a:t>
            </a:r>
          </a:p>
          <a:p>
            <a:r>
              <a:rPr lang="en-US" sz="1800" dirty="0">
                <a:solidFill>
                  <a:srgbClr val="000000"/>
                </a:solidFill>
                <a:latin typeface="Consolas" panose="020B0609020204030204" pitchFamily="49" charset="0"/>
              </a:rPr>
              <a:t>            }</a:t>
            </a:r>
            <a:endParaRPr lang="en-US" sz="2000" b="0" i="1" dirty="0">
              <a:solidFill>
                <a:schemeClr val="accent1"/>
              </a:solidFill>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954457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004857" y="883320"/>
            <a:ext cx="6067486" cy="4318875"/>
          </a:xfrm>
        </p:spPr>
        <p:txBody>
          <a:bodyPr/>
          <a:lstStyle/>
          <a:p>
            <a:pPr marL="342900" indent="-342900">
              <a:lnSpc>
                <a:spcPct val="150000"/>
              </a:lnSpc>
              <a:buFont typeface="Arial" panose="020B0604020202020204" pitchFamily="34" charset="0"/>
              <a:buChar char="•"/>
            </a:pPr>
            <a:r>
              <a:rPr lang="en-US" sz="2200" dirty="0"/>
              <a:t>Splitting a string</a:t>
            </a:r>
          </a:p>
          <a:p>
            <a:pPr>
              <a:lnSpc>
                <a:spcPct val="100000"/>
              </a:lnSpc>
            </a:pPr>
            <a:r>
              <a:rPr lang="en-US" sz="2000" dirty="0"/>
              <a:t>Output : </a:t>
            </a:r>
          </a:p>
          <a:p>
            <a:pPr>
              <a:lnSpc>
                <a:spcPct val="100000"/>
              </a:lnSpc>
            </a:pPr>
            <a:r>
              <a:rPr lang="en-US" sz="2000" b="0" dirty="0">
                <a:solidFill>
                  <a:srgbClr val="0000FF"/>
                </a:solidFill>
              </a:rPr>
              <a:t>There are 6 items in the array:</a:t>
            </a:r>
          </a:p>
          <a:p>
            <a:pPr>
              <a:lnSpc>
                <a:spcPct val="100000"/>
              </a:lnSpc>
            </a:pPr>
            <a:r>
              <a:rPr lang="en-US" sz="2000" b="0" dirty="0">
                <a:solidFill>
                  <a:srgbClr val="0000FF"/>
                </a:solidFill>
              </a:rPr>
              <a:t>Paris </a:t>
            </a:r>
          </a:p>
          <a:p>
            <a:pPr>
              <a:lnSpc>
                <a:spcPct val="100000"/>
              </a:lnSpc>
            </a:pPr>
            <a:r>
              <a:rPr lang="en-US" sz="2000" b="0" dirty="0">
                <a:solidFill>
                  <a:srgbClr val="0000FF"/>
                </a:solidFill>
              </a:rPr>
              <a:t>Tehran </a:t>
            </a:r>
          </a:p>
          <a:p>
            <a:pPr>
              <a:lnSpc>
                <a:spcPct val="100000"/>
              </a:lnSpc>
            </a:pPr>
            <a:r>
              <a:rPr lang="en-US" sz="2000" b="0" dirty="0">
                <a:solidFill>
                  <a:srgbClr val="0000FF"/>
                </a:solidFill>
              </a:rPr>
              <a:t>Chennai</a:t>
            </a:r>
          </a:p>
          <a:p>
            <a:pPr>
              <a:lnSpc>
                <a:spcPct val="100000"/>
              </a:lnSpc>
            </a:pPr>
            <a:r>
              <a:rPr lang="en-US" sz="2000" b="0" dirty="0">
                <a:solidFill>
                  <a:srgbClr val="0000FF"/>
                </a:solidFill>
              </a:rPr>
              <a:t>Sydney</a:t>
            </a:r>
          </a:p>
          <a:p>
            <a:pPr>
              <a:lnSpc>
                <a:spcPct val="100000"/>
              </a:lnSpc>
            </a:pPr>
            <a:r>
              <a:rPr lang="en-US" sz="2000" b="0" dirty="0">
                <a:solidFill>
                  <a:srgbClr val="0000FF"/>
                </a:solidFill>
              </a:rPr>
              <a:t>New York</a:t>
            </a:r>
          </a:p>
          <a:p>
            <a:pPr>
              <a:lnSpc>
                <a:spcPct val="100000"/>
              </a:lnSpc>
            </a:pPr>
            <a:r>
              <a:rPr lang="en-US" sz="2000" b="0" dirty="0">
                <a:solidFill>
                  <a:srgbClr val="0000FF"/>
                </a:solidFill>
              </a:rPr>
              <a:t>Medellín</a:t>
            </a:r>
          </a:p>
          <a:p>
            <a:pPr>
              <a:lnSpc>
                <a:spcPct val="150000"/>
              </a:lnSpc>
            </a:pPr>
            <a:endParaRPr lang="en-US" sz="2000" b="0" i="1" dirty="0">
              <a:solidFill>
                <a:schemeClr val="accent1"/>
              </a:solidFill>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2026639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839941" y="512617"/>
            <a:ext cx="9920858" cy="5684481"/>
          </a:xfrm>
        </p:spPr>
        <p:txBody>
          <a:bodyPr/>
          <a:lstStyle/>
          <a:p>
            <a:pPr marL="342900" indent="-342900">
              <a:lnSpc>
                <a:spcPct val="150000"/>
              </a:lnSpc>
              <a:buFont typeface="Arial" panose="020B0604020202020204" pitchFamily="34" charset="0"/>
              <a:buChar char="•"/>
            </a:pPr>
            <a:r>
              <a:rPr lang="en-US" sz="2200" dirty="0"/>
              <a:t>Getting a part of a string</a:t>
            </a:r>
          </a:p>
          <a:p>
            <a:pPr>
              <a:lnSpc>
                <a:spcPct val="100000"/>
              </a:lnSpc>
            </a:pPr>
            <a:r>
              <a:rPr lang="en-US" sz="2000" b="0" dirty="0"/>
              <a:t>Sometimes, you need to get part of some text. The </a:t>
            </a:r>
            <a:r>
              <a:rPr lang="en-US" sz="2000" dirty="0" err="1"/>
              <a:t>IndexOf</a:t>
            </a:r>
            <a:r>
              <a:rPr lang="en-US" sz="2000" b="0" dirty="0"/>
              <a:t> method has nine overloads that return the index position of a specified char or string within a string . The Substring method has two overloads, as shown in the following list:</a:t>
            </a:r>
          </a:p>
          <a:p>
            <a:pPr>
              <a:lnSpc>
                <a:spcPct val="100000"/>
              </a:lnSpc>
            </a:pPr>
            <a:r>
              <a:rPr lang="en-US" sz="2000" b="0" i="1" dirty="0">
                <a:solidFill>
                  <a:schemeClr val="accent1"/>
                </a:solidFill>
              </a:rPr>
              <a:t>Substring(</a:t>
            </a:r>
            <a:r>
              <a:rPr lang="en-US" sz="2000" b="0" i="1" dirty="0" err="1">
                <a:solidFill>
                  <a:schemeClr val="accent1"/>
                </a:solidFill>
              </a:rPr>
              <a:t>startIndex</a:t>
            </a:r>
            <a:r>
              <a:rPr lang="en-US" sz="2000" b="0" i="1" dirty="0">
                <a:solidFill>
                  <a:schemeClr val="accent1"/>
                </a:solidFill>
              </a:rPr>
              <a:t>, length) </a:t>
            </a:r>
            <a:r>
              <a:rPr lang="en-US" sz="2000" b="0" dirty="0"/>
              <a:t>: Returns part of a string starting at </a:t>
            </a:r>
            <a:r>
              <a:rPr lang="en-US" sz="2000" b="0" dirty="0" err="1"/>
              <a:t>startIndex</a:t>
            </a:r>
            <a:r>
              <a:rPr lang="en-US" sz="2000" b="0" dirty="0"/>
              <a:t> and containing </a:t>
            </a:r>
            <a:r>
              <a:rPr lang="en-US" sz="2000" b="0" dirty="0" err="1"/>
              <a:t>thenext</a:t>
            </a:r>
            <a:r>
              <a:rPr lang="en-US" sz="2000" b="0" dirty="0"/>
              <a:t> length characters.</a:t>
            </a:r>
          </a:p>
          <a:p>
            <a:pPr>
              <a:lnSpc>
                <a:spcPct val="100000"/>
              </a:lnSpc>
            </a:pPr>
            <a:r>
              <a:rPr lang="en-US" sz="2000" b="0" i="1" dirty="0">
                <a:solidFill>
                  <a:schemeClr val="accent1"/>
                </a:solidFill>
              </a:rPr>
              <a:t>Substring(</a:t>
            </a:r>
            <a:r>
              <a:rPr lang="en-US" sz="2000" b="0" i="1" dirty="0" err="1">
                <a:solidFill>
                  <a:schemeClr val="accent1"/>
                </a:solidFill>
              </a:rPr>
              <a:t>startIndex</a:t>
            </a:r>
            <a:r>
              <a:rPr lang="en-US" sz="2000" b="0" i="1" dirty="0">
                <a:solidFill>
                  <a:schemeClr val="accent1"/>
                </a:solidFill>
              </a:rPr>
              <a:t>) </a:t>
            </a:r>
            <a:r>
              <a:rPr lang="en-US" sz="2000" b="0" dirty="0"/>
              <a:t>: Returns part of a string starting at </a:t>
            </a:r>
            <a:r>
              <a:rPr lang="en-US" sz="2000" b="0" dirty="0" err="1"/>
              <a:t>startIndex</a:t>
            </a:r>
            <a:r>
              <a:rPr lang="en-US" sz="2000" b="0" dirty="0"/>
              <a:t> and containing all </a:t>
            </a:r>
            <a:r>
              <a:rPr lang="en-US" sz="2000" b="0" dirty="0" err="1"/>
              <a:t>charactersup</a:t>
            </a:r>
            <a:r>
              <a:rPr lang="en-US" sz="2000" b="0" dirty="0"/>
              <a:t> to the end of the string.</a:t>
            </a:r>
          </a:p>
          <a:p>
            <a:pPr>
              <a:lnSpc>
                <a:spcPct val="100000"/>
              </a:lnSpc>
            </a:pPr>
            <a:r>
              <a:rPr lang="en-US" sz="2000" dirty="0"/>
              <a:t>Sample program5</a:t>
            </a:r>
            <a:r>
              <a:rPr lang="en-US" sz="2000" b="0" dirty="0"/>
              <a:t> : </a:t>
            </a:r>
          </a:p>
          <a:p>
            <a:r>
              <a:rPr lang="en-US" sz="1800" dirty="0">
                <a:solidFill>
                  <a:srgbClr val="0000FF"/>
                </a:solidFill>
                <a:latin typeface="Consolas" panose="020B0609020204030204" pitchFamily="49" charset="0"/>
              </a:rPr>
              <a:t>	     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fullName</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"Alan Shore"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indexOfTheSpace</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fullName.IndexOf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firstName</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fullName.Substring</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startIndex</a:t>
            </a:r>
            <a:r>
              <a:rPr lang="en-US" sz="1800" dirty="0">
                <a:solidFill>
                  <a:srgbClr val="000000"/>
                </a:solidFill>
                <a:latin typeface="Consolas" panose="020B0609020204030204" pitchFamily="49" charset="0"/>
              </a:rPr>
              <a:t>: 0, length: </a:t>
            </a:r>
            <a:r>
              <a:rPr lang="en-US" sz="1800" dirty="0" err="1">
                <a:solidFill>
                  <a:srgbClr val="000000"/>
                </a:solidFill>
                <a:latin typeface="Consolas" panose="020B0609020204030204" pitchFamily="49" charset="0"/>
              </a:rPr>
              <a:t>indexOfTheSpace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lastName</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fullName.Substring</a:t>
            </a:r>
            <a:r>
              <a:rPr lang="en-US" sz="1800" dirty="0">
                <a:solidFill>
                  <a:srgbClr val="000000"/>
                </a:solidFill>
                <a:latin typeface="Consolas" panose="020B0609020204030204" pitchFamily="49" charset="0"/>
              </a:rPr>
              <a:t>(</a:t>
            </a:r>
            <a:endParaRPr lang="en-US" sz="1900" b="0" i="1" dirty="0">
              <a:solidFill>
                <a:schemeClr val="accent1"/>
              </a:solidFill>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164480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061279" y="854431"/>
            <a:ext cx="9920858" cy="5684481"/>
          </a:xfrm>
        </p:spPr>
        <p:txBody>
          <a:bodyPr/>
          <a:lstStyle/>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startIndex</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indexOfTheSpace</a:t>
            </a:r>
            <a:r>
              <a:rPr lang="en-US" sz="1800" dirty="0">
                <a:solidFill>
                  <a:srgbClr val="000000"/>
                </a:solidFill>
                <a:latin typeface="Consolas" panose="020B0609020204030204" pitchFamily="49" charset="0"/>
              </a:rPr>
              <a:t> + 1);</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$"Original: </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fullName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$"Swapped: </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lastName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firstName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r>
              <a:rPr lang="en-US" sz="2000" b="0" i="1" dirty="0"/>
              <a:t>Output:</a:t>
            </a:r>
          </a:p>
          <a:p>
            <a:pPr>
              <a:lnSpc>
                <a:spcPct val="100000"/>
              </a:lnSpc>
            </a:pPr>
            <a:r>
              <a:rPr lang="en-US" sz="2000" b="1" dirty="0"/>
              <a:t>Output:</a:t>
            </a:r>
            <a:endParaRPr lang="en-US" sz="2000" b="0" i="1" dirty="0">
              <a:solidFill>
                <a:schemeClr val="accent1"/>
              </a:solidFill>
            </a:endParaRPr>
          </a:p>
          <a:p>
            <a:pPr>
              <a:lnSpc>
                <a:spcPct val="100000"/>
              </a:lnSpc>
            </a:pPr>
            <a:r>
              <a:rPr lang="en-US" b="0" dirty="0">
                <a:solidFill>
                  <a:schemeClr val="accent1"/>
                </a:solidFill>
              </a:rPr>
              <a:t>		</a:t>
            </a:r>
            <a:r>
              <a:rPr lang="en-US" sz="1800" b="0" dirty="0">
                <a:solidFill>
                  <a:schemeClr val="accent1"/>
                </a:solidFill>
              </a:rPr>
              <a:t>Original: Alan Shore</a:t>
            </a:r>
          </a:p>
          <a:p>
            <a:pPr>
              <a:lnSpc>
                <a:spcPct val="100000"/>
              </a:lnSpc>
            </a:pPr>
            <a:r>
              <a:rPr lang="en-US" sz="1800" b="0" dirty="0">
                <a:solidFill>
                  <a:schemeClr val="accent1"/>
                </a:solidFill>
              </a:rPr>
              <a:t>		Swapped: Shore, Alan</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133464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801787" y="586759"/>
            <a:ext cx="10539723" cy="5684481"/>
          </a:xfrm>
        </p:spPr>
        <p:txBody>
          <a:bodyPr/>
          <a:lstStyle/>
          <a:p>
            <a:pPr marL="342900" indent="-342900">
              <a:lnSpc>
                <a:spcPct val="100000"/>
              </a:lnSpc>
              <a:buFont typeface="Arial" panose="020B0604020202020204" pitchFamily="34" charset="0"/>
              <a:buChar char="•"/>
            </a:pPr>
            <a:r>
              <a:rPr lang="en-US" sz="2000" dirty="0"/>
              <a:t>Checking a string for content</a:t>
            </a:r>
          </a:p>
          <a:p>
            <a:pPr>
              <a:lnSpc>
                <a:spcPct val="100000"/>
              </a:lnSpc>
            </a:pPr>
            <a:r>
              <a:rPr lang="en-US" sz="1900" b="0" dirty="0"/>
              <a:t>Sometimes, you need to check whether a piece of text starts or ends with some characters or contains some characters. You can achieve this with methods named </a:t>
            </a:r>
            <a:r>
              <a:rPr lang="en-US" sz="1900" b="0" i="1" dirty="0" err="1">
                <a:solidFill>
                  <a:schemeClr val="accent1"/>
                </a:solidFill>
              </a:rPr>
              <a:t>StartsWith</a:t>
            </a:r>
            <a:r>
              <a:rPr lang="en-US" sz="1900" b="0" i="1" dirty="0">
                <a:solidFill>
                  <a:schemeClr val="accent1"/>
                </a:solidFill>
              </a:rPr>
              <a:t> , </a:t>
            </a:r>
            <a:r>
              <a:rPr lang="en-US" sz="1900" b="0" i="1" dirty="0" err="1">
                <a:solidFill>
                  <a:schemeClr val="accent1"/>
                </a:solidFill>
              </a:rPr>
              <a:t>EndsWith</a:t>
            </a:r>
            <a:r>
              <a:rPr lang="en-US" sz="1900" b="0" i="1" dirty="0">
                <a:solidFill>
                  <a:schemeClr val="accent1"/>
                </a:solidFill>
              </a:rPr>
              <a:t> , and Contains</a:t>
            </a:r>
            <a:r>
              <a:rPr lang="en-US" sz="1900" b="0" dirty="0"/>
              <a:t> :</a:t>
            </a:r>
            <a:endParaRPr lang="en-US" sz="2000" b="0" i="1" dirty="0">
              <a:solidFill>
                <a:schemeClr val="accent1"/>
              </a:solidFill>
            </a:endParaRPr>
          </a:p>
          <a:p>
            <a:pPr>
              <a:lnSpc>
                <a:spcPct val="100000"/>
              </a:lnSpc>
            </a:pPr>
            <a:r>
              <a:rPr lang="en-US" sz="1800" dirty="0"/>
              <a:t>Sample program6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company = </a:t>
            </a:r>
            <a:r>
              <a:rPr lang="en-US" sz="1800" dirty="0">
                <a:solidFill>
                  <a:srgbClr val="A31515"/>
                </a:solidFill>
                <a:latin typeface="Consolas" panose="020B0609020204030204" pitchFamily="49" charset="0"/>
              </a:rPr>
              <a:t>"Microsoft"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startsWithM</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company.StartsWith</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"M"</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containsN</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company.Contains</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"N"</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$"Text: </a:t>
            </a:r>
            <a:r>
              <a:rPr lang="en-US" sz="1800" dirty="0">
                <a:solidFill>
                  <a:srgbClr val="000000"/>
                </a:solidFill>
                <a:latin typeface="Consolas" panose="020B0609020204030204" pitchFamily="49" charset="0"/>
              </a:rPr>
              <a:t>{company}</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$"Starts with M: </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startsWithM</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contains an N:   		      </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containsN</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r>
              <a:rPr lang="en-US" sz="1900" dirty="0"/>
              <a:t>Output :</a:t>
            </a:r>
          </a:p>
          <a:p>
            <a:pPr>
              <a:lnSpc>
                <a:spcPct val="100000"/>
              </a:lnSpc>
            </a:pPr>
            <a:r>
              <a:rPr lang="en-US" sz="1800" dirty="0"/>
              <a:t>Output:</a:t>
            </a:r>
            <a:endParaRPr lang="en-US" sz="1800" b="0" i="1" dirty="0">
              <a:solidFill>
                <a:srgbClr val="0000FF"/>
              </a:solidFill>
            </a:endParaRPr>
          </a:p>
          <a:p>
            <a:pPr>
              <a:lnSpc>
                <a:spcPct val="100000"/>
              </a:lnSpc>
            </a:pPr>
            <a:r>
              <a:rPr lang="en-US" sz="1800" b="0" i="1" dirty="0">
                <a:solidFill>
                  <a:srgbClr val="0000FF"/>
                </a:solidFill>
              </a:rPr>
              <a:t>Text: Microsoft</a:t>
            </a:r>
          </a:p>
          <a:p>
            <a:pPr>
              <a:lnSpc>
                <a:spcPct val="100000"/>
              </a:lnSpc>
            </a:pPr>
            <a:r>
              <a:rPr lang="en-US" sz="1800" b="0" i="1" dirty="0">
                <a:solidFill>
                  <a:srgbClr val="0000FF"/>
                </a:solidFill>
              </a:rPr>
              <a:t>Starts with M: True, contains an N: False</a:t>
            </a:r>
          </a:p>
          <a:p>
            <a:pPr>
              <a:lnSpc>
                <a:spcPct val="100000"/>
              </a:lnSpc>
            </a:pPr>
            <a:endParaRPr lang="en-US" sz="1900" b="0"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1950357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801787" y="586759"/>
            <a:ext cx="9920858" cy="5684481"/>
          </a:xfrm>
        </p:spPr>
        <p:txBody>
          <a:bodyPr/>
          <a:lstStyle/>
          <a:p>
            <a:pPr>
              <a:lnSpc>
                <a:spcPct val="100000"/>
              </a:lnSpc>
            </a:pPr>
            <a:r>
              <a:rPr lang="en-US" sz="1900" dirty="0"/>
              <a:t>Joining, formatting, and other string members</a:t>
            </a:r>
          </a:p>
          <a:p>
            <a:pPr>
              <a:lnSpc>
                <a:spcPct val="100000"/>
              </a:lnSpc>
            </a:pPr>
            <a:r>
              <a:rPr lang="en-US" sz="1900" b="0" dirty="0"/>
              <a:t>There are many other string members, as shown in the following table:</a:t>
            </a:r>
          </a:p>
          <a:p>
            <a:pPr>
              <a:lnSpc>
                <a:spcPct val="100000"/>
              </a:lnSpc>
            </a:pPr>
            <a:endParaRPr lang="en-US" sz="1900" b="0"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dirty="0"/>
          </a:p>
        </p:txBody>
      </p:sp>
      <p:graphicFrame>
        <p:nvGraphicFramePr>
          <p:cNvPr id="2" name="Table 3">
            <a:extLst>
              <a:ext uri="{FF2B5EF4-FFF2-40B4-BE49-F238E27FC236}">
                <a16:creationId xmlns:a16="http://schemas.microsoft.com/office/drawing/2014/main" id="{891075ED-E4B7-8A33-F48C-26ABB68CF554}"/>
              </a:ext>
            </a:extLst>
          </p:cNvPr>
          <p:cNvGraphicFramePr>
            <a:graphicFrameLocks noGrp="1"/>
          </p:cNvGraphicFramePr>
          <p:nvPr>
            <p:extLst>
              <p:ext uri="{D42A27DB-BD31-4B8C-83A1-F6EECF244321}">
                <p14:modId xmlns:p14="http://schemas.microsoft.com/office/powerpoint/2010/main" val="3713550224"/>
              </p:ext>
            </p:extLst>
          </p:nvPr>
        </p:nvGraphicFramePr>
        <p:xfrm>
          <a:off x="801787" y="1471558"/>
          <a:ext cx="10318497" cy="4799680"/>
        </p:xfrm>
        <a:graphic>
          <a:graphicData uri="http://schemas.openxmlformats.org/drawingml/2006/table">
            <a:tbl>
              <a:tblPr firstRow="1" bandRow="1">
                <a:tableStyleId>{5C22544A-7EE6-4342-B048-85BDC9FD1C3A}</a:tableStyleId>
              </a:tblPr>
              <a:tblGrid>
                <a:gridCol w="2558052">
                  <a:extLst>
                    <a:ext uri="{9D8B030D-6E8A-4147-A177-3AD203B41FA5}">
                      <a16:colId xmlns:a16="http://schemas.microsoft.com/office/drawing/2014/main" val="3949393801"/>
                    </a:ext>
                  </a:extLst>
                </a:gridCol>
                <a:gridCol w="7760445">
                  <a:extLst>
                    <a:ext uri="{9D8B030D-6E8A-4147-A177-3AD203B41FA5}">
                      <a16:colId xmlns:a16="http://schemas.microsoft.com/office/drawing/2014/main" val="323907394"/>
                    </a:ext>
                  </a:extLst>
                </a:gridCol>
              </a:tblGrid>
              <a:tr h="440172">
                <a:tc>
                  <a:txBody>
                    <a:bodyPr/>
                    <a:lstStyle/>
                    <a:p>
                      <a:r>
                        <a:rPr lang="en-US" dirty="0"/>
                        <a:t>Member</a:t>
                      </a:r>
                    </a:p>
                  </a:txBody>
                  <a:tcPr/>
                </a:tc>
                <a:tc>
                  <a:txBody>
                    <a:bodyPr/>
                    <a:lstStyle/>
                    <a:p>
                      <a:r>
                        <a:rPr lang="en-US" dirty="0"/>
                        <a:t>Description</a:t>
                      </a:r>
                    </a:p>
                  </a:txBody>
                  <a:tcPr/>
                </a:tc>
                <a:extLst>
                  <a:ext uri="{0D108BD9-81ED-4DB2-BD59-A6C34878D82A}">
                    <a16:rowId xmlns:a16="http://schemas.microsoft.com/office/drawing/2014/main" val="4178306858"/>
                  </a:ext>
                </a:extLst>
              </a:tr>
              <a:tr h="759748">
                <a:tc>
                  <a:txBody>
                    <a:bodyPr/>
                    <a:lstStyle/>
                    <a:p>
                      <a:r>
                        <a:rPr lang="en-US" dirty="0"/>
                        <a:t>Trim, </a:t>
                      </a:r>
                      <a:r>
                        <a:rPr lang="en-US" dirty="0" err="1"/>
                        <a:t>TrimStart</a:t>
                      </a:r>
                      <a:r>
                        <a:rPr lang="en-US" dirty="0"/>
                        <a:t>, </a:t>
                      </a:r>
                      <a:r>
                        <a:rPr lang="en-US" dirty="0" err="1"/>
                        <a:t>TrimEnd</a:t>
                      </a:r>
                      <a:endParaRPr lang="en-US" dirty="0"/>
                    </a:p>
                  </a:txBody>
                  <a:tcPr/>
                </a:tc>
                <a:tc>
                  <a:txBody>
                    <a:bodyPr/>
                    <a:lstStyle/>
                    <a:p>
                      <a:r>
                        <a:rPr lang="en-US" dirty="0"/>
                        <a:t>These methods trim whitespace characters such as space, tab, and carriage return from the beginning and/or end. </a:t>
                      </a:r>
                    </a:p>
                  </a:txBody>
                  <a:tcPr/>
                </a:tc>
                <a:extLst>
                  <a:ext uri="{0D108BD9-81ED-4DB2-BD59-A6C34878D82A}">
                    <a16:rowId xmlns:a16="http://schemas.microsoft.com/office/drawing/2014/main" val="3973622133"/>
                  </a:ext>
                </a:extLst>
              </a:tr>
              <a:tr h="440172">
                <a:tc>
                  <a:txBody>
                    <a:bodyPr/>
                    <a:lstStyle/>
                    <a:p>
                      <a:r>
                        <a:rPr lang="en-US" dirty="0" err="1"/>
                        <a:t>ToUpper</a:t>
                      </a:r>
                      <a:r>
                        <a:rPr lang="en-US" dirty="0"/>
                        <a:t>, </a:t>
                      </a:r>
                      <a:r>
                        <a:rPr lang="en-US" dirty="0" err="1"/>
                        <a:t>ToLower</a:t>
                      </a:r>
                      <a:endParaRPr lang="en-US" dirty="0"/>
                    </a:p>
                  </a:txBody>
                  <a:tcPr/>
                </a:tc>
                <a:tc>
                  <a:txBody>
                    <a:bodyPr/>
                    <a:lstStyle/>
                    <a:p>
                      <a:r>
                        <a:rPr lang="en-US" dirty="0"/>
                        <a:t>These convert all the characters into uppercase or lowercase.</a:t>
                      </a:r>
                    </a:p>
                  </a:txBody>
                  <a:tcPr/>
                </a:tc>
                <a:extLst>
                  <a:ext uri="{0D108BD9-81ED-4DB2-BD59-A6C34878D82A}">
                    <a16:rowId xmlns:a16="http://schemas.microsoft.com/office/drawing/2014/main" val="3338009083"/>
                  </a:ext>
                </a:extLst>
              </a:tr>
              <a:tr h="440172">
                <a:tc>
                  <a:txBody>
                    <a:bodyPr/>
                    <a:lstStyle/>
                    <a:p>
                      <a:r>
                        <a:rPr lang="en-US" dirty="0"/>
                        <a:t>Insert, Remove</a:t>
                      </a:r>
                    </a:p>
                  </a:txBody>
                  <a:tcPr/>
                </a:tc>
                <a:tc>
                  <a:txBody>
                    <a:bodyPr/>
                    <a:lstStyle/>
                    <a:p>
                      <a:r>
                        <a:rPr lang="en-US" dirty="0"/>
                        <a:t>These methods insert or remove some text.</a:t>
                      </a:r>
                    </a:p>
                  </a:txBody>
                  <a:tcPr/>
                </a:tc>
                <a:extLst>
                  <a:ext uri="{0D108BD9-81ED-4DB2-BD59-A6C34878D82A}">
                    <a16:rowId xmlns:a16="http://schemas.microsoft.com/office/drawing/2014/main" val="1537626818"/>
                  </a:ext>
                </a:extLst>
              </a:tr>
              <a:tr h="440172">
                <a:tc>
                  <a:txBody>
                    <a:bodyPr/>
                    <a:lstStyle/>
                    <a:p>
                      <a:r>
                        <a:rPr lang="en-US" dirty="0"/>
                        <a:t>Replace</a:t>
                      </a:r>
                    </a:p>
                  </a:txBody>
                  <a:tcPr/>
                </a:tc>
                <a:tc>
                  <a:txBody>
                    <a:bodyPr/>
                    <a:lstStyle/>
                    <a:p>
                      <a:r>
                        <a:rPr lang="en-US" dirty="0"/>
                        <a:t>This replaces some text with other text. </a:t>
                      </a:r>
                    </a:p>
                  </a:txBody>
                  <a:tcPr/>
                </a:tc>
                <a:extLst>
                  <a:ext uri="{0D108BD9-81ED-4DB2-BD59-A6C34878D82A}">
                    <a16:rowId xmlns:a16="http://schemas.microsoft.com/office/drawing/2014/main" val="246577859"/>
                  </a:ext>
                </a:extLst>
              </a:tr>
              <a:tr h="759748">
                <a:tc>
                  <a:txBody>
                    <a:bodyPr/>
                    <a:lstStyle/>
                    <a:p>
                      <a:r>
                        <a:rPr lang="en-US" dirty="0" err="1"/>
                        <a:t>string.Empty</a:t>
                      </a:r>
                      <a:endParaRPr lang="en-US" dirty="0"/>
                    </a:p>
                  </a:txBody>
                  <a:tcPr/>
                </a:tc>
                <a:tc>
                  <a:txBody>
                    <a:bodyPr/>
                    <a:lstStyle/>
                    <a:p>
                      <a:r>
                        <a:rPr lang="en-US" dirty="0"/>
                        <a:t>This can be used instead of allocating memory each time you use a literal string value using an empty pair of double quotes (""). </a:t>
                      </a:r>
                    </a:p>
                  </a:txBody>
                  <a:tcPr/>
                </a:tc>
                <a:extLst>
                  <a:ext uri="{0D108BD9-81ED-4DB2-BD59-A6C34878D82A}">
                    <a16:rowId xmlns:a16="http://schemas.microsoft.com/office/drawing/2014/main" val="888905347"/>
                  </a:ext>
                </a:extLst>
              </a:tr>
              <a:tr h="759748">
                <a:tc>
                  <a:txBody>
                    <a:bodyPr/>
                    <a:lstStyle/>
                    <a:p>
                      <a:r>
                        <a:rPr lang="en-US" dirty="0" err="1"/>
                        <a:t>string.Concat</a:t>
                      </a:r>
                      <a:endParaRPr lang="en-US" dirty="0"/>
                    </a:p>
                  </a:txBody>
                  <a:tcPr/>
                </a:tc>
                <a:tc>
                  <a:txBody>
                    <a:bodyPr/>
                    <a:lstStyle/>
                    <a:p>
                      <a:r>
                        <a:rPr lang="en-US" dirty="0"/>
                        <a:t>This concatenates two string variables. The + operator does the equivalent when used between string operands.</a:t>
                      </a:r>
                    </a:p>
                  </a:txBody>
                  <a:tcPr/>
                </a:tc>
                <a:extLst>
                  <a:ext uri="{0D108BD9-81ED-4DB2-BD59-A6C34878D82A}">
                    <a16:rowId xmlns:a16="http://schemas.microsoft.com/office/drawing/2014/main" val="3951288143"/>
                  </a:ext>
                </a:extLst>
              </a:tr>
              <a:tr h="759748">
                <a:tc>
                  <a:txBody>
                    <a:bodyPr/>
                    <a:lstStyle/>
                    <a:p>
                      <a:r>
                        <a:rPr lang="en-US" dirty="0" err="1"/>
                        <a:t>string.Join</a:t>
                      </a:r>
                      <a:endParaRPr lang="en-US" dirty="0"/>
                    </a:p>
                  </a:txBody>
                  <a:tcPr/>
                </a:tc>
                <a:tc>
                  <a:txBody>
                    <a:bodyPr/>
                    <a:lstStyle/>
                    <a:p>
                      <a:r>
                        <a:rPr lang="en-US" dirty="0"/>
                        <a:t>This concatenates one or more string variables with a character in between each one.</a:t>
                      </a:r>
                    </a:p>
                  </a:txBody>
                  <a:tcPr/>
                </a:tc>
                <a:extLst>
                  <a:ext uri="{0D108BD9-81ED-4DB2-BD59-A6C34878D82A}">
                    <a16:rowId xmlns:a16="http://schemas.microsoft.com/office/drawing/2014/main" val="4012824703"/>
                  </a:ext>
                </a:extLst>
              </a:tr>
            </a:tbl>
          </a:graphicData>
        </a:graphic>
      </p:graphicFrame>
    </p:spTree>
    <p:extLst>
      <p:ext uri="{BB962C8B-B14F-4D97-AF65-F5344CB8AC3E}">
        <p14:creationId xmlns:p14="http://schemas.microsoft.com/office/powerpoint/2010/main" val="15181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19217"/>
            <a:ext cx="9779183" cy="1325563"/>
          </a:xfrm>
        </p:spPr>
        <p:txBody>
          <a:bodyPr/>
          <a:lstStyle/>
          <a:p>
            <a:r>
              <a:rPr lang="en-US" sz="5200" dirty="0">
                <a:solidFill>
                  <a:srgbClr val="44546A"/>
                </a:solidFill>
                <a:effectLst>
                  <a:outerShdw blurRad="38100" dist="38100" dir="2700000" algn="tl">
                    <a:srgbClr val="000000">
                      <a:alpha val="43137"/>
                    </a:srgbClr>
                  </a:outerShdw>
                </a:effectLst>
              </a:rPr>
              <a:t>Topics to cover</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sz="3000" b="1" dirty="0">
                <a:solidFill>
                  <a:srgbClr val="44546A"/>
                </a:solidFill>
              </a:rPr>
              <a:t>Working with numbers </a:t>
            </a:r>
          </a:p>
          <a:p>
            <a:r>
              <a:rPr lang="en-US" sz="3000" b="1" dirty="0">
                <a:solidFill>
                  <a:srgbClr val="44546A"/>
                </a:solidFill>
              </a:rPr>
              <a:t>Working with text </a:t>
            </a:r>
          </a:p>
          <a:p>
            <a:r>
              <a:rPr lang="en-US" sz="3000" b="1" dirty="0">
                <a:solidFill>
                  <a:srgbClr val="44546A"/>
                </a:solidFill>
              </a:rPr>
              <a:t>Pattern matching with regular expressions </a:t>
            </a:r>
          </a:p>
          <a:p>
            <a:r>
              <a:rPr lang="en-US" sz="3000" b="1" dirty="0">
                <a:solidFill>
                  <a:srgbClr val="44546A"/>
                </a:solidFill>
              </a:rPr>
              <a:t>Working with spans, indexes, and ranges </a:t>
            </a:r>
          </a:p>
          <a:p>
            <a:r>
              <a:rPr lang="en-US" sz="3000" b="1" dirty="0">
                <a:solidFill>
                  <a:srgbClr val="44546A"/>
                </a:solidFill>
              </a:rPr>
              <a:t>Working with network resources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12/19/2022</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20</a:t>
            </a:fld>
            <a:endParaRPr lang="en-US" dirty="0"/>
          </a:p>
        </p:txBody>
      </p:sp>
      <p:graphicFrame>
        <p:nvGraphicFramePr>
          <p:cNvPr id="2" name="Table 3">
            <a:extLst>
              <a:ext uri="{FF2B5EF4-FFF2-40B4-BE49-F238E27FC236}">
                <a16:creationId xmlns:a16="http://schemas.microsoft.com/office/drawing/2014/main" id="{891075ED-E4B7-8A33-F48C-26ABB68CF554}"/>
              </a:ext>
            </a:extLst>
          </p:cNvPr>
          <p:cNvGraphicFramePr>
            <a:graphicFrameLocks noGrp="1"/>
          </p:cNvGraphicFramePr>
          <p:nvPr>
            <p:extLst>
              <p:ext uri="{D42A27DB-BD31-4B8C-83A1-F6EECF244321}">
                <p14:modId xmlns:p14="http://schemas.microsoft.com/office/powerpoint/2010/main" val="3801103859"/>
              </p:ext>
            </p:extLst>
          </p:nvPr>
        </p:nvGraphicFramePr>
        <p:xfrm>
          <a:off x="811162" y="689897"/>
          <a:ext cx="9741917" cy="3544869"/>
        </p:xfrm>
        <a:graphic>
          <a:graphicData uri="http://schemas.openxmlformats.org/drawingml/2006/table">
            <a:tbl>
              <a:tblPr firstRow="1" bandRow="1">
                <a:tableStyleId>{5C22544A-7EE6-4342-B048-85BDC9FD1C3A}</a:tableStyleId>
              </a:tblPr>
              <a:tblGrid>
                <a:gridCol w="2793302">
                  <a:extLst>
                    <a:ext uri="{9D8B030D-6E8A-4147-A177-3AD203B41FA5}">
                      <a16:colId xmlns:a16="http://schemas.microsoft.com/office/drawing/2014/main" val="3949393801"/>
                    </a:ext>
                  </a:extLst>
                </a:gridCol>
                <a:gridCol w="6948615">
                  <a:extLst>
                    <a:ext uri="{9D8B030D-6E8A-4147-A177-3AD203B41FA5}">
                      <a16:colId xmlns:a16="http://schemas.microsoft.com/office/drawing/2014/main" val="323907394"/>
                    </a:ext>
                  </a:extLst>
                </a:gridCol>
              </a:tblGrid>
              <a:tr h="490866">
                <a:tc>
                  <a:txBody>
                    <a:bodyPr/>
                    <a:lstStyle/>
                    <a:p>
                      <a:r>
                        <a:rPr lang="en-US" dirty="0"/>
                        <a:t>Member</a:t>
                      </a:r>
                    </a:p>
                  </a:txBody>
                  <a:tcPr/>
                </a:tc>
                <a:tc>
                  <a:txBody>
                    <a:bodyPr/>
                    <a:lstStyle/>
                    <a:p>
                      <a:r>
                        <a:rPr lang="en-US" dirty="0"/>
                        <a:t>Description</a:t>
                      </a:r>
                    </a:p>
                  </a:txBody>
                  <a:tcPr/>
                </a:tc>
                <a:extLst>
                  <a:ext uri="{0D108BD9-81ED-4DB2-BD59-A6C34878D82A}">
                    <a16:rowId xmlns:a16="http://schemas.microsoft.com/office/drawing/2014/main" val="4178306858"/>
                  </a:ext>
                </a:extLst>
              </a:tr>
              <a:tr h="6332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string.IsNullOrEmpty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checks whether a string variable is null or empty.</a:t>
                      </a:r>
                    </a:p>
                  </a:txBody>
                  <a:tcPr/>
                </a:tc>
                <a:extLst>
                  <a:ext uri="{0D108BD9-81ED-4DB2-BD59-A6C34878D82A}">
                    <a16:rowId xmlns:a16="http://schemas.microsoft.com/office/drawing/2014/main" val="3428749509"/>
                  </a:ext>
                </a:extLst>
              </a:tr>
              <a:tr h="1210357">
                <a:tc>
                  <a:txBody>
                    <a:bodyPr/>
                    <a:lstStyle/>
                    <a:p>
                      <a:r>
                        <a:rPr lang="en-US" dirty="0" err="1"/>
                        <a:t>string.IsNullOrWhitespace</a:t>
                      </a:r>
                      <a:endParaRPr lang="en-US" dirty="0"/>
                    </a:p>
                  </a:txBody>
                  <a:tcPr/>
                </a:tc>
                <a:tc>
                  <a:txBody>
                    <a:bodyPr/>
                    <a:lstStyle/>
                    <a:p>
                      <a:r>
                        <a:rPr lang="en-US" dirty="0"/>
                        <a:t>This checks whether a string variable is null or whitespace; that is, a mix of any number of horizontal and vertical spacing characters, for example, tab, space, carriage return, line feed, and so on.</a:t>
                      </a:r>
                    </a:p>
                  </a:txBody>
                  <a:tcPr/>
                </a:tc>
                <a:extLst>
                  <a:ext uri="{0D108BD9-81ED-4DB2-BD59-A6C34878D82A}">
                    <a16:rowId xmlns:a16="http://schemas.microsoft.com/office/drawing/2014/main" val="3973622133"/>
                  </a:ext>
                </a:extLst>
              </a:tr>
              <a:tr h="1210357">
                <a:tc>
                  <a:txBody>
                    <a:bodyPr/>
                    <a:lstStyle/>
                    <a:p>
                      <a:r>
                        <a:rPr lang="en-US" dirty="0" err="1"/>
                        <a:t>string.Format</a:t>
                      </a:r>
                      <a:r>
                        <a:rPr lang="en-US" dirty="0"/>
                        <a:t> </a:t>
                      </a:r>
                    </a:p>
                  </a:txBody>
                  <a:tcPr/>
                </a:tc>
                <a:tc>
                  <a:txBody>
                    <a:bodyPr/>
                    <a:lstStyle/>
                    <a:p>
                      <a:r>
                        <a:rPr lang="en-US" dirty="0"/>
                        <a:t>An alternative method to string interpolation for outputting formatted string values, which uses positioned instead of named parameters.</a:t>
                      </a:r>
                    </a:p>
                  </a:txBody>
                  <a:tcPr/>
                </a:tc>
                <a:extLst>
                  <a:ext uri="{0D108BD9-81ED-4DB2-BD59-A6C34878D82A}">
                    <a16:rowId xmlns:a16="http://schemas.microsoft.com/office/drawing/2014/main" val="3338009083"/>
                  </a:ext>
                </a:extLst>
              </a:tr>
            </a:tbl>
          </a:graphicData>
        </a:graphic>
      </p:graphicFrame>
      <p:sp>
        <p:nvSpPr>
          <p:cNvPr id="5" name="TextBox 4">
            <a:extLst>
              <a:ext uri="{FF2B5EF4-FFF2-40B4-BE49-F238E27FC236}">
                <a16:creationId xmlns:a16="http://schemas.microsoft.com/office/drawing/2014/main" id="{0B62C418-B740-48FA-06E4-9958FFBE51BD}"/>
              </a:ext>
            </a:extLst>
          </p:cNvPr>
          <p:cNvSpPr txBox="1"/>
          <p:nvPr/>
        </p:nvSpPr>
        <p:spPr>
          <a:xfrm>
            <a:off x="811161" y="4424206"/>
            <a:ext cx="9741917" cy="969496"/>
          </a:xfrm>
          <a:prstGeom prst="rect">
            <a:avLst/>
          </a:prstGeom>
          <a:noFill/>
        </p:spPr>
        <p:txBody>
          <a:bodyPr wrap="square">
            <a:spAutoFit/>
          </a:bodyPr>
          <a:lstStyle/>
          <a:p>
            <a:r>
              <a:rPr lang="en-US" sz="1900" dirty="0"/>
              <a:t>Some of the preceding methods are static methods. This means that the method can only be called from the type, not from a variable instance. In the preceding table, I indicated the static methods by prefixing them with string. , as in </a:t>
            </a:r>
            <a:r>
              <a:rPr lang="en-US" sz="1900" dirty="0" err="1"/>
              <a:t>string.Format</a:t>
            </a:r>
            <a:r>
              <a:rPr lang="en-US" sz="1900" dirty="0"/>
              <a:t> .</a:t>
            </a:r>
          </a:p>
        </p:txBody>
      </p:sp>
    </p:spTree>
    <p:extLst>
      <p:ext uri="{BB962C8B-B14F-4D97-AF65-F5344CB8AC3E}">
        <p14:creationId xmlns:p14="http://schemas.microsoft.com/office/powerpoint/2010/main" val="3225888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21</a:t>
            </a:fld>
            <a:endParaRPr lang="en-US" dirty="0"/>
          </a:p>
        </p:txBody>
      </p:sp>
      <p:sp>
        <p:nvSpPr>
          <p:cNvPr id="5" name="TextBox 4">
            <a:extLst>
              <a:ext uri="{FF2B5EF4-FFF2-40B4-BE49-F238E27FC236}">
                <a16:creationId xmlns:a16="http://schemas.microsoft.com/office/drawing/2014/main" id="{0B62C418-B740-48FA-06E4-9958FFBE51BD}"/>
              </a:ext>
            </a:extLst>
          </p:cNvPr>
          <p:cNvSpPr txBox="1"/>
          <p:nvPr/>
        </p:nvSpPr>
        <p:spPr>
          <a:xfrm>
            <a:off x="648929" y="545380"/>
            <a:ext cx="9741917" cy="5909310"/>
          </a:xfrm>
          <a:prstGeom prst="rect">
            <a:avLst/>
          </a:prstGeom>
          <a:noFill/>
        </p:spPr>
        <p:txBody>
          <a:bodyPr wrap="square">
            <a:spAutoFit/>
          </a:bodyPr>
          <a:lstStyle/>
          <a:p>
            <a:endParaRPr lang="en-US" sz="2000" b="1" dirty="0"/>
          </a:p>
          <a:p>
            <a:r>
              <a:rPr lang="en-US" sz="2000" b="1" dirty="0"/>
              <a:t>Sample program7 :</a:t>
            </a:r>
          </a:p>
          <a:p>
            <a:r>
              <a:rPr lang="en-US" sz="2000" dirty="0"/>
              <a:t>Add statements to take an array of string values and combine them back together into a single string variable with separators using the Join method.</a:t>
            </a:r>
            <a:endParaRPr lang="en-US" sz="1900" dirty="0"/>
          </a:p>
          <a:p>
            <a:endParaRPr lang="en-US" sz="1900" dirty="0"/>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cities =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Paris,Tehran,Chennai,Sydney,New</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York,Medellín</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citiesArray</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cities.Split</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recombined = </a:t>
            </a:r>
            <a:r>
              <a:rPr lang="en-US" sz="1800" dirty="0" err="1">
                <a:solidFill>
                  <a:srgbClr val="0000FF"/>
                </a:solidFill>
                <a:latin typeface="Consolas" panose="020B0609020204030204" pitchFamily="49" charset="0"/>
              </a:rPr>
              <a:t>string</a:t>
            </a:r>
            <a:r>
              <a:rPr lang="en-US" sz="1800" dirty="0" err="1">
                <a:solidFill>
                  <a:srgbClr val="000000"/>
                </a:solidFill>
                <a:latin typeface="Consolas" panose="020B0609020204030204" pitchFamily="49" charset="0"/>
              </a:rPr>
              <a:t>.Join</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=&gt; "</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citiesArray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(recombined);</a:t>
            </a:r>
            <a:endParaRPr lang="en-US" sz="1900" dirty="0"/>
          </a:p>
          <a:p>
            <a:endParaRPr lang="en-US" sz="1900" dirty="0"/>
          </a:p>
          <a:p>
            <a:r>
              <a:rPr lang="en-US" sz="1800" b="1" dirty="0"/>
              <a:t>   Output:</a:t>
            </a:r>
            <a:endParaRPr lang="en-US" sz="1900" dirty="0"/>
          </a:p>
          <a:p>
            <a:endParaRPr lang="en-US" sz="1900" dirty="0"/>
          </a:p>
          <a:p>
            <a:r>
              <a:rPr lang="en-US" dirty="0">
                <a:solidFill>
                  <a:srgbClr val="0000FF"/>
                </a:solidFill>
                <a:latin typeface="Consolas" panose="020B0609020204030204" pitchFamily="49" charset="0"/>
              </a:rPr>
              <a:t>	Paris =&gt; Tehran =&gt; Chennai =&gt; Sydney =&gt; New York =&gt; Medellín </a:t>
            </a:r>
          </a:p>
          <a:p>
            <a:endParaRPr lang="en-US" sz="1900" dirty="0"/>
          </a:p>
          <a:p>
            <a:endParaRPr lang="en-US" sz="1900" dirty="0"/>
          </a:p>
          <a:p>
            <a:endParaRPr lang="en-US" sz="1900" dirty="0"/>
          </a:p>
          <a:p>
            <a:endParaRPr lang="en-US" sz="1900" dirty="0"/>
          </a:p>
          <a:p>
            <a:endParaRPr lang="en-US" sz="1900" dirty="0"/>
          </a:p>
          <a:p>
            <a:endParaRPr lang="en-US" sz="1900" dirty="0"/>
          </a:p>
          <a:p>
            <a:endParaRPr lang="en-US" sz="1900" dirty="0"/>
          </a:p>
        </p:txBody>
      </p:sp>
    </p:spTree>
    <p:extLst>
      <p:ext uri="{BB962C8B-B14F-4D97-AF65-F5344CB8AC3E}">
        <p14:creationId xmlns:p14="http://schemas.microsoft.com/office/powerpoint/2010/main" val="325220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22</a:t>
            </a:fld>
            <a:endParaRPr lang="en-US" dirty="0"/>
          </a:p>
        </p:txBody>
      </p:sp>
      <p:sp>
        <p:nvSpPr>
          <p:cNvPr id="5" name="TextBox 4">
            <a:extLst>
              <a:ext uri="{FF2B5EF4-FFF2-40B4-BE49-F238E27FC236}">
                <a16:creationId xmlns:a16="http://schemas.microsoft.com/office/drawing/2014/main" id="{0B62C418-B740-48FA-06E4-9958FFBE51BD}"/>
              </a:ext>
            </a:extLst>
          </p:cNvPr>
          <p:cNvSpPr txBox="1"/>
          <p:nvPr/>
        </p:nvSpPr>
        <p:spPr>
          <a:xfrm>
            <a:off x="648929" y="545380"/>
            <a:ext cx="11362962" cy="6478697"/>
          </a:xfrm>
          <a:prstGeom prst="rect">
            <a:avLst/>
          </a:prstGeom>
          <a:noFill/>
        </p:spPr>
        <p:txBody>
          <a:bodyPr wrap="square">
            <a:spAutoFit/>
          </a:bodyPr>
          <a:lstStyle/>
          <a:p>
            <a:endParaRPr lang="en-US" sz="2000" b="1" dirty="0"/>
          </a:p>
          <a:p>
            <a:r>
              <a:rPr lang="en-US" sz="2000" b="1" dirty="0"/>
              <a:t>Sample program8 :</a:t>
            </a:r>
          </a:p>
          <a:p>
            <a:r>
              <a:rPr lang="en-US" sz="2000" dirty="0"/>
              <a:t>Add statements to use positioned parameters and interpolated string formatting </a:t>
            </a:r>
          </a:p>
          <a:p>
            <a:r>
              <a:rPr lang="en-US" sz="2000" dirty="0"/>
              <a:t>syntax to output the same three variables twice, as shown in the following code:</a:t>
            </a:r>
          </a:p>
          <a:p>
            <a:r>
              <a:rPr lang="en-US" sz="1800"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fruit = </a:t>
            </a:r>
            <a:r>
              <a:rPr lang="en-US" sz="1800" dirty="0">
                <a:solidFill>
                  <a:srgbClr val="A31515"/>
                </a:solidFill>
                <a:latin typeface="Consolas" panose="020B0609020204030204" pitchFamily="49" charset="0"/>
              </a:rPr>
              <a:t>"Apples"</a:t>
            </a:r>
            <a:r>
              <a:rPr lang="en-US" sz="1800"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	decimal</a:t>
            </a:r>
            <a:r>
              <a:rPr lang="en-US" dirty="0">
                <a:solidFill>
                  <a:srgbClr val="000000"/>
                </a:solidFill>
                <a:latin typeface="Consolas" panose="020B0609020204030204" pitchFamily="49" charset="0"/>
              </a:rPr>
              <a:t> price = 0.39M;</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DateTime</a:t>
            </a:r>
            <a:r>
              <a:rPr lang="en-US" sz="1800" dirty="0">
                <a:solidFill>
                  <a:srgbClr val="000000"/>
                </a:solidFill>
                <a:latin typeface="Consolas" panose="020B0609020204030204" pitchFamily="49" charset="0"/>
              </a:rPr>
              <a:t> when = </a:t>
            </a:r>
            <a:r>
              <a:rPr lang="en-US" sz="1800" dirty="0" err="1">
                <a:solidFill>
                  <a:srgbClr val="000000"/>
                </a:solidFill>
                <a:latin typeface="Consolas" panose="020B0609020204030204" pitchFamily="49" charset="0"/>
              </a:rPr>
              <a:t>DateTime.Today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$"Interpolated: </a:t>
            </a:r>
            <a:r>
              <a:rPr lang="en-US" sz="1800" dirty="0">
                <a:solidFill>
                  <a:srgbClr val="000000"/>
                </a:solidFill>
                <a:latin typeface="Consolas" panose="020B0609020204030204" pitchFamily="49" charset="0"/>
              </a:rPr>
              <a:t>{fruit}</a:t>
            </a:r>
            <a:r>
              <a:rPr lang="en-US" sz="1800" dirty="0">
                <a:solidFill>
                  <a:srgbClr val="A31515"/>
                </a:solidFill>
                <a:latin typeface="Consolas" panose="020B0609020204030204" pitchFamily="49" charset="0"/>
              </a:rPr>
              <a:t> cost </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price:</a:t>
            </a:r>
            <a:r>
              <a:rPr lang="en-US" sz="1800" dirty="0" err="1">
                <a:solidFill>
                  <a:srgbClr val="A31515"/>
                </a:solidFill>
                <a:latin typeface="Consolas" panose="020B0609020204030204" pitchFamily="49" charset="0"/>
              </a:rPr>
              <a:t>C</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on </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when:</a:t>
            </a:r>
            <a:r>
              <a:rPr lang="en-US" sz="1800" dirty="0" err="1">
                <a:solidFill>
                  <a:srgbClr val="A31515"/>
                </a:solidFill>
                <a:latin typeface="Consolas" panose="020B0609020204030204" pitchFamily="49" charset="0"/>
              </a:rPr>
              <a:t>dddd</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string</a:t>
            </a:r>
            <a:r>
              <a:rPr lang="en-US" sz="1800" dirty="0" err="1">
                <a:solidFill>
                  <a:srgbClr val="000000"/>
                </a:solidFill>
                <a:latin typeface="Consolas" panose="020B0609020204030204" pitchFamily="49" charset="0"/>
              </a:rPr>
              <a:t>.Format</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string.Format</a:t>
            </a:r>
            <a:r>
              <a:rPr lang="en-US" sz="1800" dirty="0">
                <a:solidFill>
                  <a:srgbClr val="A31515"/>
                </a:solidFill>
                <a:latin typeface="Consolas" panose="020B0609020204030204" pitchFamily="49" charset="0"/>
              </a:rPr>
              <a:t>: {0} cost {1:C} on {2:dddd}."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arg0: fruit, arg1: price, arg2: when));</a:t>
            </a:r>
            <a:endParaRPr lang="en-US" sz="1900" dirty="0"/>
          </a:p>
          <a:p>
            <a:r>
              <a:rPr lang="en-US" sz="1800" b="1" dirty="0"/>
              <a:t>   </a:t>
            </a:r>
          </a:p>
          <a:p>
            <a:r>
              <a:rPr lang="en-US" b="1" dirty="0"/>
              <a:t>  </a:t>
            </a:r>
            <a:r>
              <a:rPr lang="en-US" sz="1800" b="1" dirty="0"/>
              <a:t>Output:</a:t>
            </a:r>
            <a:endParaRPr lang="en-US" sz="1900" dirty="0"/>
          </a:p>
          <a:p>
            <a:r>
              <a:rPr lang="en-US" sz="1900"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Interpolated: Apples cost £0.39 on Thursday. </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string.Format</a:t>
            </a:r>
            <a:r>
              <a:rPr lang="en-US" dirty="0">
                <a:solidFill>
                  <a:srgbClr val="0000FF"/>
                </a:solidFill>
                <a:latin typeface="Consolas" panose="020B0609020204030204" pitchFamily="49" charset="0"/>
              </a:rPr>
              <a:t>: Apples cost £0.39 on Thursday.</a:t>
            </a:r>
          </a:p>
          <a:p>
            <a:endParaRPr lang="en-US" sz="1900" dirty="0"/>
          </a:p>
          <a:p>
            <a:endParaRPr lang="en-US" sz="1900" dirty="0"/>
          </a:p>
          <a:p>
            <a:endParaRPr lang="en-US" sz="1900" dirty="0"/>
          </a:p>
          <a:p>
            <a:endParaRPr lang="en-US" sz="1900" dirty="0"/>
          </a:p>
          <a:p>
            <a:endParaRPr lang="en-US" sz="1900" dirty="0"/>
          </a:p>
          <a:p>
            <a:endParaRPr lang="en-US" sz="1900" dirty="0"/>
          </a:p>
          <a:p>
            <a:endParaRPr lang="en-US" sz="1900" dirty="0"/>
          </a:p>
        </p:txBody>
      </p:sp>
    </p:spTree>
    <p:extLst>
      <p:ext uri="{BB962C8B-B14F-4D97-AF65-F5344CB8AC3E}">
        <p14:creationId xmlns:p14="http://schemas.microsoft.com/office/powerpoint/2010/main" val="2921935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23</a:t>
            </a:fld>
            <a:endParaRPr lang="en-US" dirty="0"/>
          </a:p>
        </p:txBody>
      </p:sp>
      <p:sp>
        <p:nvSpPr>
          <p:cNvPr id="5" name="TextBox 4">
            <a:extLst>
              <a:ext uri="{FF2B5EF4-FFF2-40B4-BE49-F238E27FC236}">
                <a16:creationId xmlns:a16="http://schemas.microsoft.com/office/drawing/2014/main" id="{0B62C418-B740-48FA-06E4-9958FFBE51BD}"/>
              </a:ext>
            </a:extLst>
          </p:cNvPr>
          <p:cNvSpPr txBox="1"/>
          <p:nvPr/>
        </p:nvSpPr>
        <p:spPr>
          <a:xfrm>
            <a:off x="648929" y="545380"/>
            <a:ext cx="10864198" cy="6801862"/>
          </a:xfrm>
          <a:prstGeom prst="rect">
            <a:avLst/>
          </a:prstGeom>
          <a:noFill/>
        </p:spPr>
        <p:txBody>
          <a:bodyPr wrap="square">
            <a:spAutoFit/>
          </a:bodyPr>
          <a:lstStyle/>
          <a:p>
            <a:pPr>
              <a:lnSpc>
                <a:spcPct val="150000"/>
              </a:lnSpc>
            </a:pPr>
            <a:endParaRPr lang="en-US" sz="2000" b="1" dirty="0"/>
          </a:p>
          <a:p>
            <a:pPr>
              <a:lnSpc>
                <a:spcPct val="150000"/>
              </a:lnSpc>
            </a:pPr>
            <a:r>
              <a:rPr lang="en-US" sz="2200" b="1" dirty="0"/>
              <a:t>Building strings efficiently </a:t>
            </a:r>
          </a:p>
          <a:p>
            <a:pPr>
              <a:lnSpc>
                <a:spcPct val="150000"/>
              </a:lnSpc>
            </a:pPr>
            <a:r>
              <a:rPr lang="en-US" sz="2000" dirty="0"/>
              <a:t>You can concatenate two strings to make a new string using the </a:t>
            </a:r>
            <a:r>
              <a:rPr lang="en-US" sz="2000" dirty="0" err="1"/>
              <a:t>String.Concat</a:t>
            </a:r>
            <a:r>
              <a:rPr lang="en-US" sz="2000" dirty="0"/>
              <a:t> </a:t>
            </a:r>
          </a:p>
          <a:p>
            <a:pPr>
              <a:lnSpc>
                <a:spcPct val="150000"/>
              </a:lnSpc>
            </a:pPr>
            <a:r>
              <a:rPr lang="en-US" sz="2000" dirty="0"/>
              <a:t>method or simply by using the + operator. But both choices are bad practice because </a:t>
            </a:r>
          </a:p>
          <a:p>
            <a:pPr>
              <a:lnSpc>
                <a:spcPct val="150000"/>
              </a:lnSpc>
            </a:pPr>
            <a:r>
              <a:rPr lang="en-US" sz="2000" dirty="0"/>
              <a:t>.NET must create a completely new string in memory. This might not be noticeable if you are </a:t>
            </a:r>
          </a:p>
          <a:p>
            <a:pPr>
              <a:lnSpc>
                <a:spcPct val="150000"/>
              </a:lnSpc>
            </a:pPr>
            <a:r>
              <a:rPr lang="en-US" sz="2000" dirty="0"/>
              <a:t>only adding two string values, but if you concatenate inside a loop with many iterations, </a:t>
            </a:r>
          </a:p>
          <a:p>
            <a:pPr>
              <a:lnSpc>
                <a:spcPct val="150000"/>
              </a:lnSpc>
            </a:pPr>
            <a:r>
              <a:rPr lang="en-US" sz="2000" dirty="0"/>
              <a:t>it can have a significant negative impact on performance and memory use. You can </a:t>
            </a:r>
          </a:p>
          <a:p>
            <a:pPr>
              <a:lnSpc>
                <a:spcPct val="150000"/>
              </a:lnSpc>
            </a:pPr>
            <a:r>
              <a:rPr lang="en-US" sz="2000" dirty="0"/>
              <a:t>concatenate string variables more efficiently using the StringBuilder type, </a:t>
            </a:r>
          </a:p>
          <a:p>
            <a:pPr>
              <a:lnSpc>
                <a:spcPct val="150000"/>
              </a:lnSpc>
            </a:pPr>
            <a:r>
              <a:rPr lang="en-US" sz="2000" dirty="0"/>
              <a:t>which you can read more about at the following link: </a:t>
            </a:r>
          </a:p>
          <a:p>
            <a:pPr>
              <a:lnSpc>
                <a:spcPct val="150000"/>
              </a:lnSpc>
            </a:pPr>
            <a:r>
              <a:rPr lang="en-US" sz="2000" dirty="0">
                <a:solidFill>
                  <a:srgbClr val="0000FF"/>
                </a:solidFill>
                <a:hlinkClick r:id="rId2"/>
              </a:rPr>
              <a:t>https://docs.microsoft.com/en-us/dotnet/api/system.text.stringbuilder#examples</a:t>
            </a:r>
            <a:endParaRPr lang="en-US" sz="2000" dirty="0">
              <a:solidFill>
                <a:srgbClr val="0000FF"/>
              </a:solidFill>
            </a:endParaRPr>
          </a:p>
          <a:p>
            <a:endParaRPr lang="en-US" sz="1900" dirty="0">
              <a:solidFill>
                <a:srgbClr val="0000FF"/>
              </a:solidFill>
            </a:endParaRPr>
          </a:p>
          <a:p>
            <a:endParaRPr lang="en-US" sz="1900" dirty="0"/>
          </a:p>
          <a:p>
            <a:endParaRPr lang="en-US" sz="1900" dirty="0"/>
          </a:p>
          <a:p>
            <a:endParaRPr lang="en-US" sz="1900" dirty="0"/>
          </a:p>
          <a:p>
            <a:endParaRPr lang="en-US" sz="1900" dirty="0"/>
          </a:p>
          <a:p>
            <a:endParaRPr lang="en-US" sz="1900" dirty="0"/>
          </a:p>
          <a:p>
            <a:endParaRPr lang="en-US" sz="1900" dirty="0"/>
          </a:p>
        </p:txBody>
      </p:sp>
    </p:spTree>
    <p:extLst>
      <p:ext uri="{BB962C8B-B14F-4D97-AF65-F5344CB8AC3E}">
        <p14:creationId xmlns:p14="http://schemas.microsoft.com/office/powerpoint/2010/main" val="1719278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24</a:t>
            </a:fld>
            <a:endParaRPr lang="en-US" dirty="0"/>
          </a:p>
        </p:txBody>
      </p:sp>
      <p:sp>
        <p:nvSpPr>
          <p:cNvPr id="5" name="TextBox 4">
            <a:extLst>
              <a:ext uri="{FF2B5EF4-FFF2-40B4-BE49-F238E27FC236}">
                <a16:creationId xmlns:a16="http://schemas.microsoft.com/office/drawing/2014/main" id="{0B62C418-B740-48FA-06E4-9958FFBE51BD}"/>
              </a:ext>
            </a:extLst>
          </p:cNvPr>
          <p:cNvSpPr txBox="1"/>
          <p:nvPr/>
        </p:nvSpPr>
        <p:spPr>
          <a:xfrm>
            <a:off x="1327802" y="600798"/>
            <a:ext cx="7940889" cy="5155257"/>
          </a:xfrm>
          <a:prstGeom prst="rect">
            <a:avLst/>
          </a:prstGeom>
          <a:noFill/>
        </p:spPr>
        <p:txBody>
          <a:bodyPr wrap="square">
            <a:spAutoFit/>
          </a:bodyPr>
          <a:lstStyle/>
          <a:p>
            <a:pPr>
              <a:lnSpc>
                <a:spcPct val="150000"/>
              </a:lnSpc>
            </a:pPr>
            <a:r>
              <a:rPr lang="en-US" sz="2000" b="1" dirty="0"/>
              <a:t>Sample program9</a:t>
            </a:r>
          </a:p>
          <a:p>
            <a:r>
              <a:rPr lang="en-US"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StringBuilder sb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StringBuilder();</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sb.Append</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"Hello "</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sb.AppendLine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"World!"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sb.AppendLine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"Hello C#"</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(sb);</a:t>
            </a:r>
          </a:p>
          <a:p>
            <a:endParaRPr lang="en-US" sz="2000" b="1" dirty="0"/>
          </a:p>
          <a:p>
            <a:r>
              <a:rPr lang="en-US" sz="2000" b="1" dirty="0"/>
              <a:t>Output:</a:t>
            </a:r>
          </a:p>
          <a:p>
            <a:endParaRPr lang="en-US" sz="2000" dirty="0">
              <a:solidFill>
                <a:srgbClr val="0000FF"/>
              </a:solidFill>
            </a:endParaRPr>
          </a:p>
          <a:p>
            <a:r>
              <a:rPr lang="en-US" sz="1800" dirty="0">
                <a:solidFill>
                  <a:srgbClr val="0000FF"/>
                </a:solidFill>
                <a:latin typeface="Consolas" panose="020B0609020204030204" pitchFamily="49" charset="0"/>
              </a:rPr>
              <a:t>	Hello World!</a:t>
            </a:r>
          </a:p>
          <a:p>
            <a:r>
              <a:rPr lang="en-US" sz="1800" dirty="0">
                <a:solidFill>
                  <a:srgbClr val="0000FF"/>
                </a:solidFill>
                <a:latin typeface="Consolas" panose="020B0609020204030204" pitchFamily="49" charset="0"/>
              </a:rPr>
              <a:t>	Hello C#.</a:t>
            </a:r>
            <a:r>
              <a:rPr lang="en-US" sz="1900" dirty="0">
                <a:solidFill>
                  <a:srgbClr val="0000FF"/>
                </a:solidFill>
                <a:latin typeface="Consolas" panose="020B0609020204030204" pitchFamily="49" charset="0"/>
              </a:rPr>
              <a:t>	</a:t>
            </a:r>
            <a:endParaRPr lang="en-US" sz="1900" dirty="0"/>
          </a:p>
          <a:p>
            <a:endParaRPr lang="en-US" sz="1900" dirty="0"/>
          </a:p>
          <a:p>
            <a:endParaRPr lang="en-US" sz="1900" dirty="0"/>
          </a:p>
          <a:p>
            <a:endParaRPr lang="en-US" sz="1900" dirty="0"/>
          </a:p>
          <a:p>
            <a:endParaRPr lang="en-US" sz="1900" dirty="0"/>
          </a:p>
          <a:p>
            <a:endParaRPr lang="en-US" sz="1900" dirty="0"/>
          </a:p>
        </p:txBody>
      </p:sp>
    </p:spTree>
    <p:extLst>
      <p:ext uri="{BB962C8B-B14F-4D97-AF65-F5344CB8AC3E}">
        <p14:creationId xmlns:p14="http://schemas.microsoft.com/office/powerpoint/2010/main" val="432994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21126" y="395907"/>
            <a:ext cx="10608872" cy="780535"/>
          </a:xfrm>
        </p:spPr>
        <p:txBody>
          <a:bodyPr/>
          <a:lstStyle/>
          <a:p>
            <a:r>
              <a:rPr lang="en-US" sz="4500" dirty="0">
                <a:solidFill>
                  <a:srgbClr val="44546A"/>
                </a:solidFill>
                <a:effectLst>
                  <a:outerShdw blurRad="38100" dist="38100" dir="2700000" algn="tl">
                    <a:srgbClr val="000000">
                      <a:alpha val="43137"/>
                    </a:srgbClr>
                  </a:outerShdw>
                </a:effectLst>
              </a:rPr>
              <a:t>Pattern matching Regular expressions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25</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796638" y="1297172"/>
            <a:ext cx="10974859" cy="4632570"/>
          </a:xfrm>
        </p:spPr>
        <p:txBody>
          <a:bodyPr/>
          <a:lstStyle/>
          <a:p>
            <a:r>
              <a:rPr lang="en-US" sz="1800" dirty="0"/>
              <a:t>Regular expressions are useful for validating input from the user. They are very powerful and can get very</a:t>
            </a:r>
          </a:p>
          <a:p>
            <a:r>
              <a:rPr lang="en-US" sz="1800" dirty="0"/>
              <a:t>complicated. Almost all programming languages have support for regular expressions and use a common set</a:t>
            </a:r>
          </a:p>
          <a:p>
            <a:r>
              <a:rPr lang="en-US" sz="1800" dirty="0"/>
              <a:t>of special characters to define them.</a:t>
            </a:r>
          </a:p>
          <a:p>
            <a:r>
              <a:rPr lang="en-US" sz="1800" b="1" dirty="0"/>
              <a:t>Sample program10:</a:t>
            </a:r>
          </a:p>
          <a:p>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Console.Write</a:t>
            </a:r>
            <a:r>
              <a:rPr lang="en-US" sz="1700" dirty="0">
                <a:solidFill>
                  <a:srgbClr val="000000"/>
                </a:solidFill>
                <a:latin typeface="Consolas" panose="020B0609020204030204" pitchFamily="49" charset="0"/>
              </a:rPr>
              <a:t>(</a:t>
            </a:r>
            <a:r>
              <a:rPr lang="en-US" sz="1700" dirty="0">
                <a:solidFill>
                  <a:srgbClr val="A31515"/>
                </a:solidFill>
                <a:latin typeface="Consolas" panose="020B0609020204030204" pitchFamily="49" charset="0"/>
              </a:rPr>
              <a:t>"Enter your age: "</a:t>
            </a:r>
            <a:r>
              <a:rPr lang="en-US" sz="1700" dirty="0">
                <a:solidFill>
                  <a:srgbClr val="000000"/>
                </a:solidFill>
                <a:latin typeface="Consolas" panose="020B0609020204030204" pitchFamily="49" charset="0"/>
              </a:rPr>
              <a:t>);</a:t>
            </a:r>
          </a:p>
          <a:p>
            <a:r>
              <a:rPr lang="en-US" sz="1700" dirty="0">
                <a:solidFill>
                  <a:srgbClr val="0000FF"/>
                </a:solidFill>
                <a:latin typeface="Consolas" panose="020B0609020204030204" pitchFamily="49" charset="0"/>
              </a:rPr>
              <a:t>	string</a:t>
            </a:r>
            <a:r>
              <a:rPr lang="en-US" sz="1700" dirty="0">
                <a:solidFill>
                  <a:srgbClr val="000000"/>
                </a:solidFill>
                <a:latin typeface="Consolas" panose="020B0609020204030204" pitchFamily="49" charset="0"/>
              </a:rPr>
              <a:t> input = </a:t>
            </a:r>
            <a:r>
              <a:rPr lang="en-US" sz="1700" dirty="0" err="1">
                <a:solidFill>
                  <a:srgbClr val="000000"/>
                </a:solidFill>
                <a:latin typeface="Consolas" panose="020B0609020204030204" pitchFamily="49" charset="0"/>
              </a:rPr>
              <a:t>Console.ReadLine</a:t>
            </a:r>
            <a:r>
              <a:rPr lang="en-US" sz="1700" dirty="0">
                <a:solidFill>
                  <a:srgbClr val="000000"/>
                </a:solidFill>
                <a:latin typeface="Consolas" panose="020B0609020204030204" pitchFamily="49" charset="0"/>
              </a:rPr>
              <a:t>()!; </a:t>
            </a:r>
            <a:r>
              <a:rPr lang="en-US" sz="1700" dirty="0">
                <a:solidFill>
                  <a:srgbClr val="008000"/>
                </a:solidFill>
                <a:latin typeface="Consolas" panose="020B0609020204030204" pitchFamily="49" charset="0"/>
              </a:rPr>
              <a:t>// null-forgiving</a:t>
            </a:r>
            <a:endParaRPr lang="en-US" sz="1700" dirty="0">
              <a:solidFill>
                <a:srgbClr val="000000"/>
              </a:solidFill>
              <a:latin typeface="Consolas" panose="020B0609020204030204" pitchFamily="49" charset="0"/>
            </a:endParaRPr>
          </a:p>
          <a:p>
            <a:r>
              <a:rPr lang="en-US" sz="1700" dirty="0">
                <a:solidFill>
                  <a:srgbClr val="000000"/>
                </a:solidFill>
                <a:latin typeface="Consolas" panose="020B0609020204030204" pitchFamily="49" charset="0"/>
              </a:rPr>
              <a:t>	Regex </a:t>
            </a:r>
            <a:r>
              <a:rPr lang="en-US" sz="1700" dirty="0" err="1">
                <a:solidFill>
                  <a:srgbClr val="000000"/>
                </a:solidFill>
                <a:latin typeface="Consolas" panose="020B0609020204030204" pitchFamily="49" charset="0"/>
              </a:rPr>
              <a:t>ageChecker</a:t>
            </a:r>
            <a:r>
              <a:rPr lang="en-US" sz="1700" dirty="0">
                <a:solidFill>
                  <a:srgbClr val="000000"/>
                </a:solidFill>
                <a:latin typeface="Consolas" panose="020B0609020204030204" pitchFamily="49" charset="0"/>
              </a:rPr>
              <a:t> = </a:t>
            </a:r>
            <a:r>
              <a:rPr lang="en-US" sz="1700" dirty="0">
                <a:solidFill>
                  <a:srgbClr val="0000FF"/>
                </a:solidFill>
                <a:latin typeface="Consolas" panose="020B0609020204030204" pitchFamily="49" charset="0"/>
              </a:rPr>
              <a:t>new</a:t>
            </a:r>
            <a:r>
              <a:rPr lang="en-US" sz="1700" dirty="0">
                <a:solidFill>
                  <a:srgbClr val="000000"/>
                </a:solidFill>
                <a:latin typeface="Consolas" panose="020B0609020204030204" pitchFamily="49" charset="0"/>
              </a:rPr>
              <a:t>(</a:t>
            </a:r>
            <a:r>
              <a:rPr lang="en-US" sz="1700" dirty="0">
                <a:solidFill>
                  <a:srgbClr val="800000"/>
                </a:solidFill>
                <a:latin typeface="Consolas" panose="020B0609020204030204" pitchFamily="49" charset="0"/>
              </a:rPr>
              <a:t>@"\d"</a:t>
            </a:r>
            <a:r>
              <a:rPr lang="en-US" sz="1700" dirty="0">
                <a:solidFill>
                  <a:srgbClr val="000000"/>
                </a:solidFill>
                <a:latin typeface="Consolas" panose="020B0609020204030204" pitchFamily="49" charset="0"/>
              </a:rPr>
              <a:t>);</a:t>
            </a:r>
          </a:p>
          <a:p>
            <a:r>
              <a:rPr lang="en-US" sz="1700" dirty="0">
                <a:solidFill>
                  <a:srgbClr val="0000FF"/>
                </a:solidFill>
                <a:latin typeface="Consolas" panose="020B0609020204030204" pitchFamily="49" charset="0"/>
              </a:rPr>
              <a:t>	if</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ageChecker.IsMatch</a:t>
            </a:r>
            <a:r>
              <a:rPr lang="en-US" sz="1700" dirty="0">
                <a:solidFill>
                  <a:srgbClr val="000000"/>
                </a:solidFill>
                <a:latin typeface="Consolas" panose="020B0609020204030204" pitchFamily="49" charset="0"/>
              </a:rPr>
              <a:t>(input))</a:t>
            </a:r>
          </a:p>
          <a:p>
            <a:r>
              <a:rPr lang="en-US" sz="1700" dirty="0">
                <a:solidFill>
                  <a:srgbClr val="000000"/>
                </a:solidFill>
                <a:latin typeface="Consolas" panose="020B0609020204030204" pitchFamily="49" charset="0"/>
              </a:rPr>
              <a:t>		{ </a:t>
            </a:r>
            <a:r>
              <a:rPr lang="en-US" sz="1700" dirty="0" err="1">
                <a:solidFill>
                  <a:srgbClr val="000000"/>
                </a:solidFill>
                <a:latin typeface="Consolas" panose="020B0609020204030204" pitchFamily="49" charset="0"/>
              </a:rPr>
              <a:t>Console.WriteLine</a:t>
            </a:r>
            <a:r>
              <a:rPr lang="en-US" sz="1700" dirty="0">
                <a:solidFill>
                  <a:srgbClr val="000000"/>
                </a:solidFill>
                <a:latin typeface="Consolas" panose="020B0609020204030204" pitchFamily="49" charset="0"/>
              </a:rPr>
              <a:t>(</a:t>
            </a:r>
            <a:r>
              <a:rPr lang="en-US" sz="1700" dirty="0">
                <a:solidFill>
                  <a:srgbClr val="A31515"/>
                </a:solidFill>
                <a:latin typeface="Consolas" panose="020B0609020204030204" pitchFamily="49" charset="0"/>
              </a:rPr>
              <a:t>"Thank you!"</a:t>
            </a:r>
            <a:r>
              <a:rPr lang="en-US" sz="1700" dirty="0">
                <a:solidFill>
                  <a:srgbClr val="000000"/>
                </a:solidFill>
                <a:latin typeface="Consolas" panose="020B0609020204030204" pitchFamily="49" charset="0"/>
              </a:rPr>
              <a:t>);</a:t>
            </a:r>
          </a:p>
          <a:p>
            <a:r>
              <a:rPr lang="en-US" sz="1700" dirty="0">
                <a:solidFill>
                  <a:srgbClr val="000000"/>
                </a:solidFill>
                <a:latin typeface="Consolas" panose="020B0609020204030204" pitchFamily="49" charset="0"/>
              </a:rPr>
              <a:t>		}</a:t>
            </a:r>
          </a:p>
          <a:p>
            <a:r>
              <a:rPr lang="en-US" sz="1700" dirty="0">
                <a:solidFill>
                  <a:srgbClr val="0000FF"/>
                </a:solidFill>
                <a:latin typeface="Consolas" panose="020B0609020204030204" pitchFamily="49" charset="0"/>
              </a:rPr>
              <a:t>	else</a:t>
            </a:r>
            <a:endParaRPr lang="en-US" sz="1700" dirty="0">
              <a:solidFill>
                <a:srgbClr val="000000"/>
              </a:solidFill>
              <a:latin typeface="Consolas" panose="020B0609020204030204" pitchFamily="49" charset="0"/>
            </a:endParaRPr>
          </a:p>
          <a:p>
            <a:r>
              <a:rPr lang="en-US" sz="1700" dirty="0">
                <a:solidFill>
                  <a:srgbClr val="000000"/>
                </a:solidFill>
                <a:latin typeface="Consolas" panose="020B0609020204030204" pitchFamily="49" charset="0"/>
              </a:rPr>
              <a:t>        	{ </a:t>
            </a:r>
            <a:r>
              <a:rPr lang="en-US" sz="1700" dirty="0" err="1">
                <a:solidFill>
                  <a:srgbClr val="000000"/>
                </a:solidFill>
                <a:latin typeface="Consolas" panose="020B0609020204030204" pitchFamily="49" charset="0"/>
              </a:rPr>
              <a:t>Console.WriteLine</a:t>
            </a:r>
            <a:r>
              <a:rPr lang="en-US" sz="1700" dirty="0">
                <a:solidFill>
                  <a:srgbClr val="000000"/>
                </a:solidFill>
                <a:latin typeface="Consolas" panose="020B0609020204030204" pitchFamily="49" charset="0"/>
              </a:rPr>
              <a:t>(</a:t>
            </a:r>
            <a:r>
              <a:rPr lang="en-US" sz="1700" dirty="0">
                <a:solidFill>
                  <a:srgbClr val="A31515"/>
                </a:solidFill>
                <a:latin typeface="Consolas" panose="020B0609020204030204" pitchFamily="49" charset="0"/>
              </a:rPr>
              <a:t>$"This is not a valid age: </a:t>
            </a:r>
            <a:r>
              <a:rPr lang="en-US" sz="1700" dirty="0">
                <a:solidFill>
                  <a:srgbClr val="000000"/>
                </a:solidFill>
                <a:latin typeface="Consolas" panose="020B0609020204030204" pitchFamily="49" charset="0"/>
              </a:rPr>
              <a:t>{input}</a:t>
            </a:r>
            <a:r>
              <a:rPr lang="en-US" sz="1700" dirty="0">
                <a:solidFill>
                  <a:srgbClr val="A31515"/>
                </a:solidFill>
                <a:latin typeface="Consolas" panose="020B0609020204030204" pitchFamily="49" charset="0"/>
              </a:rPr>
              <a:t>"</a:t>
            </a:r>
            <a:r>
              <a:rPr lang="en-US" sz="1700" dirty="0">
                <a:solidFill>
                  <a:srgbClr val="000000"/>
                </a:solidFill>
                <a:latin typeface="Consolas" panose="020B0609020204030204" pitchFamily="49" charset="0"/>
              </a:rPr>
              <a:t>); </a:t>
            </a:r>
          </a:p>
          <a:p>
            <a:r>
              <a:rPr lang="en-US" sz="1700" dirty="0">
                <a:solidFill>
                  <a:srgbClr val="000000"/>
                </a:solidFill>
                <a:latin typeface="Consolas" panose="020B0609020204030204" pitchFamily="49" charset="0"/>
              </a:rPr>
              <a:t>		}</a:t>
            </a:r>
            <a:endParaRPr lang="en-US" sz="1700" b="1" dirty="0"/>
          </a:p>
        </p:txBody>
      </p:sp>
    </p:spTree>
    <p:extLst>
      <p:ext uri="{BB962C8B-B14F-4D97-AF65-F5344CB8AC3E}">
        <p14:creationId xmlns:p14="http://schemas.microsoft.com/office/powerpoint/2010/main" val="218423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26</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836140" y="742991"/>
            <a:ext cx="10974859" cy="4632570"/>
          </a:xfrm>
        </p:spPr>
        <p:txBody>
          <a:bodyPr/>
          <a:lstStyle/>
          <a:p>
            <a:r>
              <a:rPr lang="en-US" sz="1800" b="1" dirty="0"/>
              <a:t>Output:</a:t>
            </a:r>
          </a:p>
          <a:p>
            <a:r>
              <a:rPr lang="en-US" sz="1800" dirty="0">
                <a:solidFill>
                  <a:srgbClr val="0000FF"/>
                </a:solidFill>
              </a:rPr>
              <a:t>Enter your age: 34 </a:t>
            </a:r>
          </a:p>
          <a:p>
            <a:r>
              <a:rPr lang="en-US" sz="1800" dirty="0">
                <a:solidFill>
                  <a:srgbClr val="0000FF"/>
                </a:solidFill>
              </a:rPr>
              <a:t>Thank you!</a:t>
            </a:r>
          </a:p>
          <a:p>
            <a:r>
              <a:rPr lang="en-US" sz="1800" dirty="0"/>
              <a:t>Run the code again, enter carrots , and view the result, as shown in the following output:</a:t>
            </a:r>
          </a:p>
          <a:p>
            <a:r>
              <a:rPr lang="en-US" sz="1800" dirty="0">
                <a:solidFill>
                  <a:srgbClr val="0000FF"/>
                </a:solidFill>
              </a:rPr>
              <a:t>Enter your age: carrots</a:t>
            </a:r>
          </a:p>
          <a:p>
            <a:r>
              <a:rPr lang="en-US" sz="1800" dirty="0">
                <a:solidFill>
                  <a:srgbClr val="0000FF"/>
                </a:solidFill>
              </a:rPr>
              <a:t>This is not a valid age: carrots</a:t>
            </a:r>
          </a:p>
          <a:p>
            <a:r>
              <a:rPr lang="en-US" sz="1800" dirty="0"/>
              <a:t>Run the code again, enter bob30smith , and view the result, as shown in the following output:</a:t>
            </a:r>
          </a:p>
          <a:p>
            <a:r>
              <a:rPr lang="en-US" sz="1800" dirty="0">
                <a:solidFill>
                  <a:srgbClr val="0000FF"/>
                </a:solidFill>
              </a:rPr>
              <a:t>Enter your age: bob30smith</a:t>
            </a:r>
          </a:p>
          <a:p>
            <a:r>
              <a:rPr lang="en-US" sz="1800" dirty="0">
                <a:solidFill>
                  <a:srgbClr val="0000FF"/>
                </a:solidFill>
              </a:rPr>
              <a:t>Thank you!</a:t>
            </a:r>
            <a:endParaRPr lang="en-US" sz="1800" b="1" dirty="0">
              <a:solidFill>
                <a:srgbClr val="0000FF"/>
              </a:solidFill>
            </a:endParaRPr>
          </a:p>
          <a:p>
            <a:r>
              <a:rPr lang="en-US" sz="1800" dirty="0"/>
              <a:t>The regular expression we used is \d , which means one digit. However, it does not specify what can be</a:t>
            </a:r>
          </a:p>
          <a:p>
            <a:r>
              <a:rPr lang="en-US" sz="1800" dirty="0"/>
              <a:t>entered before and after that one digit</a:t>
            </a:r>
          </a:p>
        </p:txBody>
      </p:sp>
    </p:spTree>
    <p:extLst>
      <p:ext uri="{BB962C8B-B14F-4D97-AF65-F5344CB8AC3E}">
        <p14:creationId xmlns:p14="http://schemas.microsoft.com/office/powerpoint/2010/main" val="1840130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27</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608570" y="751479"/>
            <a:ext cx="9877533" cy="4646428"/>
          </a:xfrm>
        </p:spPr>
        <p:txBody>
          <a:bodyPr/>
          <a:lstStyle/>
          <a:p>
            <a:r>
              <a:rPr lang="en-US" sz="2500" b="1" dirty="0"/>
              <a:t>  Understanding the syntax of a regular expression</a:t>
            </a:r>
          </a:p>
          <a:p>
            <a:endParaRPr lang="en-US" sz="2500" b="1" dirty="0"/>
          </a:p>
        </p:txBody>
      </p:sp>
      <p:pic>
        <p:nvPicPr>
          <p:cNvPr id="10" name="Picture 9">
            <a:extLst>
              <a:ext uri="{FF2B5EF4-FFF2-40B4-BE49-F238E27FC236}">
                <a16:creationId xmlns:a16="http://schemas.microsoft.com/office/drawing/2014/main" id="{767BA25F-B99A-4027-4634-A31E0320238F}"/>
              </a:ext>
            </a:extLst>
          </p:cNvPr>
          <p:cNvPicPr>
            <a:picLocks noChangeAspect="1"/>
          </p:cNvPicPr>
          <p:nvPr/>
        </p:nvPicPr>
        <p:blipFill>
          <a:blip r:embed="rId2"/>
          <a:stretch>
            <a:fillRect/>
          </a:stretch>
        </p:blipFill>
        <p:spPr>
          <a:xfrm>
            <a:off x="608570" y="1407083"/>
            <a:ext cx="9621593" cy="3686689"/>
          </a:xfrm>
          <a:prstGeom prst="rect">
            <a:avLst/>
          </a:prstGeom>
        </p:spPr>
      </p:pic>
    </p:spTree>
    <p:extLst>
      <p:ext uri="{BB962C8B-B14F-4D97-AF65-F5344CB8AC3E}">
        <p14:creationId xmlns:p14="http://schemas.microsoft.com/office/powerpoint/2010/main" val="2591864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28</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608570" y="751479"/>
            <a:ext cx="9877533" cy="4646428"/>
          </a:xfrm>
        </p:spPr>
        <p:txBody>
          <a:bodyPr/>
          <a:lstStyle/>
          <a:p>
            <a:r>
              <a:rPr lang="en-US" sz="2500" b="1" dirty="0"/>
              <a:t>  Examples of regular expressions</a:t>
            </a:r>
          </a:p>
          <a:p>
            <a:endParaRPr lang="en-US" sz="2500" b="1" dirty="0"/>
          </a:p>
        </p:txBody>
      </p:sp>
      <p:pic>
        <p:nvPicPr>
          <p:cNvPr id="6" name="Picture 5">
            <a:extLst>
              <a:ext uri="{FF2B5EF4-FFF2-40B4-BE49-F238E27FC236}">
                <a16:creationId xmlns:a16="http://schemas.microsoft.com/office/drawing/2014/main" id="{34873848-18CC-DF0C-D695-1E593A52D197}"/>
              </a:ext>
            </a:extLst>
          </p:cNvPr>
          <p:cNvPicPr>
            <a:picLocks noChangeAspect="1"/>
          </p:cNvPicPr>
          <p:nvPr/>
        </p:nvPicPr>
        <p:blipFill>
          <a:blip r:embed="rId2"/>
          <a:stretch>
            <a:fillRect/>
          </a:stretch>
        </p:blipFill>
        <p:spPr>
          <a:xfrm>
            <a:off x="471992" y="1496964"/>
            <a:ext cx="10892319" cy="4063178"/>
          </a:xfrm>
          <a:prstGeom prst="rect">
            <a:avLst/>
          </a:prstGeom>
        </p:spPr>
      </p:pic>
    </p:spTree>
    <p:extLst>
      <p:ext uri="{BB962C8B-B14F-4D97-AF65-F5344CB8AC3E}">
        <p14:creationId xmlns:p14="http://schemas.microsoft.com/office/powerpoint/2010/main" val="760697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A59B45E-FA75-0FE0-D7C1-DC20F30E6311}"/>
              </a:ext>
            </a:extLst>
          </p:cNvPr>
          <p:cNvPicPr>
            <a:picLocks noChangeAspect="1"/>
          </p:cNvPicPr>
          <p:nvPr/>
        </p:nvPicPr>
        <p:blipFill>
          <a:blip r:embed="rId2"/>
          <a:stretch>
            <a:fillRect/>
          </a:stretch>
        </p:blipFill>
        <p:spPr>
          <a:xfrm>
            <a:off x="398202" y="837075"/>
            <a:ext cx="10486103" cy="4720922"/>
          </a:xfrm>
          <a:prstGeom prst="rect">
            <a:avLst/>
          </a:prstGeom>
        </p:spPr>
      </p:pic>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29</a:t>
            </a:fld>
            <a:endParaRPr lang="en-US" dirty="0"/>
          </a:p>
        </p:txBody>
      </p:sp>
    </p:spTree>
    <p:extLst>
      <p:ext uri="{BB962C8B-B14F-4D97-AF65-F5344CB8AC3E}">
        <p14:creationId xmlns:p14="http://schemas.microsoft.com/office/powerpoint/2010/main" val="325810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solidFill>
                  <a:srgbClr val="44546A"/>
                </a:solidFill>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800" b="1" dirty="0"/>
              <a:t>This chapter is about some common types that are included with .NET. These include types for manipulating numbers, text, collections, improving working with spans, indexes, and ranges, and network access.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12/19/2022</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Chapter 8: Working with Common .NET Types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30</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836140" y="382772"/>
            <a:ext cx="11355860" cy="5613359"/>
          </a:xfrm>
        </p:spPr>
        <p:txBody>
          <a:bodyPr/>
          <a:lstStyle/>
          <a:p>
            <a:r>
              <a:rPr lang="en-US" b="1" dirty="0"/>
              <a:t>Spitting a complex comma-separated string </a:t>
            </a:r>
          </a:p>
          <a:p>
            <a:r>
              <a:rPr lang="en-US" sz="1800" dirty="0"/>
              <a:t>Following example of film titles </a:t>
            </a:r>
          </a:p>
          <a:p>
            <a:r>
              <a:rPr lang="en-US" sz="1600" dirty="0">
                <a:solidFill>
                  <a:srgbClr val="A31515"/>
                </a:solidFill>
                <a:latin typeface="Consolas" panose="020B0609020204030204" pitchFamily="49" charset="0"/>
              </a:rPr>
              <a:t>"'Monsters, </a:t>
            </a:r>
            <a:r>
              <a:rPr lang="en-US" sz="1600" dirty="0" err="1">
                <a:solidFill>
                  <a:srgbClr val="A31515"/>
                </a:solidFill>
                <a:latin typeface="Consolas" panose="020B0609020204030204" pitchFamily="49" charset="0"/>
              </a:rPr>
              <a:t>Inc.','I</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Tonya','Lock</a:t>
            </a:r>
            <a:r>
              <a:rPr lang="en-US" sz="1600" dirty="0">
                <a:solidFill>
                  <a:srgbClr val="A31515"/>
                </a:solidFill>
                <a:latin typeface="Consolas" panose="020B0609020204030204" pitchFamily="49" charset="0"/>
              </a:rPr>
              <a:t>, Stock and Two Smoking Barrels’”</a:t>
            </a:r>
          </a:p>
          <a:p>
            <a:r>
              <a:rPr lang="en-US" sz="1800" dirty="0"/>
              <a:t>The string value uses double quotes around each film title. We can use these to identify whether we need to</a:t>
            </a:r>
          </a:p>
          <a:p>
            <a:r>
              <a:rPr lang="en-US" sz="1800" dirty="0"/>
              <a:t>split on a comma (or not). The Split method is not powerful enough, so we can use a regular expression</a:t>
            </a:r>
          </a:p>
          <a:p>
            <a:r>
              <a:rPr lang="en-US" sz="1800" dirty="0"/>
              <a:t>instead.</a:t>
            </a:r>
          </a:p>
          <a:p>
            <a:endParaRPr lang="en-US" sz="1800" dirty="0"/>
          </a:p>
          <a:p>
            <a:r>
              <a:rPr lang="en-US" sz="1800" b="1" dirty="0"/>
              <a:t>Sample program11:</a:t>
            </a:r>
          </a:p>
          <a:p>
            <a:r>
              <a:rPr lang="en-US" sz="1600" dirty="0">
                <a:solidFill>
                  <a:srgbClr val="0000FF"/>
                </a:solidFill>
                <a:latin typeface="Consolas" panose="020B0609020204030204" pitchFamily="49" charset="0"/>
              </a:rPr>
              <a:t>	string</a:t>
            </a:r>
            <a:r>
              <a:rPr lang="en-US" sz="1600" dirty="0">
                <a:solidFill>
                  <a:srgbClr val="000000"/>
                </a:solidFill>
                <a:latin typeface="Consolas" panose="020B0609020204030204" pitchFamily="49" charset="0"/>
              </a:rPr>
              <a:t> films = </a:t>
            </a:r>
            <a:r>
              <a:rPr lang="en-US" sz="1600" dirty="0">
                <a:solidFill>
                  <a:srgbClr val="A31515"/>
                </a:solidFill>
                <a:latin typeface="Consolas" panose="020B0609020204030204" pitchFamily="49" charset="0"/>
              </a:rPr>
              <a:t>"'Monsters, </a:t>
            </a:r>
            <a:r>
              <a:rPr lang="en-US" sz="1600" dirty="0" err="1">
                <a:solidFill>
                  <a:srgbClr val="A31515"/>
                </a:solidFill>
                <a:latin typeface="Consolas" panose="020B0609020204030204" pitchFamily="49" charset="0"/>
              </a:rPr>
              <a:t>Inc.','I</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Tonya','Lock</a:t>
            </a:r>
            <a:r>
              <a:rPr lang="en-US" sz="1600" dirty="0">
                <a:solidFill>
                  <a:srgbClr val="A31515"/>
                </a:solidFill>
                <a:latin typeface="Consolas" panose="020B0609020204030204" pitchFamily="49" charset="0"/>
              </a:rPr>
              <a:t>, Stock and Two Smoking 			Barrels’”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$"Films to split: </a:t>
            </a:r>
            <a:r>
              <a:rPr lang="en-US" sz="1600" dirty="0">
                <a:solidFill>
                  <a:srgbClr val="000000"/>
                </a:solidFill>
                <a:latin typeface="Consolas" panose="020B0609020204030204" pitchFamily="49" charset="0"/>
              </a:rPr>
              <a:t>{films}</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	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filmsDumb</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films.Split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"Splitting with </a:t>
            </a:r>
            <a:r>
              <a:rPr lang="en-US" sz="1600" dirty="0" err="1">
                <a:solidFill>
                  <a:srgbClr val="A31515"/>
                </a:solidFill>
                <a:latin typeface="Consolas" panose="020B0609020204030204" pitchFamily="49" charset="0"/>
              </a:rPr>
              <a:t>string.Split</a:t>
            </a:r>
            <a:r>
              <a:rPr lang="en-US" sz="1600" dirty="0">
                <a:solidFill>
                  <a:srgbClr val="A31515"/>
                </a:solidFill>
                <a:latin typeface="Consolas" panose="020B0609020204030204" pitchFamily="49" charset="0"/>
              </a:rPr>
              <a:t> method:"</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	foreach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film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filmsDumb</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(film);</a:t>
            </a:r>
          </a:p>
          <a:p>
            <a:r>
              <a:rPr lang="en-US" sz="1600" dirty="0">
                <a:solidFill>
                  <a:srgbClr val="000000"/>
                </a:solidFill>
                <a:latin typeface="Consolas" panose="020B0609020204030204" pitchFamily="49" charset="0"/>
              </a:rPr>
              <a:t>	}</a:t>
            </a:r>
            <a:endParaRPr lang="en-US" sz="1600" b="1" dirty="0"/>
          </a:p>
          <a:p>
            <a:endParaRPr lang="en-US" sz="1800" dirty="0"/>
          </a:p>
        </p:txBody>
      </p:sp>
    </p:spTree>
    <p:extLst>
      <p:ext uri="{BB962C8B-B14F-4D97-AF65-F5344CB8AC3E}">
        <p14:creationId xmlns:p14="http://schemas.microsoft.com/office/powerpoint/2010/main" val="3654311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31</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281959" y="424338"/>
            <a:ext cx="11355860" cy="5613359"/>
          </a:xfrm>
        </p:spPr>
        <p:txBody>
          <a:bodyPr/>
          <a:lstStyle/>
          <a:p>
            <a:pPr>
              <a:spcBef>
                <a:spcPts val="900"/>
              </a:spcBef>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pPr>
              <a:spcBef>
                <a:spcPts val="900"/>
              </a:spcBef>
            </a:pPr>
            <a:r>
              <a:rPr lang="en-US" sz="1600" dirty="0">
                <a:solidFill>
                  <a:srgbClr val="000000"/>
                </a:solidFill>
                <a:latin typeface="Consolas" panose="020B0609020204030204" pitchFamily="49" charset="0"/>
              </a:rPr>
              <a:t>	Regex csv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"(?:^|,)(?=[^\']|(\')?)\'?((?(1)[^\']*|[^,\']*))\'?(?=,|$)"</a:t>
            </a:r>
            <a:r>
              <a:rPr lang="en-US" sz="1600" dirty="0">
                <a:solidFill>
                  <a:srgbClr val="000000"/>
                </a:solidFill>
                <a:latin typeface="Consolas" panose="020B0609020204030204" pitchFamily="49" charset="0"/>
              </a:rPr>
              <a:t>);</a:t>
            </a:r>
          </a:p>
          <a:p>
            <a:pPr>
              <a:spcBef>
                <a:spcPts val="900"/>
              </a:spcBef>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MatchCollection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filmsSmart</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csv.Matches</a:t>
            </a:r>
            <a:r>
              <a:rPr lang="en-US" sz="1600" dirty="0">
                <a:solidFill>
                  <a:srgbClr val="000000"/>
                </a:solidFill>
                <a:latin typeface="Consolas" panose="020B0609020204030204" pitchFamily="49" charset="0"/>
              </a:rPr>
              <a:t>(films);</a:t>
            </a:r>
          </a:p>
          <a:p>
            <a:pPr>
              <a:spcBef>
                <a:spcPts val="900"/>
              </a:spcBef>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"Splitting with regular expression:"</a:t>
            </a:r>
            <a:r>
              <a:rPr lang="en-US" sz="1600" dirty="0">
                <a:solidFill>
                  <a:srgbClr val="000000"/>
                </a:solidFill>
                <a:latin typeface="Consolas" panose="020B0609020204030204" pitchFamily="49" charset="0"/>
              </a:rPr>
              <a:t>);</a:t>
            </a:r>
          </a:p>
          <a:p>
            <a:pPr>
              <a:spcBef>
                <a:spcPts val="900"/>
              </a:spcBef>
            </a:pPr>
            <a:r>
              <a:rPr lang="en-US" sz="1600" dirty="0">
                <a:solidFill>
                  <a:srgbClr val="0000FF"/>
                </a:solidFill>
                <a:latin typeface="Consolas" panose="020B0609020204030204" pitchFamily="49" charset="0"/>
              </a:rPr>
              <a:t>	foreach</a:t>
            </a:r>
            <a:r>
              <a:rPr lang="en-US" sz="1600" dirty="0">
                <a:solidFill>
                  <a:srgbClr val="000000"/>
                </a:solidFill>
                <a:latin typeface="Consolas" panose="020B0609020204030204" pitchFamily="49" charset="0"/>
              </a:rPr>
              <a:t> (Match film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filmsSmart</a:t>
            </a:r>
            <a:r>
              <a:rPr lang="en-US" sz="1600" dirty="0">
                <a:solidFill>
                  <a:srgbClr val="000000"/>
                </a:solidFill>
                <a:latin typeface="Consolas" panose="020B0609020204030204" pitchFamily="49" charset="0"/>
              </a:rPr>
              <a:t>)</a:t>
            </a:r>
          </a:p>
          <a:p>
            <a:pPr>
              <a:spcBef>
                <a:spcPts val="900"/>
              </a:spcBef>
            </a:pPr>
            <a:r>
              <a:rPr lang="en-US" sz="1600" dirty="0">
                <a:solidFill>
                  <a:srgbClr val="000000"/>
                </a:solidFill>
                <a:latin typeface="Consolas" panose="020B0609020204030204" pitchFamily="49" charset="0"/>
              </a:rPr>
              <a:t>	{</a:t>
            </a:r>
          </a:p>
          <a:p>
            <a:pPr>
              <a:spcBef>
                <a:spcPts val="900"/>
              </a:spcBef>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film.Groups</a:t>
            </a:r>
            <a:r>
              <a:rPr lang="en-US" sz="1600" dirty="0">
                <a:solidFill>
                  <a:srgbClr val="000000"/>
                </a:solidFill>
                <a:latin typeface="Consolas" panose="020B0609020204030204" pitchFamily="49" charset="0"/>
              </a:rPr>
              <a:t>[2].Value);</a:t>
            </a:r>
          </a:p>
          <a:p>
            <a:pPr>
              <a:spcBef>
                <a:spcPts val="900"/>
              </a:spcBef>
            </a:pPr>
            <a:r>
              <a:rPr lang="en-US" sz="1600" dirty="0">
                <a:solidFill>
                  <a:srgbClr val="000000"/>
                </a:solidFill>
                <a:latin typeface="Consolas" panose="020B0609020204030204" pitchFamily="49" charset="0"/>
              </a:rPr>
              <a:t>	}</a:t>
            </a:r>
            <a:endParaRPr lang="en-US" sz="1600" b="1" dirty="0">
              <a:solidFill>
                <a:srgbClr val="000000"/>
              </a:solidFill>
              <a:latin typeface="Consolas" panose="020B0609020204030204" pitchFamily="49" charset="0"/>
            </a:endParaRPr>
          </a:p>
          <a:p>
            <a:r>
              <a:rPr lang="en-US" sz="1600" b="1" dirty="0">
                <a:solidFill>
                  <a:srgbClr val="000000"/>
                </a:solidFill>
                <a:latin typeface="Consolas" panose="020B0609020204030204" pitchFamily="49" charset="0"/>
              </a:rPr>
              <a:t>Output</a:t>
            </a:r>
          </a:p>
          <a:p>
            <a:pPr>
              <a:lnSpc>
                <a:spcPct val="50000"/>
              </a:lnSpc>
              <a:spcBef>
                <a:spcPts val="900"/>
              </a:spcBef>
            </a:pPr>
            <a:r>
              <a:rPr lang="en-US" sz="1800" dirty="0"/>
              <a:t>	Splitting with </a:t>
            </a:r>
            <a:r>
              <a:rPr lang="en-US" sz="1800" dirty="0" err="1"/>
              <a:t>string.Split</a:t>
            </a:r>
            <a:r>
              <a:rPr lang="en-US" sz="1800" dirty="0"/>
              <a:t> method: </a:t>
            </a:r>
          </a:p>
          <a:p>
            <a:pPr>
              <a:lnSpc>
                <a:spcPct val="50000"/>
              </a:lnSpc>
              <a:spcBef>
                <a:spcPts val="900"/>
              </a:spcBef>
            </a:pPr>
            <a:r>
              <a:rPr lang="en-US" sz="1800" dirty="0"/>
              <a:t>	"Monsters</a:t>
            </a:r>
          </a:p>
          <a:p>
            <a:pPr>
              <a:lnSpc>
                <a:spcPct val="50000"/>
              </a:lnSpc>
              <a:spcBef>
                <a:spcPts val="900"/>
              </a:spcBef>
            </a:pPr>
            <a:r>
              <a:rPr lang="en-US" sz="1800" dirty="0"/>
              <a:t>	 Inc." </a:t>
            </a:r>
          </a:p>
          <a:p>
            <a:pPr>
              <a:lnSpc>
                <a:spcPct val="50000"/>
              </a:lnSpc>
              <a:spcBef>
                <a:spcPts val="900"/>
              </a:spcBef>
            </a:pPr>
            <a:r>
              <a:rPr lang="en-US" sz="1800" dirty="0"/>
              <a:t>	"I</a:t>
            </a:r>
          </a:p>
          <a:p>
            <a:pPr>
              <a:lnSpc>
                <a:spcPct val="50000"/>
              </a:lnSpc>
              <a:spcBef>
                <a:spcPts val="900"/>
              </a:spcBef>
            </a:pPr>
            <a:r>
              <a:rPr lang="en-US" sz="1800" dirty="0"/>
              <a:t>	 Tonya" </a:t>
            </a:r>
          </a:p>
          <a:p>
            <a:pPr>
              <a:lnSpc>
                <a:spcPct val="50000"/>
              </a:lnSpc>
              <a:spcBef>
                <a:spcPts val="900"/>
              </a:spcBef>
            </a:pPr>
            <a:r>
              <a:rPr lang="en-US" sz="1800" dirty="0"/>
              <a:t>	"Lock</a:t>
            </a:r>
          </a:p>
          <a:p>
            <a:pPr>
              <a:lnSpc>
                <a:spcPct val="50000"/>
              </a:lnSpc>
              <a:spcBef>
                <a:spcPts val="900"/>
              </a:spcBef>
            </a:pPr>
            <a:r>
              <a:rPr lang="en-US" sz="1800" dirty="0"/>
              <a:t>	 Stock and Two Smoking Barrels" </a:t>
            </a:r>
          </a:p>
          <a:p>
            <a:pPr>
              <a:lnSpc>
                <a:spcPct val="50000"/>
              </a:lnSpc>
              <a:spcBef>
                <a:spcPts val="900"/>
              </a:spcBef>
            </a:pPr>
            <a:r>
              <a:rPr lang="en-US" sz="1800" dirty="0"/>
              <a:t>	Splitting with regular expression: </a:t>
            </a:r>
          </a:p>
          <a:p>
            <a:pPr>
              <a:lnSpc>
                <a:spcPct val="50000"/>
              </a:lnSpc>
              <a:spcBef>
                <a:spcPts val="900"/>
              </a:spcBef>
            </a:pPr>
            <a:r>
              <a:rPr lang="en-US" sz="1800" dirty="0"/>
              <a:t>	Monsters, Inc.</a:t>
            </a:r>
          </a:p>
          <a:p>
            <a:pPr>
              <a:lnSpc>
                <a:spcPct val="50000"/>
              </a:lnSpc>
              <a:spcBef>
                <a:spcPts val="900"/>
              </a:spcBef>
            </a:pPr>
            <a:r>
              <a:rPr lang="en-US" sz="1800" dirty="0"/>
              <a:t>	I, Tonya</a:t>
            </a:r>
          </a:p>
          <a:p>
            <a:pPr>
              <a:lnSpc>
                <a:spcPct val="50000"/>
              </a:lnSpc>
              <a:spcBef>
                <a:spcPts val="900"/>
              </a:spcBef>
            </a:pPr>
            <a:r>
              <a:rPr lang="en-US" sz="1800" dirty="0"/>
              <a:t>	Lock, Stock and Two Smoking Barrels</a:t>
            </a:r>
          </a:p>
          <a:p>
            <a:endParaRPr lang="en-US" sz="1600" dirty="0"/>
          </a:p>
        </p:txBody>
      </p:sp>
    </p:spTree>
    <p:extLst>
      <p:ext uri="{BB962C8B-B14F-4D97-AF65-F5344CB8AC3E}">
        <p14:creationId xmlns:p14="http://schemas.microsoft.com/office/powerpoint/2010/main" val="76589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72836" y="557733"/>
            <a:ext cx="10073840" cy="780535"/>
          </a:xfrm>
        </p:spPr>
        <p:txBody>
          <a:bodyPr/>
          <a:lstStyle/>
          <a:p>
            <a:r>
              <a:rPr lang="en-US" sz="4300" dirty="0">
                <a:solidFill>
                  <a:srgbClr val="44546A"/>
                </a:solidFill>
                <a:effectLst>
                  <a:outerShdw blurRad="38100" dist="38100" dir="2700000" algn="tl">
                    <a:srgbClr val="000000">
                      <a:alpha val="43137"/>
                    </a:srgbClr>
                  </a:outerShdw>
                </a:effectLst>
              </a:rPr>
              <a:t>Working with spans, Indexes and ranges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32</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872836" y="1529341"/>
            <a:ext cx="10571019" cy="4827009"/>
          </a:xfrm>
        </p:spPr>
        <p:txBody>
          <a:bodyPr/>
          <a:lstStyle/>
          <a:p>
            <a:pPr>
              <a:lnSpc>
                <a:spcPct val="100000"/>
              </a:lnSpc>
            </a:pPr>
            <a:r>
              <a:rPr lang="en-US" sz="1800" b="1" dirty="0">
                <a:latin typeface="Tenorite (Body)"/>
              </a:rPr>
              <a:t>Using memory efficiently using spans</a:t>
            </a:r>
          </a:p>
          <a:p>
            <a:pPr>
              <a:lnSpc>
                <a:spcPct val="100000"/>
              </a:lnSpc>
            </a:pPr>
            <a:r>
              <a:rPr lang="en-US" sz="1800" dirty="0">
                <a:latin typeface="Tenorite (Body)"/>
              </a:rPr>
              <a:t>When manipulating arrays, you will often create new copies of subsets of existing ones so that you can process just the subset. This is not efficient because duplicate objects must be created in memory.</a:t>
            </a:r>
          </a:p>
          <a:p>
            <a:pPr>
              <a:lnSpc>
                <a:spcPct val="100000"/>
              </a:lnSpc>
            </a:pPr>
            <a:r>
              <a:rPr lang="en-US" sz="1800" dirty="0">
                <a:latin typeface="Tenorite (Body)"/>
              </a:rPr>
              <a:t>If you need to work with a subset of an array, use a span because it is like a window into the original array. This is more efficient in terms of memory usage and improves performance. Spans only work with arrays, not collections, because the memory must be contiguous.</a:t>
            </a:r>
          </a:p>
          <a:p>
            <a:pPr>
              <a:lnSpc>
                <a:spcPct val="100000"/>
              </a:lnSpc>
            </a:pPr>
            <a:r>
              <a:rPr lang="en-US" sz="1800" dirty="0">
                <a:latin typeface="Tenorite (Body)"/>
              </a:rPr>
              <a:t>Before we look at spans in more detail, we need to understand some related objects: indexes and ranges.</a:t>
            </a:r>
          </a:p>
          <a:p>
            <a:pPr>
              <a:lnSpc>
                <a:spcPct val="100000"/>
              </a:lnSpc>
            </a:pPr>
            <a:r>
              <a:rPr lang="en-US" sz="1800" dirty="0">
                <a:latin typeface="Tenorite (Body)"/>
              </a:rPr>
              <a:t>objects in a list can be accessed by passing an integer into their indexer, as shown in the following code:</a:t>
            </a:r>
          </a:p>
          <a:p>
            <a:pPr>
              <a:lnSpc>
                <a:spcPct val="100000"/>
              </a:lnSpc>
            </a:pPr>
            <a:r>
              <a:rPr lang="en-US" sz="1800" dirty="0">
                <a:latin typeface="Tenorite (Body)"/>
              </a:rPr>
              <a:t>int index = 3;</a:t>
            </a:r>
          </a:p>
          <a:p>
            <a:pPr>
              <a:lnSpc>
                <a:spcPct val="100000"/>
              </a:lnSpc>
            </a:pPr>
            <a:r>
              <a:rPr lang="en-US" sz="1800" dirty="0">
                <a:latin typeface="Tenorite (Body)"/>
              </a:rPr>
              <a:t>Person p = people[index]; // fourth person in array</a:t>
            </a:r>
          </a:p>
          <a:p>
            <a:pPr>
              <a:lnSpc>
                <a:spcPct val="100000"/>
              </a:lnSpc>
            </a:pPr>
            <a:r>
              <a:rPr lang="en-US" sz="1800" dirty="0">
                <a:latin typeface="Tenorite (Body)"/>
              </a:rPr>
              <a:t>char letter = name[index]; // fourth letter in name</a:t>
            </a:r>
          </a:p>
        </p:txBody>
      </p:sp>
    </p:spTree>
    <p:extLst>
      <p:ext uri="{BB962C8B-B14F-4D97-AF65-F5344CB8AC3E}">
        <p14:creationId xmlns:p14="http://schemas.microsoft.com/office/powerpoint/2010/main" val="565857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33</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810490" y="656504"/>
            <a:ext cx="10571019" cy="5699846"/>
          </a:xfrm>
        </p:spPr>
        <p:txBody>
          <a:bodyPr/>
          <a:lstStyle/>
          <a:p>
            <a:pPr>
              <a:lnSpc>
                <a:spcPct val="100000"/>
              </a:lnSpc>
            </a:pPr>
            <a:endParaRPr lang="en-US" sz="1800" b="1" dirty="0">
              <a:latin typeface="Tenorite (Body)"/>
            </a:endParaRPr>
          </a:p>
          <a:p>
            <a:pPr>
              <a:lnSpc>
                <a:spcPct val="100000"/>
              </a:lnSpc>
            </a:pPr>
            <a:r>
              <a:rPr lang="en-US" b="1" dirty="0">
                <a:latin typeface="Tenorite (Body)"/>
              </a:rPr>
              <a:t>The Index value type is a more formal way of identifying a position, and supports counting from the end, as shown in the following code:</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two ways to define the same index, 3 in from the start </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Index i1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(value: 3); </a:t>
            </a:r>
            <a:r>
              <a:rPr lang="en-US" sz="1800" dirty="0">
                <a:solidFill>
                  <a:srgbClr val="008000"/>
                </a:solidFill>
                <a:latin typeface="Consolas" panose="020B0609020204030204" pitchFamily="49" charset="0"/>
              </a:rPr>
              <a:t>// counts from the start </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Index i2 = 3; </a:t>
            </a:r>
            <a:r>
              <a:rPr lang="en-US" sz="1800" dirty="0">
                <a:solidFill>
                  <a:srgbClr val="008000"/>
                </a:solidFill>
                <a:latin typeface="Consolas" panose="020B0609020204030204" pitchFamily="49" charset="0"/>
              </a:rPr>
              <a:t>// using implicit int conversion operator</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two ways to define the same index, 5 in from the end</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Index i3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(value: 5, </a:t>
            </a:r>
            <a:r>
              <a:rPr lang="en-US" sz="1800" dirty="0" err="1">
                <a:solidFill>
                  <a:srgbClr val="000000"/>
                </a:solidFill>
                <a:latin typeface="Consolas" panose="020B0609020204030204" pitchFamily="49" charset="0"/>
              </a:rPr>
              <a:t>fromEnd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Index i4 = ^5; </a:t>
            </a:r>
            <a:r>
              <a:rPr lang="en-US" sz="1800" dirty="0">
                <a:solidFill>
                  <a:srgbClr val="008000"/>
                </a:solidFill>
                <a:latin typeface="Consolas" panose="020B0609020204030204" pitchFamily="49" charset="0"/>
              </a:rPr>
              <a:t>// using the caret operator</a:t>
            </a:r>
            <a:endParaRPr lang="en-US" sz="1800" dirty="0">
              <a:latin typeface="Tenorite (Body)"/>
            </a:endParaRPr>
          </a:p>
        </p:txBody>
      </p:sp>
    </p:spTree>
    <p:extLst>
      <p:ext uri="{BB962C8B-B14F-4D97-AF65-F5344CB8AC3E}">
        <p14:creationId xmlns:p14="http://schemas.microsoft.com/office/powerpoint/2010/main" val="128841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34</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713508" y="656504"/>
            <a:ext cx="10571019" cy="5699846"/>
          </a:xfrm>
        </p:spPr>
        <p:txBody>
          <a:bodyPr/>
          <a:lstStyle/>
          <a:p>
            <a:pPr>
              <a:lnSpc>
                <a:spcPct val="100000"/>
              </a:lnSpc>
            </a:pPr>
            <a:r>
              <a:rPr lang="en-US" b="1" dirty="0">
                <a:latin typeface="Tenorite (Body)"/>
              </a:rPr>
              <a:t>Identifying ranges with the Range type</a:t>
            </a:r>
            <a:endParaRPr lang="en-US" sz="1800" b="1" dirty="0">
              <a:latin typeface="Tenorite (Body)"/>
            </a:endParaRPr>
          </a:p>
          <a:p>
            <a:pPr>
              <a:lnSpc>
                <a:spcPct val="100000"/>
              </a:lnSpc>
            </a:pPr>
            <a:r>
              <a:rPr lang="en-US" sz="1800" dirty="0">
                <a:latin typeface="Tenorite (Body)"/>
              </a:rPr>
              <a:t>The Range value type uses Index values to indicate the start and end of its range, using its constructor, C# syntax, or its static methods, as shown in the following code:</a:t>
            </a:r>
          </a:p>
          <a:p>
            <a:pPr>
              <a:lnSpc>
                <a:spcPct val="200000"/>
              </a:lnSpc>
              <a:spcBef>
                <a:spcPts val="700"/>
              </a:spcBef>
            </a:pPr>
            <a:r>
              <a:rPr lang="en-US" sz="1600" dirty="0">
                <a:solidFill>
                  <a:srgbClr val="000000"/>
                </a:solidFill>
                <a:latin typeface="Consolas" panose="020B0609020204030204" pitchFamily="49" charset="0"/>
              </a:rPr>
              <a:t>	Range r1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(start: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Index(3), end: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Index(7));</a:t>
            </a:r>
          </a:p>
          <a:p>
            <a:pPr>
              <a:spcBef>
                <a:spcPts val="700"/>
              </a:spcBef>
            </a:pPr>
            <a:r>
              <a:rPr lang="en-US" sz="1600" dirty="0">
                <a:solidFill>
                  <a:srgbClr val="000000"/>
                </a:solidFill>
                <a:latin typeface="Consolas" panose="020B0609020204030204" pitchFamily="49" charset="0"/>
              </a:rPr>
              <a:t>	Range r2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(start: 3, end: 7); </a:t>
            </a:r>
            <a:r>
              <a:rPr lang="en-US" sz="1600" dirty="0">
                <a:solidFill>
                  <a:srgbClr val="008000"/>
                </a:solidFill>
                <a:latin typeface="Consolas" panose="020B0609020204030204" pitchFamily="49" charset="0"/>
              </a:rPr>
              <a:t>// using implicit int conversion</a:t>
            </a:r>
            <a:endParaRPr lang="en-US" sz="1600" dirty="0">
              <a:solidFill>
                <a:srgbClr val="000000"/>
              </a:solidFill>
              <a:latin typeface="Consolas" panose="020B0609020204030204" pitchFamily="49" charset="0"/>
            </a:endParaRPr>
          </a:p>
          <a:p>
            <a:pPr>
              <a:spcBef>
                <a:spcPts val="700"/>
              </a:spcBef>
            </a:pPr>
            <a:r>
              <a:rPr lang="en-US" sz="1600" dirty="0">
                <a:solidFill>
                  <a:srgbClr val="000000"/>
                </a:solidFill>
                <a:latin typeface="Consolas" panose="020B0609020204030204" pitchFamily="49" charset="0"/>
              </a:rPr>
              <a:t>	Range r3 = 3..7; </a:t>
            </a:r>
            <a:r>
              <a:rPr lang="en-US" sz="1600" dirty="0">
                <a:solidFill>
                  <a:srgbClr val="008000"/>
                </a:solidFill>
                <a:latin typeface="Consolas" panose="020B0609020204030204" pitchFamily="49" charset="0"/>
              </a:rPr>
              <a:t>// using C# 8.0 or later syntax</a:t>
            </a:r>
            <a:endParaRPr lang="en-US" sz="1600" dirty="0">
              <a:solidFill>
                <a:srgbClr val="000000"/>
              </a:solidFill>
              <a:latin typeface="Consolas" panose="020B0609020204030204" pitchFamily="49" charset="0"/>
            </a:endParaRPr>
          </a:p>
          <a:p>
            <a:pPr>
              <a:spcBef>
                <a:spcPts val="700"/>
              </a:spcBef>
            </a:pPr>
            <a:r>
              <a:rPr lang="en-US" sz="1600" dirty="0">
                <a:solidFill>
                  <a:srgbClr val="000000"/>
                </a:solidFill>
                <a:latin typeface="Consolas" panose="020B0609020204030204" pitchFamily="49" charset="0"/>
              </a:rPr>
              <a:t>	Range r4 = </a:t>
            </a:r>
            <a:r>
              <a:rPr lang="en-US" sz="1600" dirty="0" err="1">
                <a:solidFill>
                  <a:srgbClr val="000000"/>
                </a:solidFill>
                <a:latin typeface="Consolas" panose="020B0609020204030204" pitchFamily="49" charset="0"/>
              </a:rPr>
              <a:t>Range.StartAt</a:t>
            </a:r>
            <a:r>
              <a:rPr lang="en-US" sz="1600" dirty="0">
                <a:solidFill>
                  <a:srgbClr val="000000"/>
                </a:solidFill>
                <a:latin typeface="Consolas" panose="020B0609020204030204" pitchFamily="49" charset="0"/>
              </a:rPr>
              <a:t>(3); </a:t>
            </a:r>
            <a:r>
              <a:rPr lang="en-US" sz="1600" dirty="0">
                <a:solidFill>
                  <a:srgbClr val="008000"/>
                </a:solidFill>
                <a:latin typeface="Consolas" panose="020B0609020204030204" pitchFamily="49" charset="0"/>
              </a:rPr>
              <a:t>// from index 3 to last index</a:t>
            </a:r>
            <a:endParaRPr lang="en-US" sz="1600" dirty="0">
              <a:solidFill>
                <a:srgbClr val="000000"/>
              </a:solidFill>
              <a:latin typeface="Consolas" panose="020B0609020204030204" pitchFamily="49" charset="0"/>
            </a:endParaRPr>
          </a:p>
          <a:p>
            <a:pPr>
              <a:spcBef>
                <a:spcPts val="700"/>
              </a:spcBef>
            </a:pPr>
            <a:r>
              <a:rPr lang="en-US" sz="1600" dirty="0">
                <a:solidFill>
                  <a:srgbClr val="000000"/>
                </a:solidFill>
                <a:latin typeface="Consolas" panose="020B0609020204030204" pitchFamily="49" charset="0"/>
              </a:rPr>
              <a:t>	Range r5 = 3..; </a:t>
            </a:r>
            <a:r>
              <a:rPr lang="en-US" sz="1600" dirty="0">
                <a:solidFill>
                  <a:srgbClr val="008000"/>
                </a:solidFill>
                <a:latin typeface="Consolas" panose="020B0609020204030204" pitchFamily="49" charset="0"/>
              </a:rPr>
              <a:t>// from index 3 to last index</a:t>
            </a:r>
            <a:endParaRPr lang="en-US" sz="1600" dirty="0">
              <a:solidFill>
                <a:srgbClr val="000000"/>
              </a:solidFill>
              <a:latin typeface="Consolas" panose="020B0609020204030204" pitchFamily="49" charset="0"/>
            </a:endParaRPr>
          </a:p>
          <a:p>
            <a:pPr>
              <a:spcBef>
                <a:spcPts val="700"/>
              </a:spcBef>
            </a:pPr>
            <a:r>
              <a:rPr lang="en-US" sz="1600" dirty="0">
                <a:solidFill>
                  <a:srgbClr val="000000"/>
                </a:solidFill>
                <a:latin typeface="Consolas" panose="020B0609020204030204" pitchFamily="49" charset="0"/>
              </a:rPr>
              <a:t>	Range r6 = </a:t>
            </a:r>
            <a:r>
              <a:rPr lang="en-US" sz="1600" dirty="0" err="1">
                <a:solidFill>
                  <a:srgbClr val="000000"/>
                </a:solidFill>
                <a:latin typeface="Consolas" panose="020B0609020204030204" pitchFamily="49" charset="0"/>
              </a:rPr>
              <a:t>Range.EndAt</a:t>
            </a:r>
            <a:r>
              <a:rPr lang="en-US" sz="1600" dirty="0">
                <a:solidFill>
                  <a:srgbClr val="000000"/>
                </a:solidFill>
                <a:latin typeface="Consolas" panose="020B0609020204030204" pitchFamily="49" charset="0"/>
              </a:rPr>
              <a:t>(3); </a:t>
            </a:r>
            <a:r>
              <a:rPr lang="en-US" sz="1600" dirty="0">
                <a:solidFill>
                  <a:srgbClr val="008000"/>
                </a:solidFill>
                <a:latin typeface="Consolas" panose="020B0609020204030204" pitchFamily="49" charset="0"/>
              </a:rPr>
              <a:t>// from index 0 to index 3</a:t>
            </a:r>
            <a:endParaRPr lang="en-US" sz="1600" dirty="0">
              <a:solidFill>
                <a:srgbClr val="000000"/>
              </a:solidFill>
              <a:latin typeface="Consolas" panose="020B0609020204030204" pitchFamily="49" charset="0"/>
            </a:endParaRPr>
          </a:p>
          <a:p>
            <a:pPr>
              <a:spcBef>
                <a:spcPts val="700"/>
              </a:spcBef>
            </a:pPr>
            <a:r>
              <a:rPr lang="en-US" sz="1600" dirty="0">
                <a:solidFill>
                  <a:srgbClr val="000000"/>
                </a:solidFill>
                <a:latin typeface="Consolas" panose="020B0609020204030204" pitchFamily="49" charset="0"/>
              </a:rPr>
              <a:t>	Range r7 = ..3; </a:t>
            </a:r>
            <a:r>
              <a:rPr lang="en-US" sz="1600" dirty="0">
                <a:solidFill>
                  <a:srgbClr val="008000"/>
                </a:solidFill>
                <a:latin typeface="Consolas" panose="020B0609020204030204" pitchFamily="49" charset="0"/>
              </a:rPr>
              <a:t>// from index 0 to index 3</a:t>
            </a:r>
            <a:endParaRPr lang="en-US" sz="1800" dirty="0">
              <a:latin typeface="Tenorite (Body)"/>
            </a:endParaRPr>
          </a:p>
          <a:p>
            <a:pPr>
              <a:lnSpc>
                <a:spcPct val="200000"/>
              </a:lnSpc>
              <a:spcBef>
                <a:spcPts val="700"/>
              </a:spcBef>
            </a:pPr>
            <a:r>
              <a:rPr lang="en-US" sz="1800" dirty="0">
                <a:latin typeface="Tenorite (Body)"/>
              </a:rPr>
              <a:t>Extension methods have been added to string values (that internally use an array of char ), int arrays,</a:t>
            </a:r>
          </a:p>
          <a:p>
            <a:pPr>
              <a:spcBef>
                <a:spcPts val="700"/>
              </a:spcBef>
            </a:pPr>
            <a:r>
              <a:rPr lang="en-US" sz="1800" dirty="0">
                <a:latin typeface="Tenorite (Body)"/>
              </a:rPr>
              <a:t>and spans to make ranges easier to work with. These extension methods accept a range as a parameter and return a Span&lt;T&gt; . This makes them very memory-efficient.</a:t>
            </a:r>
          </a:p>
        </p:txBody>
      </p:sp>
    </p:spTree>
    <p:extLst>
      <p:ext uri="{BB962C8B-B14F-4D97-AF65-F5344CB8AC3E}">
        <p14:creationId xmlns:p14="http://schemas.microsoft.com/office/powerpoint/2010/main" val="1713194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35</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1212274" y="365554"/>
            <a:ext cx="10571019" cy="5699846"/>
          </a:xfrm>
        </p:spPr>
        <p:txBody>
          <a:bodyPr/>
          <a:lstStyle/>
          <a:p>
            <a:pPr>
              <a:lnSpc>
                <a:spcPct val="100000"/>
              </a:lnSpc>
            </a:pPr>
            <a:r>
              <a:rPr lang="en-US" b="1" dirty="0">
                <a:latin typeface="Tenorite (Body)"/>
              </a:rPr>
              <a:t>Using indexes, ranges, and spans</a:t>
            </a:r>
          </a:p>
          <a:p>
            <a:pPr>
              <a:lnSpc>
                <a:spcPct val="100000"/>
              </a:lnSpc>
            </a:pPr>
            <a:r>
              <a:rPr lang="en-US" sz="1800" b="1" dirty="0"/>
              <a:t>Sample program12:</a:t>
            </a:r>
          </a:p>
          <a:p>
            <a:pPr lvl="1">
              <a:spcBef>
                <a:spcPts val="600"/>
              </a:spcBef>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 </a:t>
            </a:r>
            <a:r>
              <a:rPr lang="en-US" sz="1400" dirty="0">
                <a:solidFill>
                  <a:srgbClr val="A31515"/>
                </a:solidFill>
                <a:latin typeface="Consolas" panose="020B0609020204030204" pitchFamily="49" charset="0"/>
              </a:rPr>
              <a:t>"Samantha Jones"</a:t>
            </a:r>
            <a:r>
              <a:rPr lang="en-US" sz="1400" dirty="0">
                <a:solidFill>
                  <a:srgbClr val="000000"/>
                </a:solidFill>
                <a:latin typeface="Consolas" panose="020B0609020204030204" pitchFamily="49" charset="0"/>
              </a:rPr>
              <a:t>;</a:t>
            </a:r>
          </a:p>
          <a:p>
            <a:pPr lvl="1">
              <a:spcBef>
                <a:spcPts val="600"/>
              </a:spcBef>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lengthOfFirst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name.IndexOf</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a:solidFill>
                  <a:srgbClr val="008000"/>
                </a:solidFill>
                <a:latin typeface="Consolas" panose="020B0609020204030204" pitchFamily="49" charset="0"/>
              </a:rPr>
              <a:t> // getting the lengths of the first and last names</a:t>
            </a:r>
            <a:endParaRPr lang="en-US" sz="1400" dirty="0">
              <a:solidFill>
                <a:srgbClr val="000000"/>
              </a:solidFill>
              <a:latin typeface="Consolas" panose="020B0609020204030204" pitchFamily="49" charset="0"/>
            </a:endParaRPr>
          </a:p>
          <a:p>
            <a:pPr lvl="1">
              <a:spcBef>
                <a:spcPts val="600"/>
              </a:spcBef>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lengthOfLast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name.Length</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lengthOfFirst</a:t>
            </a:r>
            <a:r>
              <a:rPr lang="en-US" sz="1400" dirty="0">
                <a:solidFill>
                  <a:srgbClr val="000000"/>
                </a:solidFill>
                <a:latin typeface="Consolas" panose="020B0609020204030204" pitchFamily="49" charset="0"/>
              </a:rPr>
              <a:t> - 1;</a:t>
            </a:r>
          </a:p>
          <a:p>
            <a:pPr lvl="1">
              <a:spcBef>
                <a:spcPts val="600"/>
              </a:spcBef>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firstName</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name.Substring</a:t>
            </a:r>
            <a:r>
              <a:rPr lang="en-US" sz="1400" dirty="0">
                <a:solidFill>
                  <a:srgbClr val="000000"/>
                </a:solidFill>
                <a:latin typeface="Consolas" panose="020B0609020204030204" pitchFamily="49" charset="0"/>
              </a:rPr>
              <a:t>(</a:t>
            </a:r>
            <a:r>
              <a:rPr lang="en-US" sz="1400" dirty="0">
                <a:solidFill>
                  <a:srgbClr val="008000"/>
                </a:solidFill>
                <a:latin typeface="Consolas" panose="020B0609020204030204" pitchFamily="49" charset="0"/>
              </a:rPr>
              <a:t>// Using Substring</a:t>
            </a:r>
            <a:endParaRPr lang="en-US" sz="1400" dirty="0">
              <a:solidFill>
                <a:srgbClr val="000000"/>
              </a:solidFill>
              <a:latin typeface="Consolas" panose="020B0609020204030204" pitchFamily="49" charset="0"/>
            </a:endParaRPr>
          </a:p>
          <a:p>
            <a:pPr lvl="1">
              <a:spcBef>
                <a:spcPts val="600"/>
              </a:spcBef>
            </a:pPr>
            <a:r>
              <a:rPr lang="en-US" sz="1400" dirty="0" err="1">
                <a:solidFill>
                  <a:srgbClr val="000000"/>
                </a:solidFill>
                <a:latin typeface="Consolas" panose="020B0609020204030204" pitchFamily="49" charset="0"/>
              </a:rPr>
              <a:t>startIndex</a:t>
            </a:r>
            <a:r>
              <a:rPr lang="en-US" sz="1400" dirty="0">
                <a:solidFill>
                  <a:srgbClr val="000000"/>
                </a:solidFill>
                <a:latin typeface="Consolas" panose="020B0609020204030204" pitchFamily="49" charset="0"/>
              </a:rPr>
              <a:t>: 0,</a:t>
            </a:r>
          </a:p>
          <a:p>
            <a:pPr lvl="1">
              <a:spcBef>
                <a:spcPts val="600"/>
              </a:spcBef>
            </a:pPr>
            <a:r>
              <a:rPr lang="en-US" sz="1400" dirty="0">
                <a:solidFill>
                  <a:srgbClr val="000000"/>
                </a:solidFill>
                <a:latin typeface="Consolas" panose="020B0609020204030204" pitchFamily="49" charset="0"/>
              </a:rPr>
              <a:t>length: </a:t>
            </a:r>
            <a:r>
              <a:rPr lang="en-US" sz="1400" dirty="0" err="1">
                <a:solidFill>
                  <a:srgbClr val="000000"/>
                </a:solidFill>
                <a:latin typeface="Consolas" panose="020B0609020204030204" pitchFamily="49" charset="0"/>
              </a:rPr>
              <a:t>lengthOfFirst</a:t>
            </a:r>
            <a:r>
              <a:rPr lang="en-US" sz="1400" dirty="0">
                <a:solidFill>
                  <a:srgbClr val="000000"/>
                </a:solidFill>
                <a:latin typeface="Consolas" panose="020B0609020204030204" pitchFamily="49" charset="0"/>
              </a:rPr>
              <a:t>);</a:t>
            </a:r>
          </a:p>
          <a:p>
            <a:pPr lvl="1">
              <a:spcBef>
                <a:spcPts val="600"/>
              </a:spcBef>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lastName</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name.Substring</a:t>
            </a:r>
            <a:r>
              <a:rPr lang="en-US" sz="1400" dirty="0">
                <a:solidFill>
                  <a:srgbClr val="000000"/>
                </a:solidFill>
                <a:latin typeface="Consolas" panose="020B0609020204030204" pitchFamily="49" charset="0"/>
              </a:rPr>
              <a:t>(</a:t>
            </a:r>
          </a:p>
          <a:p>
            <a:pPr lvl="1">
              <a:spcBef>
                <a:spcPts val="600"/>
              </a:spcBef>
            </a:pPr>
            <a:r>
              <a:rPr lang="en-US" sz="1400" dirty="0" err="1">
                <a:solidFill>
                  <a:srgbClr val="000000"/>
                </a:solidFill>
                <a:latin typeface="Consolas" panose="020B0609020204030204" pitchFamily="49" charset="0"/>
              </a:rPr>
              <a:t>startIndex</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name.Length</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lengthOfLast</a:t>
            </a:r>
            <a:r>
              <a:rPr lang="en-US" sz="1400" dirty="0">
                <a:solidFill>
                  <a:srgbClr val="000000"/>
                </a:solidFill>
                <a:latin typeface="Consolas" panose="020B0609020204030204" pitchFamily="49" charset="0"/>
              </a:rPr>
              <a:t>,</a:t>
            </a:r>
          </a:p>
          <a:p>
            <a:pPr lvl="1">
              <a:spcBef>
                <a:spcPts val="600"/>
              </a:spcBef>
            </a:pPr>
            <a:r>
              <a:rPr lang="en-US" sz="1400" dirty="0">
                <a:solidFill>
                  <a:srgbClr val="000000"/>
                </a:solidFill>
                <a:latin typeface="Consolas" panose="020B0609020204030204" pitchFamily="49" charset="0"/>
              </a:rPr>
              <a:t>length: </a:t>
            </a:r>
            <a:r>
              <a:rPr lang="en-US" sz="1400" dirty="0" err="1">
                <a:solidFill>
                  <a:srgbClr val="000000"/>
                </a:solidFill>
                <a:latin typeface="Consolas" panose="020B0609020204030204" pitchFamily="49" charset="0"/>
              </a:rPr>
              <a:t>lengthOfLast</a:t>
            </a:r>
            <a:r>
              <a:rPr lang="en-US" sz="1400" dirty="0">
                <a:solidFill>
                  <a:srgbClr val="000000"/>
                </a:solidFill>
                <a:latin typeface="Consolas" panose="020B0609020204030204" pitchFamily="49" charset="0"/>
              </a:rPr>
              <a:t>);</a:t>
            </a:r>
          </a:p>
          <a:p>
            <a:pPr lvl="1">
              <a:spcBef>
                <a:spcPts val="600"/>
              </a:spcBef>
            </a:pP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$"First name: </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firstName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 Last name: </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lastName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pPr lvl="1">
              <a:spcBef>
                <a:spcPts val="600"/>
              </a:spcBef>
            </a:pPr>
            <a:r>
              <a:rPr lang="en-US" sz="1400" dirty="0" err="1">
                <a:solidFill>
                  <a:srgbClr val="000000"/>
                </a:solidFill>
                <a:latin typeface="Consolas" panose="020B0609020204030204" pitchFamily="49" charset="0"/>
              </a:rPr>
              <a:t>ReadOnlySpan</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char</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nameAsSpan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name.AsSpan</a:t>
            </a:r>
            <a:r>
              <a:rPr lang="en-US" sz="1400" dirty="0">
                <a:solidFill>
                  <a:srgbClr val="000000"/>
                </a:solidFill>
                <a:latin typeface="Consolas" panose="020B0609020204030204" pitchFamily="49" charset="0"/>
              </a:rPr>
              <a:t>();</a:t>
            </a:r>
            <a:r>
              <a:rPr lang="en-US" sz="1400" dirty="0">
                <a:solidFill>
                  <a:srgbClr val="008000"/>
                </a:solidFill>
                <a:latin typeface="Consolas" panose="020B0609020204030204" pitchFamily="49" charset="0"/>
              </a:rPr>
              <a:t> // Using spans </a:t>
            </a:r>
          </a:p>
          <a:p>
            <a:pPr lvl="1">
              <a:spcBef>
                <a:spcPts val="600"/>
              </a:spcBef>
            </a:pPr>
            <a:r>
              <a:rPr lang="en-US" sz="1400" dirty="0" err="1">
                <a:solidFill>
                  <a:srgbClr val="000000"/>
                </a:solidFill>
                <a:latin typeface="Consolas" panose="020B0609020204030204" pitchFamily="49" charset="0"/>
              </a:rPr>
              <a:t>ReadOnlySpan</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char</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firstNameSpan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nameAsSpan</a:t>
            </a:r>
            <a:r>
              <a:rPr lang="en-US" sz="1400" dirty="0">
                <a:solidFill>
                  <a:srgbClr val="000000"/>
                </a:solidFill>
                <a:latin typeface="Consolas" panose="020B0609020204030204" pitchFamily="49" charset="0"/>
              </a:rPr>
              <a:t>[0..lengthOfFirst];</a:t>
            </a:r>
            <a:r>
              <a:rPr lang="en-US" sz="1400" dirty="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pPr lvl="1">
              <a:spcBef>
                <a:spcPts val="600"/>
              </a:spcBef>
            </a:pPr>
            <a:r>
              <a:rPr lang="en-US" sz="1400" dirty="0" err="1">
                <a:solidFill>
                  <a:srgbClr val="000000"/>
                </a:solidFill>
                <a:latin typeface="Consolas" panose="020B0609020204030204" pitchFamily="49" charset="0"/>
              </a:rPr>
              <a:t>ReadOnlySpan</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char</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lastNameSpan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nameAsSpan</a:t>
            </a:r>
            <a:r>
              <a:rPr lang="en-US" sz="1400" dirty="0">
                <a:solidFill>
                  <a:srgbClr val="000000"/>
                </a:solidFill>
                <a:latin typeface="Consolas" panose="020B0609020204030204" pitchFamily="49" charset="0"/>
              </a:rPr>
              <a:t>[^lengthOfLast..^0];</a:t>
            </a:r>
          </a:p>
          <a:p>
            <a:pPr lvl="1">
              <a:spcBef>
                <a:spcPts val="600"/>
              </a:spcBef>
            </a:pP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"First name: {0}, Last name: {1}"</a:t>
            </a:r>
            <a:r>
              <a:rPr lang="en-US" sz="1400" dirty="0">
                <a:solidFill>
                  <a:srgbClr val="000000"/>
                </a:solidFill>
                <a:latin typeface="Consolas" panose="020B0609020204030204" pitchFamily="49" charset="0"/>
              </a:rPr>
              <a:t>,</a:t>
            </a:r>
          </a:p>
          <a:p>
            <a:pPr lvl="1">
              <a:spcBef>
                <a:spcPts val="600"/>
              </a:spcBef>
            </a:pPr>
            <a:r>
              <a:rPr lang="en-US" sz="1400" dirty="0">
                <a:solidFill>
                  <a:srgbClr val="000000"/>
                </a:solidFill>
                <a:latin typeface="Consolas" panose="020B0609020204030204" pitchFamily="49" charset="0"/>
              </a:rPr>
              <a:t>arg0: </a:t>
            </a:r>
            <a:r>
              <a:rPr lang="en-US" sz="1400" dirty="0" err="1">
                <a:solidFill>
                  <a:srgbClr val="000000"/>
                </a:solidFill>
                <a:latin typeface="Consolas" panose="020B0609020204030204" pitchFamily="49" charset="0"/>
              </a:rPr>
              <a:t>firstNameSpan.ToString</a:t>
            </a:r>
            <a:r>
              <a:rPr lang="en-US" sz="1400" dirty="0">
                <a:solidFill>
                  <a:srgbClr val="000000"/>
                </a:solidFill>
                <a:latin typeface="Consolas" panose="020B0609020204030204" pitchFamily="49" charset="0"/>
              </a:rPr>
              <a:t>(),</a:t>
            </a:r>
          </a:p>
          <a:p>
            <a:pPr lvl="1">
              <a:spcBef>
                <a:spcPts val="600"/>
              </a:spcBef>
            </a:pPr>
            <a:r>
              <a:rPr lang="en-US" sz="1400" dirty="0">
                <a:solidFill>
                  <a:srgbClr val="000000"/>
                </a:solidFill>
                <a:latin typeface="Consolas" panose="020B0609020204030204" pitchFamily="49" charset="0"/>
              </a:rPr>
              <a:t>arg1: </a:t>
            </a:r>
            <a:r>
              <a:rPr lang="en-US" sz="1400" dirty="0" err="1">
                <a:solidFill>
                  <a:srgbClr val="000000"/>
                </a:solidFill>
                <a:latin typeface="Consolas" panose="020B0609020204030204" pitchFamily="49" charset="0"/>
              </a:rPr>
              <a:t>lastNameSpan.ToString</a:t>
            </a:r>
            <a:r>
              <a:rPr lang="en-US" sz="1400" dirty="0">
                <a:solidFill>
                  <a:srgbClr val="000000"/>
                </a:solidFill>
                <a:latin typeface="Consolas" panose="020B0609020204030204" pitchFamily="49" charset="0"/>
              </a:rPr>
              <a:t>());</a:t>
            </a:r>
          </a:p>
          <a:p>
            <a:pPr>
              <a:lnSpc>
                <a:spcPct val="100000"/>
              </a:lnSpc>
            </a:pPr>
            <a:r>
              <a:rPr lang="en-US" sz="1800" b="1" dirty="0"/>
              <a:t>Output:</a:t>
            </a:r>
          </a:p>
          <a:p>
            <a:pPr lvl="1">
              <a:spcBef>
                <a:spcPts val="600"/>
              </a:spcBef>
            </a:pPr>
            <a:r>
              <a:rPr lang="en-US" sz="1400" dirty="0">
                <a:solidFill>
                  <a:srgbClr val="0000FF"/>
                </a:solidFill>
                <a:latin typeface="Consolas" panose="020B0609020204030204" pitchFamily="49" charset="0"/>
              </a:rPr>
              <a:t>First name: Samantha, Last name: Jones</a:t>
            </a:r>
          </a:p>
          <a:p>
            <a:pPr lvl="1">
              <a:spcBef>
                <a:spcPts val="600"/>
              </a:spcBef>
            </a:pPr>
            <a:r>
              <a:rPr lang="en-US" sz="1400" dirty="0">
                <a:solidFill>
                  <a:srgbClr val="0000FF"/>
                </a:solidFill>
                <a:latin typeface="Consolas" panose="020B0609020204030204" pitchFamily="49" charset="0"/>
              </a:rPr>
              <a:t>First name: Samantha, Last name: Jones</a:t>
            </a:r>
            <a:endParaRPr lang="en-US" sz="1800" dirty="0">
              <a:latin typeface="Tenorite (Body)"/>
            </a:endParaRPr>
          </a:p>
          <a:p>
            <a:pPr lvl="1">
              <a:spcBef>
                <a:spcPts val="600"/>
              </a:spcBef>
            </a:pPr>
            <a:endParaRPr lang="en-US" sz="1400" b="1" dirty="0"/>
          </a:p>
          <a:p>
            <a:pPr>
              <a:lnSpc>
                <a:spcPct val="100000"/>
              </a:lnSpc>
            </a:pPr>
            <a:endParaRPr lang="en-US" sz="1800" dirty="0">
              <a:latin typeface="Tenorite (Body)"/>
            </a:endParaRPr>
          </a:p>
        </p:txBody>
      </p:sp>
    </p:spTree>
    <p:extLst>
      <p:ext uri="{BB962C8B-B14F-4D97-AF65-F5344CB8AC3E}">
        <p14:creationId xmlns:p14="http://schemas.microsoft.com/office/powerpoint/2010/main" val="3076168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36</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713508" y="462538"/>
            <a:ext cx="10571019" cy="5699846"/>
          </a:xfrm>
        </p:spPr>
        <p:txBody>
          <a:bodyPr/>
          <a:lstStyle/>
          <a:p>
            <a:pPr>
              <a:lnSpc>
                <a:spcPct val="100000"/>
              </a:lnSpc>
            </a:pPr>
            <a:r>
              <a:rPr lang="en-US" sz="1800" b="1" dirty="0"/>
              <a:t>Output:</a:t>
            </a:r>
          </a:p>
          <a:p>
            <a:pPr lvl="1">
              <a:spcBef>
                <a:spcPts val="600"/>
              </a:spcBef>
            </a:pPr>
            <a:r>
              <a:rPr lang="en-US" sz="1400" dirty="0">
                <a:solidFill>
                  <a:srgbClr val="0000FF"/>
                </a:solidFill>
                <a:latin typeface="Consolas" panose="020B0609020204030204" pitchFamily="49" charset="0"/>
              </a:rPr>
              <a:t>First name: Samantha, Last name: Jones</a:t>
            </a:r>
          </a:p>
          <a:p>
            <a:pPr lvl="1">
              <a:spcBef>
                <a:spcPts val="600"/>
              </a:spcBef>
            </a:pPr>
            <a:r>
              <a:rPr lang="en-US" sz="1400" dirty="0">
                <a:solidFill>
                  <a:srgbClr val="0000FF"/>
                </a:solidFill>
                <a:latin typeface="Consolas" panose="020B0609020204030204" pitchFamily="49" charset="0"/>
              </a:rPr>
              <a:t>First name: Samantha, Last name: Jones</a:t>
            </a:r>
            <a:endParaRPr lang="en-US" sz="1800" dirty="0">
              <a:latin typeface="Tenorite (Body)"/>
            </a:endParaRPr>
          </a:p>
        </p:txBody>
      </p:sp>
    </p:spTree>
    <p:extLst>
      <p:ext uri="{BB962C8B-B14F-4D97-AF65-F5344CB8AC3E}">
        <p14:creationId xmlns:p14="http://schemas.microsoft.com/office/powerpoint/2010/main" val="1453985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2032467" y="1505423"/>
            <a:ext cx="6220278" cy="2387600"/>
          </a:xfrm>
        </p:spPr>
        <p:txBody>
          <a:bodyPr/>
          <a:lstStyle/>
          <a:p>
            <a:r>
              <a:rPr lang="en-US" dirty="0">
                <a:solidFill>
                  <a:srgbClr val="44546A"/>
                </a:solidFill>
              </a:rPr>
              <a:t>Thank you</a:t>
            </a:r>
          </a:p>
        </p:txBody>
      </p:sp>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269787"/>
            <a:ext cx="9779184" cy="780535"/>
          </a:xfrm>
        </p:spPr>
        <p:txBody>
          <a:bodyPr/>
          <a:lstStyle/>
          <a:p>
            <a:r>
              <a:rPr lang="en-US" dirty="0">
                <a:solidFill>
                  <a:srgbClr val="44546A"/>
                </a:solidFill>
                <a:effectLst>
                  <a:outerShdw blurRad="38100" dist="38100" dir="2700000" algn="tl">
                    <a:srgbClr val="000000">
                      <a:alpha val="43137"/>
                    </a:srgbClr>
                  </a:outerShdw>
                </a:effectLst>
              </a:rPr>
              <a:t>Type of numbers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2" y="983205"/>
            <a:ext cx="9920858" cy="522514"/>
          </a:xfrm>
        </p:spPr>
        <p:txBody>
          <a:bodyPr/>
          <a:lstStyle/>
          <a:p>
            <a:r>
              <a:rPr lang="en-US" dirty="0">
                <a:solidFill>
                  <a:srgbClr val="44546A"/>
                </a:solidFill>
              </a:rPr>
              <a:t>most common types of data is numbers</a:t>
            </a:r>
          </a:p>
        </p:txBody>
      </p:sp>
      <p:graphicFrame>
        <p:nvGraphicFramePr>
          <p:cNvPr id="17" name="Table 17">
            <a:extLst>
              <a:ext uri="{FF2B5EF4-FFF2-40B4-BE49-F238E27FC236}">
                <a16:creationId xmlns:a16="http://schemas.microsoft.com/office/drawing/2014/main" id="{90A495B4-B106-C3DC-0B72-68D90BEA593E}"/>
              </a:ext>
            </a:extLst>
          </p:cNvPr>
          <p:cNvGraphicFramePr>
            <a:graphicFrameLocks noGrp="1"/>
          </p:cNvGraphicFramePr>
          <p:nvPr>
            <p:ph idx="1"/>
            <p:extLst>
              <p:ext uri="{D42A27DB-BD31-4B8C-83A1-F6EECF244321}">
                <p14:modId xmlns:p14="http://schemas.microsoft.com/office/powerpoint/2010/main" val="445469022"/>
              </p:ext>
            </p:extLst>
          </p:nvPr>
        </p:nvGraphicFramePr>
        <p:xfrm>
          <a:off x="1208056" y="1579862"/>
          <a:ext cx="9791735" cy="4278908"/>
        </p:xfrm>
        <a:graphic>
          <a:graphicData uri="http://schemas.openxmlformats.org/drawingml/2006/table">
            <a:tbl>
              <a:tblPr firstRow="1" bandRow="1">
                <a:tableStyleId>{5C22544A-7EE6-4342-B048-85BDC9FD1C3A}</a:tableStyleId>
              </a:tblPr>
              <a:tblGrid>
                <a:gridCol w="4704271">
                  <a:extLst>
                    <a:ext uri="{9D8B030D-6E8A-4147-A177-3AD203B41FA5}">
                      <a16:colId xmlns:a16="http://schemas.microsoft.com/office/drawing/2014/main" val="3717953204"/>
                    </a:ext>
                  </a:extLst>
                </a:gridCol>
                <a:gridCol w="5087464">
                  <a:extLst>
                    <a:ext uri="{9D8B030D-6E8A-4147-A177-3AD203B41FA5}">
                      <a16:colId xmlns:a16="http://schemas.microsoft.com/office/drawing/2014/main" val="3062573041"/>
                    </a:ext>
                  </a:extLst>
                </a:gridCol>
              </a:tblGrid>
              <a:tr h="459004">
                <a:tc>
                  <a:txBody>
                    <a:bodyPr/>
                    <a:lstStyle/>
                    <a:p>
                      <a:r>
                        <a:rPr lang="en-US" sz="2300" baseline="0" dirty="0"/>
                        <a:t>Example type | Namespace</a:t>
                      </a:r>
                    </a:p>
                  </a:txBody>
                  <a:tcPr marL="100584" marR="100584" marT="50292" marB="50292"/>
                </a:tc>
                <a:tc>
                  <a:txBody>
                    <a:bodyPr/>
                    <a:lstStyle/>
                    <a:p>
                      <a:r>
                        <a:rPr lang="en-US" sz="2300" baseline="0" dirty="0"/>
                        <a:t>Description</a:t>
                      </a:r>
                    </a:p>
                  </a:txBody>
                  <a:tcPr marL="100584" marR="100584" marT="50292" marB="50292"/>
                </a:tc>
                <a:extLst>
                  <a:ext uri="{0D108BD9-81ED-4DB2-BD59-A6C34878D82A}">
                    <a16:rowId xmlns:a16="http://schemas.microsoft.com/office/drawing/2014/main" val="767608881"/>
                  </a:ext>
                </a:extLst>
              </a:tr>
              <a:tr h="692482">
                <a:tc>
                  <a:txBody>
                    <a:bodyPr/>
                    <a:lstStyle/>
                    <a:p>
                      <a:r>
                        <a:rPr lang="en-US" sz="2000" baseline="0" dirty="0" err="1"/>
                        <a:t>SByte</a:t>
                      </a:r>
                      <a:r>
                        <a:rPr lang="en-US" sz="2000" baseline="0" dirty="0"/>
                        <a:t> , Int16 , Int32 , Int64 | System</a:t>
                      </a:r>
                    </a:p>
                  </a:txBody>
                  <a:tcPr marL="100584" marR="100584" marT="50292" marB="50292"/>
                </a:tc>
                <a:tc>
                  <a:txBody>
                    <a:bodyPr/>
                    <a:lstStyle/>
                    <a:p>
                      <a:r>
                        <a:rPr lang="en-US" sz="2000" baseline="0" dirty="0"/>
                        <a:t>Integers; that is, zero, and positive and negative whole numbers</a:t>
                      </a:r>
                    </a:p>
                  </a:txBody>
                  <a:tcPr marL="100584" marR="100584" marT="50292" marB="50292"/>
                </a:tc>
                <a:extLst>
                  <a:ext uri="{0D108BD9-81ED-4DB2-BD59-A6C34878D82A}">
                    <a16:rowId xmlns:a16="http://schemas.microsoft.com/office/drawing/2014/main" val="796977800"/>
                  </a:ext>
                </a:extLst>
              </a:tr>
              <a:tr h="692482">
                <a:tc>
                  <a:txBody>
                    <a:bodyPr/>
                    <a:lstStyle/>
                    <a:p>
                      <a:r>
                        <a:rPr lang="en-US" sz="2000" baseline="0" dirty="0"/>
                        <a:t>Byte , UInt16 , UInt32 , UInt64  | System</a:t>
                      </a:r>
                    </a:p>
                    <a:p>
                      <a:endParaRPr lang="en-US" sz="2000" baseline="0" dirty="0"/>
                    </a:p>
                  </a:txBody>
                  <a:tcPr marL="100584" marR="100584" marT="50292" marB="50292"/>
                </a:tc>
                <a:tc>
                  <a:txBody>
                    <a:bodyPr/>
                    <a:lstStyle/>
                    <a:p>
                      <a:r>
                        <a:rPr lang="en-US" sz="2000" baseline="0" dirty="0"/>
                        <a:t>Cardinals; that is, zero, and positive whole numbers</a:t>
                      </a:r>
                    </a:p>
                  </a:txBody>
                  <a:tcPr marL="100584" marR="100584" marT="50292" marB="50292"/>
                </a:tc>
                <a:extLst>
                  <a:ext uri="{0D108BD9-81ED-4DB2-BD59-A6C34878D82A}">
                    <a16:rowId xmlns:a16="http://schemas.microsoft.com/office/drawing/2014/main" val="1805974254"/>
                  </a:ext>
                </a:extLst>
              </a:tr>
              <a:tr h="692482">
                <a:tc>
                  <a:txBody>
                    <a:bodyPr/>
                    <a:lstStyle/>
                    <a:p>
                      <a:r>
                        <a:rPr lang="en-US" sz="2000" baseline="0" dirty="0"/>
                        <a:t>Half , Single , Double  | System</a:t>
                      </a:r>
                    </a:p>
                  </a:txBody>
                  <a:tcPr marL="100584" marR="100584" marT="50292" marB="50292"/>
                </a:tc>
                <a:tc>
                  <a:txBody>
                    <a:bodyPr/>
                    <a:lstStyle/>
                    <a:p>
                      <a:r>
                        <a:rPr lang="en-US" sz="2000" baseline="0" dirty="0"/>
                        <a:t>Reals; that is, floating-point numbers</a:t>
                      </a:r>
                    </a:p>
                  </a:txBody>
                  <a:tcPr marL="100584" marR="100584" marT="50292" marB="50292"/>
                </a:tc>
                <a:extLst>
                  <a:ext uri="{0D108BD9-81ED-4DB2-BD59-A6C34878D82A}">
                    <a16:rowId xmlns:a16="http://schemas.microsoft.com/office/drawing/2014/main" val="303816859"/>
                  </a:ext>
                </a:extLst>
              </a:tr>
              <a:tr h="996870">
                <a:tc>
                  <a:txBody>
                    <a:bodyPr/>
                    <a:lstStyle/>
                    <a:p>
                      <a:r>
                        <a:rPr lang="en-US" sz="2000" baseline="0" dirty="0"/>
                        <a:t>Decimal | System</a:t>
                      </a:r>
                    </a:p>
                  </a:txBody>
                  <a:tcPr marL="100584" marR="100584" marT="50292" marB="50292"/>
                </a:tc>
                <a:tc>
                  <a:txBody>
                    <a:bodyPr/>
                    <a:lstStyle/>
                    <a:p>
                      <a:r>
                        <a:rPr lang="en-US" sz="2000" baseline="0" dirty="0"/>
                        <a:t>Accurate reals; that is, for use in science, engineering, or financial scenarios</a:t>
                      </a:r>
                    </a:p>
                  </a:txBody>
                  <a:tcPr marL="100584" marR="100584" marT="50292" marB="50292"/>
                </a:tc>
                <a:extLst>
                  <a:ext uri="{0D108BD9-81ED-4DB2-BD59-A6C34878D82A}">
                    <a16:rowId xmlns:a16="http://schemas.microsoft.com/office/drawing/2014/main" val="1268310766"/>
                  </a:ext>
                </a:extLst>
              </a:tr>
              <a:tr h="692482">
                <a:tc>
                  <a:txBody>
                    <a:bodyPr/>
                    <a:lstStyle/>
                    <a:p>
                      <a:r>
                        <a:rPr lang="en-US" sz="2000" baseline="0" dirty="0" err="1"/>
                        <a:t>BigInteger</a:t>
                      </a:r>
                      <a:r>
                        <a:rPr lang="en-US" sz="2000" baseline="0" dirty="0"/>
                        <a:t> , Complex , Quaternion | </a:t>
                      </a:r>
                      <a:r>
                        <a:rPr lang="en-US" sz="2000" baseline="0" dirty="0" err="1"/>
                        <a:t>System.Numeric</a:t>
                      </a:r>
                      <a:endParaRPr lang="en-US" sz="2000" baseline="0" dirty="0"/>
                    </a:p>
                  </a:txBody>
                  <a:tcPr marL="100584" marR="100584" marT="50292" marB="50292"/>
                </a:tc>
                <a:tc>
                  <a:txBody>
                    <a:bodyPr/>
                    <a:lstStyle/>
                    <a:p>
                      <a:r>
                        <a:rPr lang="en-US" sz="2000" baseline="0" dirty="0"/>
                        <a:t>Arbitrarily large integers, complex numbers, and quaternion numbers </a:t>
                      </a:r>
                    </a:p>
                  </a:txBody>
                  <a:tcPr marL="100584" marR="100584" marT="50292" marB="50292"/>
                </a:tc>
                <a:extLst>
                  <a:ext uri="{0D108BD9-81ED-4DB2-BD59-A6C34878D82A}">
                    <a16:rowId xmlns:a16="http://schemas.microsoft.com/office/drawing/2014/main" val="660414125"/>
                  </a:ext>
                </a:extLst>
              </a:tr>
            </a:tbl>
          </a:graphicData>
        </a:graphic>
      </p:graphicFrame>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42801" y="340487"/>
            <a:ext cx="9779184" cy="780535"/>
          </a:xfrm>
        </p:spPr>
        <p:txBody>
          <a:bodyPr/>
          <a:lstStyle/>
          <a:p>
            <a:r>
              <a:rPr lang="en-US" dirty="0">
                <a:solidFill>
                  <a:srgbClr val="44546A"/>
                </a:solidFill>
                <a:effectLst>
                  <a:outerShdw blurRad="38100" dist="38100" dir="2700000" algn="tl">
                    <a:srgbClr val="000000">
                      <a:alpha val="43137"/>
                    </a:srgbClr>
                  </a:outerShdw>
                </a:effectLst>
              </a:rPr>
              <a:t>Working with numbers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2" y="1051746"/>
            <a:ext cx="9920858" cy="522514"/>
          </a:xfrm>
        </p:spPr>
        <p:txBody>
          <a:bodyPr/>
          <a:lstStyle/>
          <a:p>
            <a:r>
              <a:rPr lang="en-US" dirty="0">
                <a:solidFill>
                  <a:srgbClr val="44546A"/>
                </a:solidFill>
              </a:rPr>
              <a:t>most common types of data is numbers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1167492" y="1463431"/>
            <a:ext cx="10188367" cy="2958196"/>
          </a:xfrm>
        </p:spPr>
        <p:txBody>
          <a:bodyPr/>
          <a:lstStyle/>
          <a:p>
            <a:r>
              <a:rPr lang="en-US" sz="1800" dirty="0"/>
              <a:t>The largest whole number that can be stored in .NET types that have a C# alias is about eighteen and a half quintillion, stored in an unsigned </a:t>
            </a:r>
            <a:r>
              <a:rPr lang="en-US" sz="1800" b="1" dirty="0"/>
              <a:t>long</a:t>
            </a:r>
            <a:r>
              <a:rPr lang="en-US" sz="1800" dirty="0"/>
              <a:t> integer</a:t>
            </a:r>
          </a:p>
          <a:p>
            <a:r>
              <a:rPr lang="en-US" sz="1800" b="1" dirty="0"/>
              <a:t>Sample program1 </a:t>
            </a:r>
            <a:r>
              <a:rPr lang="en-US" sz="1800" dirty="0"/>
              <a:t>: </a:t>
            </a:r>
            <a:r>
              <a:rPr lang="en-US" sz="1800" i="1" dirty="0"/>
              <a:t>maximum value of the </a:t>
            </a:r>
            <a:r>
              <a:rPr lang="en-US" sz="1800" b="1" dirty="0" err="1"/>
              <a:t>ulong</a:t>
            </a:r>
            <a:r>
              <a:rPr lang="en-US" sz="1800" i="1" dirty="0"/>
              <a:t> type, and a number with 30 digits using </a:t>
            </a:r>
            <a:r>
              <a:rPr lang="en-US" sz="1800" b="1" dirty="0" err="1"/>
              <a:t>BigInteger</a:t>
            </a:r>
            <a:endParaRPr lang="en-US" sz="1800" b="1" dirty="0"/>
          </a:p>
          <a:p>
            <a:r>
              <a:rPr lang="en-US" sz="18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Console.WriteLine</a:t>
            </a:r>
            <a:r>
              <a:rPr lang="en-US" sz="1700" dirty="0">
                <a:solidFill>
                  <a:srgbClr val="000000"/>
                </a:solidFill>
                <a:latin typeface="Consolas" panose="020B0609020204030204" pitchFamily="49" charset="0"/>
              </a:rPr>
              <a:t>(</a:t>
            </a:r>
            <a:r>
              <a:rPr lang="en-US" sz="1700" dirty="0">
                <a:solidFill>
                  <a:srgbClr val="A31515"/>
                </a:solidFill>
                <a:latin typeface="Consolas" panose="020B0609020204030204" pitchFamily="49" charset="0"/>
              </a:rPr>
              <a:t>"Working with large integers:"</a:t>
            </a:r>
            <a:r>
              <a:rPr lang="en-US" sz="1700" dirty="0">
                <a:solidFill>
                  <a:srgbClr val="000000"/>
                </a:solidFill>
                <a:latin typeface="Consolas" panose="020B0609020204030204" pitchFamily="49" charset="0"/>
              </a:rPr>
              <a:t>);</a:t>
            </a:r>
          </a:p>
          <a:p>
            <a:r>
              <a:rPr lang="en-US" sz="1700" dirty="0">
                <a:solidFill>
                  <a:srgbClr val="000000"/>
                </a:solidFill>
                <a:latin typeface="Consolas" panose="020B0609020204030204" pitchFamily="49" charset="0"/>
              </a:rPr>
              <a:t>            </a:t>
            </a:r>
            <a:r>
              <a:rPr lang="en-US" sz="1700" dirty="0" err="1">
                <a:solidFill>
                  <a:srgbClr val="0000FF"/>
                </a:solidFill>
                <a:latin typeface="Consolas" panose="020B0609020204030204" pitchFamily="49" charset="0"/>
              </a:rPr>
              <a:t>ulong</a:t>
            </a:r>
            <a:r>
              <a:rPr lang="en-US" sz="1700" dirty="0">
                <a:solidFill>
                  <a:srgbClr val="000000"/>
                </a:solidFill>
                <a:latin typeface="Consolas" panose="020B0609020204030204" pitchFamily="49" charset="0"/>
              </a:rPr>
              <a:t> big = </a:t>
            </a:r>
            <a:r>
              <a:rPr lang="en-US" sz="1700" dirty="0" err="1">
                <a:solidFill>
                  <a:srgbClr val="0000FF"/>
                </a:solidFill>
                <a:latin typeface="Consolas" panose="020B0609020204030204" pitchFamily="49" charset="0"/>
              </a:rPr>
              <a:t>ulong</a:t>
            </a:r>
            <a:r>
              <a:rPr lang="en-US" sz="1700" dirty="0" err="1">
                <a:solidFill>
                  <a:srgbClr val="000000"/>
                </a:solidFill>
                <a:latin typeface="Consolas" panose="020B0609020204030204" pitchFamily="49" charset="0"/>
              </a:rPr>
              <a:t>.MaxValue</a:t>
            </a:r>
            <a:r>
              <a:rPr lang="en-US" sz="1700" dirty="0">
                <a:solidFill>
                  <a:srgbClr val="000000"/>
                </a:solidFill>
                <a:latin typeface="Consolas" panose="020B0609020204030204" pitchFamily="49" charset="0"/>
              </a:rPr>
              <a:t>;</a:t>
            </a:r>
          </a:p>
          <a:p>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Console.WriteLine</a:t>
            </a:r>
            <a:r>
              <a:rPr lang="en-US" sz="1700" dirty="0">
                <a:solidFill>
                  <a:srgbClr val="000000"/>
                </a:solidFill>
                <a:latin typeface="Consolas" panose="020B0609020204030204" pitchFamily="49" charset="0"/>
              </a:rPr>
              <a:t>(</a:t>
            </a:r>
            <a:r>
              <a:rPr lang="en-US" sz="1700" dirty="0">
                <a:solidFill>
                  <a:srgbClr val="A31515"/>
                </a:solidFill>
                <a:latin typeface="Consolas" panose="020B0609020204030204" pitchFamily="49" charset="0"/>
              </a:rPr>
              <a:t>$"</a:t>
            </a:r>
            <a:r>
              <a:rPr lang="en-US" sz="1700" dirty="0">
                <a:solidFill>
                  <a:srgbClr val="000000"/>
                </a:solidFill>
                <a:latin typeface="Consolas" panose="020B0609020204030204" pitchFamily="49" charset="0"/>
              </a:rPr>
              <a:t>{big,40}</a:t>
            </a:r>
            <a:r>
              <a:rPr lang="en-US" sz="1700" dirty="0">
                <a:solidFill>
                  <a:srgbClr val="A31515"/>
                </a:solidFill>
                <a:latin typeface="Consolas" panose="020B0609020204030204" pitchFamily="49" charset="0"/>
              </a:rPr>
              <a:t>"</a:t>
            </a:r>
            <a:r>
              <a:rPr lang="en-US" sz="1700" dirty="0">
                <a:solidFill>
                  <a:srgbClr val="000000"/>
                </a:solidFill>
                <a:latin typeface="Consolas" panose="020B0609020204030204" pitchFamily="49" charset="0"/>
              </a:rPr>
              <a:t>);</a:t>
            </a:r>
          </a:p>
          <a:p>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BigInteger</a:t>
            </a:r>
            <a:r>
              <a:rPr lang="en-US" sz="1700" dirty="0">
                <a:solidFill>
                  <a:srgbClr val="000000"/>
                </a:solidFill>
                <a:latin typeface="Consolas" panose="020B0609020204030204" pitchFamily="49" charset="0"/>
              </a:rPr>
              <a:t> bigger =</a:t>
            </a:r>
          </a:p>
          <a:p>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BigInteger.Parse</a:t>
            </a:r>
            <a:r>
              <a:rPr lang="en-US" sz="1700" dirty="0">
                <a:solidFill>
                  <a:srgbClr val="000000"/>
                </a:solidFill>
                <a:latin typeface="Consolas" panose="020B0609020204030204" pitchFamily="49" charset="0"/>
              </a:rPr>
              <a:t>(</a:t>
            </a:r>
            <a:r>
              <a:rPr lang="en-US" sz="1700" dirty="0">
                <a:solidFill>
                  <a:srgbClr val="A31515"/>
                </a:solidFill>
                <a:latin typeface="Consolas" panose="020B0609020204030204" pitchFamily="49" charset="0"/>
              </a:rPr>
              <a:t>"123456789012345678901234567890"</a:t>
            </a:r>
            <a:r>
              <a:rPr lang="en-US" sz="1700" dirty="0">
                <a:solidFill>
                  <a:srgbClr val="000000"/>
                </a:solidFill>
                <a:latin typeface="Consolas" panose="020B0609020204030204" pitchFamily="49" charset="0"/>
              </a:rPr>
              <a:t>);</a:t>
            </a:r>
          </a:p>
          <a:p>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Console.WriteLine</a:t>
            </a:r>
            <a:r>
              <a:rPr lang="en-US" sz="1700" dirty="0">
                <a:solidFill>
                  <a:srgbClr val="000000"/>
                </a:solidFill>
                <a:latin typeface="Consolas" panose="020B0609020204030204" pitchFamily="49" charset="0"/>
              </a:rPr>
              <a:t>(</a:t>
            </a:r>
            <a:r>
              <a:rPr lang="en-US" sz="1700" dirty="0">
                <a:solidFill>
                  <a:srgbClr val="A31515"/>
                </a:solidFill>
                <a:latin typeface="Consolas" panose="020B0609020204030204" pitchFamily="49" charset="0"/>
              </a:rPr>
              <a:t>$"</a:t>
            </a:r>
            <a:r>
              <a:rPr lang="en-US" sz="1700" dirty="0">
                <a:solidFill>
                  <a:srgbClr val="000000"/>
                </a:solidFill>
                <a:latin typeface="Consolas" panose="020B0609020204030204" pitchFamily="49" charset="0"/>
              </a:rPr>
              <a:t>{bigger,40}</a:t>
            </a:r>
            <a:r>
              <a:rPr lang="en-US" sz="1700" dirty="0">
                <a:solidFill>
                  <a:srgbClr val="A31515"/>
                </a:solidFill>
                <a:latin typeface="Consolas" panose="020B0609020204030204" pitchFamily="49" charset="0"/>
              </a:rPr>
              <a:t>"</a:t>
            </a:r>
            <a:r>
              <a:rPr lang="en-US" sz="1700" dirty="0">
                <a:solidFill>
                  <a:srgbClr val="000000"/>
                </a:solidFill>
                <a:latin typeface="Consolas" panose="020B0609020204030204" pitchFamily="49" charset="0"/>
              </a:rPr>
              <a:t>);</a:t>
            </a:r>
          </a:p>
          <a:p>
            <a:r>
              <a:rPr lang="en-US" sz="1600" b="1" dirty="0"/>
              <a:t>Output:</a:t>
            </a:r>
            <a:endParaRPr lang="en-US" sz="1600" dirty="0"/>
          </a:p>
          <a:p>
            <a:r>
              <a:rPr lang="en-US" sz="1600" dirty="0">
                <a:solidFill>
                  <a:srgbClr val="0000FF"/>
                </a:solidFill>
              </a:rPr>
              <a:t>	Working with large integers: </a:t>
            </a:r>
          </a:p>
          <a:p>
            <a:r>
              <a:rPr lang="en-US" sz="1600" dirty="0">
                <a:solidFill>
                  <a:srgbClr val="0000FF"/>
                </a:solidFill>
              </a:rPr>
              <a:t>	     	 18,446,744,073,709,551,615 </a:t>
            </a:r>
          </a:p>
          <a:p>
            <a:r>
              <a:rPr lang="en-US" sz="1600" dirty="0">
                <a:solidFill>
                  <a:srgbClr val="0000FF"/>
                </a:solidFill>
              </a:rPr>
              <a:t>	123,456,789,012,345,678,901,234,567,890</a:t>
            </a:r>
            <a:endParaRPr lang="en-US" sz="1700" b="1" dirty="0">
              <a:solidFill>
                <a:srgbClr val="0000FF"/>
              </a:solidFill>
            </a:endParaRPr>
          </a:p>
        </p:txBody>
      </p:sp>
    </p:spTree>
    <p:extLst>
      <p:ext uri="{BB962C8B-B14F-4D97-AF65-F5344CB8AC3E}">
        <p14:creationId xmlns:p14="http://schemas.microsoft.com/office/powerpoint/2010/main" val="780767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001075"/>
            <a:ext cx="9779184" cy="780535"/>
          </a:xfrm>
        </p:spPr>
        <p:txBody>
          <a:bodyPr/>
          <a:lstStyle/>
          <a:p>
            <a:r>
              <a:rPr lang="en-US" dirty="0">
                <a:solidFill>
                  <a:srgbClr val="44546A"/>
                </a:solidFill>
                <a:effectLst>
                  <a:outerShdw blurRad="38100" dist="38100" dir="2700000" algn="tl">
                    <a:srgbClr val="000000">
                      <a:alpha val="43137"/>
                    </a:srgbClr>
                  </a:outerShdw>
                </a:effectLst>
              </a:rPr>
              <a:t>Working with complex numbers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1167492" y="1912025"/>
            <a:ext cx="10188367" cy="4043932"/>
          </a:xfrm>
        </p:spPr>
        <p:txBody>
          <a:bodyPr/>
          <a:lstStyle/>
          <a:p>
            <a:pPr>
              <a:lnSpc>
                <a:spcPct val="150000"/>
              </a:lnSpc>
            </a:pPr>
            <a:r>
              <a:rPr lang="en-US" dirty="0"/>
              <a:t>A complex number can be expressed as a + bi, where a and b are real numbers, and </a:t>
            </a:r>
            <a:r>
              <a:rPr lang="en-US" dirty="0" err="1"/>
              <a:t>i</a:t>
            </a:r>
            <a:r>
              <a:rPr lang="en-US" dirty="0"/>
              <a:t> is an imaginary unit, where i2 = −1. If the real part a is zero, it is a pure imaginary number. If the imaginary part b is zero, it is a real number. </a:t>
            </a:r>
          </a:p>
          <a:p>
            <a:pPr>
              <a:lnSpc>
                <a:spcPct val="150000"/>
              </a:lnSpc>
            </a:pPr>
            <a:r>
              <a:rPr lang="en-US" dirty="0"/>
              <a:t>Complex numbers have practical applications in many STEM (science, technology, engineering, and mathematics) fields of study. They are added by separately adding the real and imaginary parts of the summands; </a:t>
            </a:r>
          </a:p>
          <a:p>
            <a:pPr>
              <a:lnSpc>
                <a:spcPct val="100000"/>
              </a:lnSpc>
            </a:pPr>
            <a:r>
              <a:rPr lang="en-US" dirty="0"/>
              <a:t>consider this: </a:t>
            </a:r>
            <a:r>
              <a:rPr lang="en-US" dirty="0">
                <a:solidFill>
                  <a:schemeClr val="accent1"/>
                </a:solidFill>
              </a:rPr>
              <a:t>(a + bi) + (c + di) = (a + c) + (b + d)</a:t>
            </a:r>
            <a:r>
              <a:rPr lang="en-US" dirty="0" err="1">
                <a:solidFill>
                  <a:schemeClr val="accent1"/>
                </a:solidFill>
              </a:rPr>
              <a:t>i</a:t>
            </a:r>
            <a:r>
              <a:rPr lang="en-US" dirty="0">
                <a:solidFill>
                  <a:schemeClr val="accent1"/>
                </a:solidFill>
              </a:rPr>
              <a:t> </a:t>
            </a:r>
          </a:p>
          <a:p>
            <a:pPr>
              <a:lnSpc>
                <a:spcPct val="100000"/>
              </a:lnSpc>
            </a:pPr>
            <a:r>
              <a:rPr lang="en-US" b="1" dirty="0"/>
              <a:t>Sample program2 : </a:t>
            </a:r>
            <a:r>
              <a:rPr lang="en-US" dirty="0"/>
              <a:t>add two complex numbers</a:t>
            </a:r>
          </a:p>
          <a:p>
            <a:endParaRPr lang="en-US" b="1" dirty="0"/>
          </a:p>
        </p:txBody>
      </p:sp>
    </p:spTree>
    <p:extLst>
      <p:ext uri="{BB962C8B-B14F-4D97-AF65-F5344CB8AC3E}">
        <p14:creationId xmlns:p14="http://schemas.microsoft.com/office/powerpoint/2010/main" val="1825131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196375" y="374170"/>
            <a:ext cx="9956901" cy="5167648"/>
          </a:xfrm>
        </p:spPr>
        <p:txBody>
          <a:bodyPr/>
          <a:lstStyle/>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"Working with complex numbers:"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Complex c1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(real: 4, imaginary: 2);</a:t>
            </a:r>
          </a:p>
          <a:p>
            <a:r>
              <a:rPr lang="en-US" sz="1800" dirty="0">
                <a:solidFill>
                  <a:srgbClr val="000000"/>
                </a:solidFill>
                <a:latin typeface="Consolas" panose="020B0609020204030204" pitchFamily="49" charset="0"/>
              </a:rPr>
              <a:t>            Complex c2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(real: 3, imaginary: 7);</a:t>
            </a:r>
          </a:p>
          <a:p>
            <a:r>
              <a:rPr lang="en-US" sz="1800" dirty="0">
                <a:solidFill>
                  <a:srgbClr val="000000"/>
                </a:solidFill>
                <a:latin typeface="Consolas" panose="020B0609020204030204" pitchFamily="49" charset="0"/>
              </a:rPr>
              <a:t>            Complex c3 = c1 + c2;</a:t>
            </a:r>
          </a:p>
          <a:p>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output using default </a:t>
            </a:r>
            <a:r>
              <a:rPr lang="en-US" sz="1800" dirty="0" err="1">
                <a:solidFill>
                  <a:srgbClr val="008000"/>
                </a:solidFill>
                <a:latin typeface="Consolas" panose="020B0609020204030204" pitchFamily="49" charset="0"/>
              </a:rPr>
              <a:t>ToString</a:t>
            </a:r>
            <a:r>
              <a:rPr lang="en-US" sz="1800" dirty="0">
                <a:solidFill>
                  <a:srgbClr val="008000"/>
                </a:solidFill>
                <a:latin typeface="Consolas" panose="020B0609020204030204" pitchFamily="49" charset="0"/>
              </a:rPr>
              <a:t> implementation</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{c1}</a:t>
            </a:r>
            <a:r>
              <a:rPr lang="en-US" sz="1800" dirty="0">
                <a:solidFill>
                  <a:srgbClr val="A31515"/>
                </a:solidFill>
                <a:latin typeface="Consolas" panose="020B0609020204030204" pitchFamily="49" charset="0"/>
              </a:rPr>
              <a:t> added to </a:t>
            </a:r>
            <a:r>
              <a:rPr lang="en-US" sz="1800" dirty="0">
                <a:solidFill>
                  <a:srgbClr val="000000"/>
                </a:solidFill>
                <a:latin typeface="Consolas" panose="020B0609020204030204" pitchFamily="49" charset="0"/>
              </a:rPr>
              <a:t>{c2}</a:t>
            </a:r>
            <a:r>
              <a:rPr lang="en-US" sz="1800" dirty="0">
                <a:solidFill>
                  <a:srgbClr val="A31515"/>
                </a:solidFill>
                <a:latin typeface="Consolas" panose="020B0609020204030204" pitchFamily="49" charset="0"/>
              </a:rPr>
              <a:t> is </a:t>
            </a:r>
            <a:r>
              <a:rPr lang="en-US" sz="1800" dirty="0">
                <a:solidFill>
                  <a:srgbClr val="000000"/>
                </a:solidFill>
                <a:latin typeface="Consolas" panose="020B0609020204030204" pitchFamily="49" charset="0"/>
              </a:rPr>
              <a:t>{c3}</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output using custom format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"{0} + {1}</a:t>
            </a:r>
            <a:r>
              <a:rPr lang="en-US" sz="1800" dirty="0" err="1">
                <a:solidFill>
                  <a:srgbClr val="A31515"/>
                </a:solidFill>
                <a:latin typeface="Consolas" panose="020B0609020204030204" pitchFamily="49" charset="0"/>
              </a:rPr>
              <a:t>i</a:t>
            </a:r>
            <a:r>
              <a:rPr lang="en-US" sz="1800" dirty="0">
                <a:solidFill>
                  <a:srgbClr val="A31515"/>
                </a:solidFill>
                <a:latin typeface="Consolas" panose="020B0609020204030204" pitchFamily="49" charset="0"/>
              </a:rPr>
              <a:t> added to {2} + {3}</a:t>
            </a:r>
            <a:r>
              <a:rPr lang="en-US" sz="1800" dirty="0" err="1">
                <a:solidFill>
                  <a:srgbClr val="A31515"/>
                </a:solidFill>
                <a:latin typeface="Consolas" panose="020B0609020204030204" pitchFamily="49" charset="0"/>
              </a:rPr>
              <a:t>i</a:t>
            </a:r>
            <a:r>
              <a:rPr lang="en-US" sz="1800" dirty="0">
                <a:solidFill>
                  <a:srgbClr val="A31515"/>
                </a:solidFill>
                <a:latin typeface="Consolas" panose="020B0609020204030204" pitchFamily="49" charset="0"/>
              </a:rPr>
              <a:t> is {4} + {5}</a:t>
            </a:r>
            <a:r>
              <a:rPr lang="en-US" sz="1800" dirty="0" err="1">
                <a:solidFill>
                  <a:srgbClr val="A31515"/>
                </a:solidFill>
                <a:latin typeface="Consolas" panose="020B0609020204030204" pitchFamily="49" charset="0"/>
              </a:rPr>
              <a:t>i</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c1.Real, c1.Imaginary,</a:t>
            </a:r>
          </a:p>
          <a:p>
            <a:r>
              <a:rPr lang="en-US" sz="1800" dirty="0">
                <a:solidFill>
                  <a:srgbClr val="000000"/>
                </a:solidFill>
                <a:latin typeface="Consolas" panose="020B0609020204030204" pitchFamily="49" charset="0"/>
              </a:rPr>
              <a:t>             c2.Real, c2.Imaginary,</a:t>
            </a:r>
          </a:p>
          <a:p>
            <a:r>
              <a:rPr lang="en-US" sz="1800" dirty="0">
                <a:solidFill>
                  <a:srgbClr val="000000"/>
                </a:solidFill>
                <a:latin typeface="Consolas" panose="020B0609020204030204" pitchFamily="49" charset="0"/>
              </a:rPr>
              <a:t>             c3.Real, c3.Imaginary);</a:t>
            </a:r>
          </a:p>
          <a:p>
            <a:r>
              <a:rPr lang="en-US" sz="2000" b="1" dirty="0"/>
              <a:t>Output:</a:t>
            </a:r>
            <a:endParaRPr lang="en-US" sz="2000" dirty="0"/>
          </a:p>
          <a:p>
            <a:r>
              <a:rPr lang="en-US" dirty="0">
                <a:solidFill>
                  <a:srgbClr val="0000FF"/>
                </a:solidFill>
              </a:rPr>
              <a:t>	          </a:t>
            </a:r>
            <a:r>
              <a:rPr lang="en-US" sz="1800" dirty="0">
                <a:solidFill>
                  <a:srgbClr val="0000FF"/>
                </a:solidFill>
              </a:rPr>
              <a:t>Working with complex numbers: </a:t>
            </a:r>
          </a:p>
          <a:p>
            <a:r>
              <a:rPr lang="en-US" sz="1800" dirty="0">
                <a:solidFill>
                  <a:srgbClr val="0000FF"/>
                </a:solidFill>
              </a:rPr>
              <a:t>	           (4, 2) added to (3, 7) is (7, 9) </a:t>
            </a:r>
          </a:p>
          <a:p>
            <a:r>
              <a:rPr lang="en-US" sz="1800" dirty="0">
                <a:solidFill>
                  <a:srgbClr val="0000FF"/>
                </a:solidFill>
              </a:rPr>
              <a:t>	           4 + 2i added to 3 + 7i is 7 + 9i</a:t>
            </a:r>
            <a:endParaRPr lang="en-US" sz="1800" b="1" dirty="0">
              <a:solidFill>
                <a:srgbClr val="0000FF"/>
              </a:solidFill>
            </a:endParaRPr>
          </a:p>
        </p:txBody>
      </p:sp>
    </p:spTree>
    <p:extLst>
      <p:ext uri="{BB962C8B-B14F-4D97-AF65-F5344CB8AC3E}">
        <p14:creationId xmlns:p14="http://schemas.microsoft.com/office/powerpoint/2010/main" val="3982566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001075"/>
            <a:ext cx="9779184" cy="780535"/>
          </a:xfrm>
        </p:spPr>
        <p:txBody>
          <a:bodyPr/>
          <a:lstStyle/>
          <a:p>
            <a:r>
              <a:rPr lang="en-US" dirty="0">
                <a:solidFill>
                  <a:srgbClr val="44546A"/>
                </a:solidFill>
                <a:effectLst>
                  <a:outerShdw blurRad="50800" dist="38100" dir="2700000" algn="tl" rotWithShape="0">
                    <a:prstClr val="black">
                      <a:alpha val="40000"/>
                    </a:prstClr>
                  </a:outerShdw>
                </a:effectLst>
              </a:rPr>
              <a:t>Understanding quaternions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1167492" y="1912025"/>
            <a:ext cx="10188367" cy="4043932"/>
          </a:xfrm>
        </p:spPr>
        <p:txBody>
          <a:bodyPr/>
          <a:lstStyle/>
          <a:p>
            <a:pPr>
              <a:lnSpc>
                <a:spcPct val="150000"/>
              </a:lnSpc>
            </a:pPr>
            <a:r>
              <a:rPr lang="en-US" dirty="0"/>
              <a:t>Quaternions are a number system that extends complex numbers. They form a four-dimensional associative normed division algebra over the real numbers, and therefore also a domain.</a:t>
            </a:r>
          </a:p>
          <a:p>
            <a:pPr>
              <a:lnSpc>
                <a:spcPct val="150000"/>
              </a:lnSpc>
            </a:pPr>
            <a:r>
              <a:rPr lang="en-US" dirty="0"/>
              <a:t>They are good at describing spatial rotations, so video game engines use them, as do many computer simulations and flight control systems.</a:t>
            </a:r>
          </a:p>
          <a:p>
            <a:pPr>
              <a:lnSpc>
                <a:spcPct val="150000"/>
              </a:lnSpc>
            </a:pPr>
            <a:endParaRPr lang="en-US" b="1" dirty="0"/>
          </a:p>
        </p:txBody>
      </p:sp>
    </p:spTree>
    <p:extLst>
      <p:ext uri="{BB962C8B-B14F-4D97-AF65-F5344CB8AC3E}">
        <p14:creationId xmlns:p14="http://schemas.microsoft.com/office/powerpoint/2010/main" val="3318955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247674"/>
            <a:ext cx="9779184" cy="780535"/>
          </a:xfrm>
        </p:spPr>
        <p:txBody>
          <a:bodyPr/>
          <a:lstStyle/>
          <a:p>
            <a:r>
              <a:rPr lang="en-US" dirty="0">
                <a:solidFill>
                  <a:srgbClr val="44546A"/>
                </a:solidFill>
                <a:effectLst>
                  <a:outerShdw blurRad="38100" dist="38100" dir="2700000" algn="tl">
                    <a:srgbClr val="000000">
                      <a:alpha val="43137"/>
                    </a:srgbClr>
                  </a:outerShdw>
                </a:effectLst>
              </a:rPr>
              <a:t>Generating random numbers for games and similar apps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1167492" y="1988351"/>
            <a:ext cx="10188367" cy="4043932"/>
          </a:xfrm>
        </p:spPr>
        <p:txBody>
          <a:bodyPr/>
          <a:lstStyle/>
          <a:p>
            <a:pPr>
              <a:lnSpc>
                <a:spcPct val="150000"/>
              </a:lnSpc>
            </a:pPr>
            <a:r>
              <a:rPr lang="en-US" dirty="0"/>
              <a:t>In scenarios that don't need truly random numbers like games, you can create an instance of the </a:t>
            </a:r>
            <a:r>
              <a:rPr lang="en-US" i="1" dirty="0"/>
              <a:t>Random</a:t>
            </a:r>
            <a:r>
              <a:rPr lang="en-US" dirty="0"/>
              <a:t> class, as shown in the following code example: </a:t>
            </a:r>
          </a:p>
          <a:p>
            <a:pPr>
              <a:lnSpc>
                <a:spcPct val="150000"/>
              </a:lnSpc>
            </a:pPr>
            <a:r>
              <a:rPr lang="en-US" dirty="0">
                <a:solidFill>
                  <a:schemeClr val="accent1"/>
                </a:solidFill>
              </a:rPr>
              <a:t>Random r = new(); </a:t>
            </a:r>
          </a:p>
          <a:p>
            <a:pPr>
              <a:lnSpc>
                <a:spcPct val="150000"/>
              </a:lnSpc>
            </a:pPr>
            <a:r>
              <a:rPr lang="en-US" dirty="0"/>
              <a:t>Random has a constructor with a parameter for specifying a seed value used to initialize its pseudo-random number generator, as shown in the following code: </a:t>
            </a:r>
          </a:p>
          <a:p>
            <a:pPr>
              <a:lnSpc>
                <a:spcPct val="150000"/>
              </a:lnSpc>
            </a:pPr>
            <a:r>
              <a:rPr lang="en-US" dirty="0">
                <a:solidFill>
                  <a:schemeClr val="accent1"/>
                </a:solidFill>
              </a:rPr>
              <a:t>Random r = new(Seed: 46378);</a:t>
            </a:r>
          </a:p>
          <a:p>
            <a:pPr>
              <a:lnSpc>
                <a:spcPct val="150000"/>
              </a:lnSpc>
            </a:pPr>
            <a:r>
              <a:rPr lang="en-US" b="1" dirty="0"/>
              <a:t>Sample program3 : </a:t>
            </a:r>
            <a:r>
              <a:rPr lang="en-US" dirty="0"/>
              <a:t>Usage of Random numbers</a:t>
            </a:r>
            <a:endParaRPr lang="en-US" dirty="0">
              <a:solidFill>
                <a:schemeClr val="accent1"/>
              </a:solidFill>
            </a:endParaRPr>
          </a:p>
        </p:txBody>
      </p:sp>
    </p:spTree>
    <p:extLst>
      <p:ext uri="{BB962C8B-B14F-4D97-AF65-F5344CB8AC3E}">
        <p14:creationId xmlns:p14="http://schemas.microsoft.com/office/powerpoint/2010/main" val="414697119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{EF154F18-E7DE-4806-A08A-19FBDFBD0E92}tf45331398_win32</Template>
  <TotalTime>7444</TotalTime>
  <Words>3931</Words>
  <Application>Microsoft Office PowerPoint</Application>
  <PresentationFormat>Widescreen</PresentationFormat>
  <Paragraphs>471</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Consolas</vt:lpstr>
      <vt:lpstr>Tenorite</vt:lpstr>
      <vt:lpstr>Tenorite (Body)</vt:lpstr>
      <vt:lpstr>Office Theme</vt:lpstr>
      <vt:lpstr>Common .NET Types</vt:lpstr>
      <vt:lpstr>Topics to cover</vt:lpstr>
      <vt:lpstr>Introduction</vt:lpstr>
      <vt:lpstr>Type of numbers</vt:lpstr>
      <vt:lpstr>Working with numbers</vt:lpstr>
      <vt:lpstr>Working with complex numbers</vt:lpstr>
      <vt:lpstr>PowerPoint Presentation</vt:lpstr>
      <vt:lpstr>Understanding quaternions</vt:lpstr>
      <vt:lpstr>Generating random numbers for games and similar apps</vt:lpstr>
      <vt:lpstr>PowerPoint Presentation</vt:lpstr>
      <vt:lpstr>Working with text</vt:lpstr>
      <vt:lpstr>Working with 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Pattern matching Regular expressions</vt:lpstr>
      <vt:lpstr>PowerPoint Presentation</vt:lpstr>
      <vt:lpstr>PowerPoint Presentation</vt:lpstr>
      <vt:lpstr>PowerPoint Presentation</vt:lpstr>
      <vt:lpstr>PowerPoint Presentation</vt:lpstr>
      <vt:lpstr>PowerPoint Presentation</vt:lpstr>
      <vt:lpstr>PowerPoint Presentation</vt:lpstr>
      <vt:lpstr>Working with spans, Indexes and ranges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.NET Types</dc:title>
  <dc:creator>Sangeeth Sudhakaran</dc:creator>
  <cp:lastModifiedBy>Sangeeth Sudhakaran</cp:lastModifiedBy>
  <cp:revision>36</cp:revision>
  <dcterms:created xsi:type="dcterms:W3CDTF">2022-12-14T10:55:47Z</dcterms:created>
  <dcterms:modified xsi:type="dcterms:W3CDTF">2022-12-19T18:10:36Z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0c543c9c-c477-4599-9a17-3a5b9dbdff65_Enabled">
    <vt:lpwstr>True</vt:lpwstr>
  </property>
  <property fmtid="{D5CDD505-2E9C-101B-9397-08002B2CF9AE}" pid="4" name="MSIP_Label_0c543c9c-c477-4599-9a17-3a5b9dbdff65_SiteId">
    <vt:lpwstr>cc6b2eea-c864-4839-85f5-94736facc3be</vt:lpwstr>
  </property>
  <property fmtid="{D5CDD505-2E9C-101B-9397-08002B2CF9AE}" pid="5" name="MSIP_Label_0c543c9c-c477-4599-9a17-3a5b9dbdff65_Owner">
    <vt:lpwstr>Sangeeth.Sudhakaran@marlabs.com</vt:lpwstr>
  </property>
  <property fmtid="{D5CDD505-2E9C-101B-9397-08002B2CF9AE}" pid="6" name="MSIP_Label_0c543c9c-c477-4599-9a17-3a5b9dbdff65_SetDate">
    <vt:lpwstr>2022-12-14T11:03:10.7263657Z</vt:lpwstr>
  </property>
  <property fmtid="{D5CDD505-2E9C-101B-9397-08002B2CF9AE}" pid="7" name="MSIP_Label_0c543c9c-c477-4599-9a17-3a5b9dbdff65_Name">
    <vt:lpwstr>Public</vt:lpwstr>
  </property>
  <property fmtid="{D5CDD505-2E9C-101B-9397-08002B2CF9AE}" pid="8" name="MSIP_Label_0c543c9c-c477-4599-9a17-3a5b9dbdff65_Application">
    <vt:lpwstr>Microsoft Azure Information Protection</vt:lpwstr>
  </property>
  <property fmtid="{D5CDD505-2E9C-101B-9397-08002B2CF9AE}" pid="9" name="MSIP_Label_0c543c9c-c477-4599-9a17-3a5b9dbdff65_ActionId">
    <vt:lpwstr>1ca80252-4d97-4903-8404-a2fa69d4da58</vt:lpwstr>
  </property>
  <property fmtid="{D5CDD505-2E9C-101B-9397-08002B2CF9AE}" pid="10" name="MSIP_Label_0c543c9c-c477-4599-9a17-3a5b9dbdff65_Extended_MSFT_Method">
    <vt:lpwstr>Automatic</vt:lpwstr>
  </property>
  <property fmtid="{D5CDD505-2E9C-101B-9397-08002B2CF9AE}" pid="11" name="Sensitivity">
    <vt:lpwstr>Public</vt:lpwstr>
  </property>
</Properties>
</file>