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5" r:id="rId8"/>
    <p:sldId id="276" r:id="rId9"/>
    <p:sldId id="277" r:id="rId10"/>
    <p:sldId id="278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718"/>
  </p:normalViewPr>
  <p:slideViewPr>
    <p:cSldViewPr snapToGrid="0">
      <p:cViewPr varScale="1">
        <p:scale>
          <a:sx n="78" d="100"/>
          <a:sy n="7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Sangeeth Sudhakaran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19217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44546A"/>
                </a:solidFill>
              </a:rPr>
              <a:t>Working with numbers </a:t>
            </a:r>
          </a:p>
          <a:p>
            <a:r>
              <a:rPr lang="en-US" b="1" dirty="0">
                <a:solidFill>
                  <a:srgbClr val="44546A"/>
                </a:solidFill>
              </a:rPr>
              <a:t>Working with text </a:t>
            </a:r>
          </a:p>
          <a:p>
            <a:r>
              <a:rPr lang="en-US" b="1" dirty="0">
                <a:solidFill>
                  <a:srgbClr val="44546A"/>
                </a:solidFill>
              </a:rPr>
              <a:t>Pattern matching with regular expressions </a:t>
            </a:r>
          </a:p>
          <a:p>
            <a:r>
              <a:rPr lang="en-US" b="1" dirty="0">
                <a:solidFill>
                  <a:srgbClr val="44546A"/>
                </a:solidFill>
              </a:rPr>
              <a:t>Storing multiple objects in collections </a:t>
            </a:r>
          </a:p>
          <a:p>
            <a:r>
              <a:rPr lang="en-US" b="1" dirty="0">
                <a:solidFill>
                  <a:srgbClr val="44546A"/>
                </a:solidFill>
              </a:rPr>
              <a:t>Working with spans, indexes, and ranges </a:t>
            </a:r>
          </a:p>
          <a:p>
            <a:r>
              <a:rPr lang="en-US" b="1" dirty="0">
                <a:solidFill>
                  <a:srgbClr val="44546A"/>
                </a:solidFill>
              </a:rPr>
              <a:t>Working with network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This chapter is about some common types that are included with .NET. These include types for manipulating numbers, text, collections, improving working with spans, indexes, and ranges, and network access.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69787"/>
            <a:ext cx="9779184" cy="78053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983205"/>
            <a:ext cx="9920858" cy="522514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most common types of data is numbers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0A495B4-B106-C3DC-0B72-68D90BEA5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469022"/>
              </p:ext>
            </p:extLst>
          </p:nvPr>
        </p:nvGraphicFramePr>
        <p:xfrm>
          <a:off x="1208056" y="1579862"/>
          <a:ext cx="9791735" cy="427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271">
                  <a:extLst>
                    <a:ext uri="{9D8B030D-6E8A-4147-A177-3AD203B41FA5}">
                      <a16:colId xmlns:a16="http://schemas.microsoft.com/office/drawing/2014/main" val="3717953204"/>
                    </a:ext>
                  </a:extLst>
                </a:gridCol>
                <a:gridCol w="5087464">
                  <a:extLst>
                    <a:ext uri="{9D8B030D-6E8A-4147-A177-3AD203B41FA5}">
                      <a16:colId xmlns:a16="http://schemas.microsoft.com/office/drawing/2014/main" val="3062573041"/>
                    </a:ext>
                  </a:extLst>
                </a:gridCol>
              </a:tblGrid>
              <a:tr h="459004">
                <a:tc>
                  <a:txBody>
                    <a:bodyPr/>
                    <a:lstStyle/>
                    <a:p>
                      <a:r>
                        <a:rPr lang="en-US" sz="2300" baseline="0" dirty="0"/>
                        <a:t>Example type | Namespace</a:t>
                      </a:r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300" baseline="0" dirty="0"/>
                        <a:t>Description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767608881"/>
                  </a:ext>
                </a:extLst>
              </a:tr>
              <a:tr h="692482">
                <a:tc>
                  <a:txBody>
                    <a:bodyPr/>
                    <a:lstStyle/>
                    <a:p>
                      <a:r>
                        <a:rPr lang="en-US" sz="2000" baseline="0" dirty="0" err="1"/>
                        <a:t>SByte</a:t>
                      </a:r>
                      <a:r>
                        <a:rPr lang="en-US" sz="2000" baseline="0" dirty="0"/>
                        <a:t> , Int16 , Int32 , Int64 | System</a:t>
                      </a:r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Integers; that is, zero, and positive and negative whole numbers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796977800"/>
                  </a:ext>
                </a:extLst>
              </a:tr>
              <a:tr h="692482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Byte , UInt16 , UInt32 , UInt64  | System</a:t>
                      </a:r>
                    </a:p>
                    <a:p>
                      <a:endParaRPr lang="en-US" sz="2000" baseline="0" dirty="0"/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Cardinals; that is, zero, and positive whole numbers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1805974254"/>
                  </a:ext>
                </a:extLst>
              </a:tr>
              <a:tr h="692482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Half , Single , Double  | System</a:t>
                      </a:r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Reals; that is, floating-point numbers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303816859"/>
                  </a:ext>
                </a:extLst>
              </a:tr>
              <a:tr h="99687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Decimal | System</a:t>
                      </a:r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Accurate reals; that is, for use in science, engineering, or financial scenarios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1268310766"/>
                  </a:ext>
                </a:extLst>
              </a:tr>
              <a:tr h="692482">
                <a:tc>
                  <a:txBody>
                    <a:bodyPr/>
                    <a:lstStyle/>
                    <a:p>
                      <a:r>
                        <a:rPr lang="en-US" sz="2000" baseline="0" dirty="0" err="1"/>
                        <a:t>BigInteger</a:t>
                      </a:r>
                      <a:r>
                        <a:rPr lang="en-US" sz="2000" baseline="0" dirty="0"/>
                        <a:t> , Complex , Quaternion | </a:t>
                      </a:r>
                      <a:r>
                        <a:rPr lang="en-US" sz="2000" baseline="0" dirty="0" err="1"/>
                        <a:t>System.Numeric</a:t>
                      </a:r>
                      <a:endParaRPr lang="en-US" sz="2000" baseline="0" dirty="0"/>
                    </a:p>
                  </a:txBody>
                  <a:tcPr marL="100584" marR="100584" marT="50292" marB="50292"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Arbitrarily large integers, complex numbers, and quaternion numbers </a:t>
                      </a:r>
                    </a:p>
                  </a:txBody>
                  <a:tcPr marL="100584" marR="100584" marT="50292" marB="50292"/>
                </a:tc>
                <a:extLst>
                  <a:ext uri="{0D108BD9-81ED-4DB2-BD59-A6C34878D82A}">
                    <a16:rowId xmlns:a16="http://schemas.microsoft.com/office/drawing/2014/main" val="660414125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641390"/>
            <a:ext cx="9779184" cy="78053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2478378"/>
            <a:ext cx="9920858" cy="522514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most common types of data is numbers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B4F45-631E-D42F-262A-3D895DE1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3085920"/>
            <a:ext cx="10188367" cy="2958196"/>
          </a:xfrm>
        </p:spPr>
        <p:txBody>
          <a:bodyPr/>
          <a:lstStyle/>
          <a:p>
            <a:r>
              <a:rPr lang="en-US" dirty="0"/>
              <a:t>The largest whole number that can be stored in .NET types that have a C# alias is about eighteen and a half quintillion, stored in an unsigned </a:t>
            </a:r>
            <a:r>
              <a:rPr lang="en-US" b="1" dirty="0"/>
              <a:t>long</a:t>
            </a:r>
            <a:r>
              <a:rPr lang="en-US" dirty="0"/>
              <a:t> integer</a:t>
            </a:r>
          </a:p>
          <a:p>
            <a:r>
              <a:rPr lang="en-US" b="1" dirty="0"/>
              <a:t>Sample program1 </a:t>
            </a:r>
            <a:r>
              <a:rPr lang="en-US" dirty="0"/>
              <a:t>: </a:t>
            </a:r>
            <a:r>
              <a:rPr lang="en-US" i="1" dirty="0"/>
              <a:t>maximum value of the </a:t>
            </a:r>
            <a:r>
              <a:rPr lang="en-US" b="1" dirty="0" err="1"/>
              <a:t>ulong</a:t>
            </a:r>
            <a:r>
              <a:rPr lang="en-US" i="1" dirty="0"/>
              <a:t> type, and a number with 30 digits using </a:t>
            </a:r>
            <a:r>
              <a:rPr lang="en-US" b="1" dirty="0" err="1"/>
              <a:t>BigInteger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07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001075"/>
            <a:ext cx="9779184" cy="78053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complex numbers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B4F45-631E-D42F-262A-3D895DE1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12025"/>
            <a:ext cx="10188367" cy="40439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complex number can be expressed as a + bi, where a and b are real numbers, and </a:t>
            </a:r>
            <a:r>
              <a:rPr lang="en-US" dirty="0" err="1"/>
              <a:t>i</a:t>
            </a:r>
            <a:r>
              <a:rPr lang="en-US" dirty="0"/>
              <a:t> is an imaginary unit, where i2 = −1. If the real part a is zero, it is a pure imaginary number. If the imaginary part b is zero, it is a real number. 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numbers have practical applications in many STEM (science, technology, engineering, and mathematics) fields of study. They are added by separately adding the real and imaginary parts of the summands; 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this: </a:t>
            </a:r>
            <a:r>
              <a:rPr lang="en-US" dirty="0">
                <a:solidFill>
                  <a:schemeClr val="accent1"/>
                </a:solidFill>
              </a:rPr>
              <a:t>(a + bi) + (c + di) = (a + c) + (b + d)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Sample program2 : </a:t>
            </a:r>
            <a:r>
              <a:rPr lang="en-US" dirty="0"/>
              <a:t>add two complex numbers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1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001075"/>
            <a:ext cx="9779184" cy="78053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 quaternions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B4F45-631E-D42F-262A-3D895DE1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12025"/>
            <a:ext cx="10188367" cy="40439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Quaternions are a number system that extends complex numbers. They form a four-dimensional associative normed division algebra over the real numbers, and therefore also a domain.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good at describing spatial rotations, so video game engines use them, as do many computer simulations and flight control systems.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95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247674"/>
            <a:ext cx="9779184" cy="780535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random numbers for games and similar apps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r>
              <a:rPr lang="en-US" dirty="0"/>
              <a:t>12/19/2022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Chapter 8: Working with Common .NET Types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EB4F45-631E-D42F-262A-3D895DE1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88351"/>
            <a:ext cx="10188367" cy="40439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scenarios that don't need truly random numbers like games, you can create an instance of the </a:t>
            </a:r>
            <a:r>
              <a:rPr lang="en-US" i="1" dirty="0"/>
              <a:t>Random</a:t>
            </a:r>
            <a:r>
              <a:rPr lang="en-US" dirty="0"/>
              <a:t> class, as shown in the following code example: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Random r = new(); 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has a constructor with a parameter for specifying a seed value used to initialize its pseudo-random number generator, as shown in the following code: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Random r = new(Seed: 46378);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Sample program3 : </a:t>
            </a:r>
            <a:r>
              <a:rPr lang="en-US" dirty="0"/>
              <a:t>Usage of Random numbers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467" y="1505423"/>
            <a:ext cx="6220278" cy="2387600"/>
          </a:xfrm>
        </p:spPr>
        <p:txBody>
          <a:bodyPr/>
          <a:lstStyle/>
          <a:p>
            <a:r>
              <a:rPr lang="en-US" dirty="0">
                <a:solidFill>
                  <a:srgbClr val="44546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{EF154F18-E7DE-4806-A08A-19FBDFBD0E92}tf45331398_win32</Template>
  <TotalTime>5984</TotalTime>
  <Words>602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Common .NET Types</vt:lpstr>
      <vt:lpstr>Topics to cover</vt:lpstr>
      <vt:lpstr>Introduction</vt:lpstr>
      <vt:lpstr>Type of numbers</vt:lpstr>
      <vt:lpstr>Working with numbers</vt:lpstr>
      <vt:lpstr>Working with complex numbers</vt:lpstr>
      <vt:lpstr>Understanding quaternions</vt:lpstr>
      <vt:lpstr>Generating random numbers for games and similar apps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.NET Types</dc:title>
  <dc:creator>Sangeeth Sudhakaran</dc:creator>
  <cp:lastModifiedBy>Sangeeth Sudhakaran</cp:lastModifiedBy>
  <cp:revision>10</cp:revision>
  <dcterms:created xsi:type="dcterms:W3CDTF">2022-12-14T10:55:47Z</dcterms:created>
  <dcterms:modified xsi:type="dcterms:W3CDTF">2022-12-18T14:40:17Z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c543c9c-c477-4599-9a17-3a5b9dbdff65_Enabled">
    <vt:lpwstr>True</vt:lpwstr>
  </property>
  <property fmtid="{D5CDD505-2E9C-101B-9397-08002B2CF9AE}" pid="4" name="MSIP_Label_0c543c9c-c477-4599-9a17-3a5b9dbdff65_SiteId">
    <vt:lpwstr>cc6b2eea-c864-4839-85f5-94736facc3be</vt:lpwstr>
  </property>
  <property fmtid="{D5CDD505-2E9C-101B-9397-08002B2CF9AE}" pid="5" name="MSIP_Label_0c543c9c-c477-4599-9a17-3a5b9dbdff65_Owner">
    <vt:lpwstr>Sangeeth.Sudhakaran@marlabs.com</vt:lpwstr>
  </property>
  <property fmtid="{D5CDD505-2E9C-101B-9397-08002B2CF9AE}" pid="6" name="MSIP_Label_0c543c9c-c477-4599-9a17-3a5b9dbdff65_SetDate">
    <vt:lpwstr>2022-12-14T11:03:10.7263657Z</vt:lpwstr>
  </property>
  <property fmtid="{D5CDD505-2E9C-101B-9397-08002B2CF9AE}" pid="7" name="MSIP_Label_0c543c9c-c477-4599-9a17-3a5b9dbdff65_Name">
    <vt:lpwstr>Public</vt:lpwstr>
  </property>
  <property fmtid="{D5CDD505-2E9C-101B-9397-08002B2CF9AE}" pid="8" name="MSIP_Label_0c543c9c-c477-4599-9a17-3a5b9dbdff65_Application">
    <vt:lpwstr>Microsoft Azure Information Protection</vt:lpwstr>
  </property>
  <property fmtid="{D5CDD505-2E9C-101B-9397-08002B2CF9AE}" pid="9" name="MSIP_Label_0c543c9c-c477-4599-9a17-3a5b9dbdff65_ActionId">
    <vt:lpwstr>1ca80252-4d97-4903-8404-a2fa69d4da58</vt:lpwstr>
  </property>
  <property fmtid="{D5CDD505-2E9C-101B-9397-08002B2CF9AE}" pid="10" name="MSIP_Label_0c543c9c-c477-4599-9a17-3a5b9dbdff65_Extended_MSFT_Method">
    <vt:lpwstr>Automatic</vt:lpwstr>
  </property>
  <property fmtid="{D5CDD505-2E9C-101B-9397-08002B2CF9AE}" pid="11" name="Sensitivity">
    <vt:lpwstr>Public</vt:lpwstr>
  </property>
</Properties>
</file>