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3" r:id="rId6"/>
    <p:sldId id="354" r:id="rId7"/>
    <p:sldId id="356" r:id="rId8"/>
    <p:sldId id="363" r:id="rId9"/>
    <p:sldId id="364" r:id="rId10"/>
    <p:sldId id="377" r:id="rId11"/>
    <p:sldId id="372" r:id="rId12"/>
    <p:sldId id="373" r:id="rId13"/>
    <p:sldId id="374" r:id="rId14"/>
    <p:sldId id="366" r:id="rId15"/>
    <p:sldId id="376" r:id="rId16"/>
    <p:sldId id="370" r:id="rId17"/>
    <p:sldId id="375" r:id="rId18"/>
    <p:sldId id="367" r:id="rId19"/>
    <p:sldId id="369" r:id="rId20"/>
    <p:sldId id="3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62B93-7BA5-4AFA-BA23-0F3EBDAE4E17}" v="3" dt="2023-02-06T05:41:40.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5226" autoAdjust="0"/>
  </p:normalViewPr>
  <p:slideViewPr>
    <p:cSldViewPr snapToGrid="0">
      <p:cViewPr varScale="1">
        <p:scale>
          <a:sx n="69" d="100"/>
          <a:sy n="69" d="100"/>
        </p:scale>
        <p:origin x="642"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 Karle" userId="0361af25-0f19-40a2-afaf-a217c1f42f98" providerId="ADAL" clId="{14C62B93-7BA5-4AFA-BA23-0F3EBDAE4E17}"/>
    <pc:docChg chg="undo custSel addSld delSld modSld">
      <pc:chgData name="Sonal Karle" userId="0361af25-0f19-40a2-afaf-a217c1f42f98" providerId="ADAL" clId="{14C62B93-7BA5-4AFA-BA23-0F3EBDAE4E17}" dt="2023-02-06T05:43:22.859" v="60" actId="2696"/>
      <pc:docMkLst>
        <pc:docMk/>
      </pc:docMkLst>
      <pc:sldChg chg="del">
        <pc:chgData name="Sonal Karle" userId="0361af25-0f19-40a2-afaf-a217c1f42f98" providerId="ADAL" clId="{14C62B93-7BA5-4AFA-BA23-0F3EBDAE4E17}" dt="2023-02-06T05:28:55.773" v="0" actId="2696"/>
        <pc:sldMkLst>
          <pc:docMk/>
          <pc:sldMk cId="579727073" sldId="362"/>
        </pc:sldMkLst>
      </pc:sldChg>
      <pc:sldChg chg="addSp modSp mod">
        <pc:chgData name="Sonal Karle" userId="0361af25-0f19-40a2-afaf-a217c1f42f98" providerId="ADAL" clId="{14C62B93-7BA5-4AFA-BA23-0F3EBDAE4E17}" dt="2023-02-06T05:40:34.665" v="22" actId="1076"/>
        <pc:sldMkLst>
          <pc:docMk/>
          <pc:sldMk cId="4294216171" sldId="367"/>
        </pc:sldMkLst>
        <pc:spChg chg="add mod">
          <ac:chgData name="Sonal Karle" userId="0361af25-0f19-40a2-afaf-a217c1f42f98" providerId="ADAL" clId="{14C62B93-7BA5-4AFA-BA23-0F3EBDAE4E17}" dt="2023-02-06T05:40:31.536" v="21" actId="1076"/>
          <ac:spMkLst>
            <pc:docMk/>
            <pc:sldMk cId="4294216171" sldId="367"/>
            <ac:spMk id="2" creationId="{7E40B0D6-D7F7-E9A4-BD84-02EEB6F84BBA}"/>
          </ac:spMkLst>
        </pc:spChg>
        <pc:spChg chg="mod">
          <ac:chgData name="Sonal Karle" userId="0361af25-0f19-40a2-afaf-a217c1f42f98" providerId="ADAL" clId="{14C62B93-7BA5-4AFA-BA23-0F3EBDAE4E17}" dt="2023-02-06T05:39:40.945" v="14" actId="1076"/>
          <ac:spMkLst>
            <pc:docMk/>
            <pc:sldMk cId="4294216171" sldId="367"/>
            <ac:spMk id="3" creationId="{E2913D13-3072-EC92-6A34-37692DF27BA6}"/>
          </ac:spMkLst>
        </pc:spChg>
        <pc:picChg chg="mod">
          <ac:chgData name="Sonal Karle" userId="0361af25-0f19-40a2-afaf-a217c1f42f98" providerId="ADAL" clId="{14C62B93-7BA5-4AFA-BA23-0F3EBDAE4E17}" dt="2023-02-06T05:40:34.665" v="22" actId="1076"/>
          <ac:picMkLst>
            <pc:docMk/>
            <pc:sldMk cId="4294216171" sldId="367"/>
            <ac:picMk id="10" creationId="{F0C0FB05-A68A-2939-224F-CE620695F8C7}"/>
          </ac:picMkLst>
        </pc:picChg>
      </pc:sldChg>
      <pc:sldChg chg="modSp mod">
        <pc:chgData name="Sonal Karle" userId="0361af25-0f19-40a2-afaf-a217c1f42f98" providerId="ADAL" clId="{14C62B93-7BA5-4AFA-BA23-0F3EBDAE4E17}" dt="2023-02-06T05:34:39.809" v="6" actId="20577"/>
        <pc:sldMkLst>
          <pc:docMk/>
          <pc:sldMk cId="2925453699" sldId="372"/>
        </pc:sldMkLst>
        <pc:spChg chg="mod">
          <ac:chgData name="Sonal Karle" userId="0361af25-0f19-40a2-afaf-a217c1f42f98" providerId="ADAL" clId="{14C62B93-7BA5-4AFA-BA23-0F3EBDAE4E17}" dt="2023-02-06T05:34:39.809" v="6" actId="20577"/>
          <ac:spMkLst>
            <pc:docMk/>
            <pc:sldMk cId="2925453699" sldId="372"/>
            <ac:spMk id="11" creationId="{081F2082-D93E-00AA-96EA-A3F97AD29615}"/>
          </ac:spMkLst>
        </pc:spChg>
      </pc:sldChg>
      <pc:sldChg chg="addSp delSp modSp new mod">
        <pc:chgData name="Sonal Karle" userId="0361af25-0f19-40a2-afaf-a217c1f42f98" providerId="ADAL" clId="{14C62B93-7BA5-4AFA-BA23-0F3EBDAE4E17}" dt="2023-02-06T05:39:33.712" v="13" actId="14100"/>
        <pc:sldMkLst>
          <pc:docMk/>
          <pc:sldMk cId="540372604" sldId="375"/>
        </pc:sldMkLst>
        <pc:spChg chg="del">
          <ac:chgData name="Sonal Karle" userId="0361af25-0f19-40a2-afaf-a217c1f42f98" providerId="ADAL" clId="{14C62B93-7BA5-4AFA-BA23-0F3EBDAE4E17}" dt="2023-02-06T05:32:41.134" v="2" actId="478"/>
          <ac:spMkLst>
            <pc:docMk/>
            <pc:sldMk cId="540372604" sldId="375"/>
            <ac:spMk id="2" creationId="{DA81E904-EB90-3607-99E1-CA2CD6543D4B}"/>
          </ac:spMkLst>
        </pc:spChg>
        <pc:picChg chg="add mod">
          <ac:chgData name="Sonal Karle" userId="0361af25-0f19-40a2-afaf-a217c1f42f98" providerId="ADAL" clId="{14C62B93-7BA5-4AFA-BA23-0F3EBDAE4E17}" dt="2023-02-06T05:39:33.712" v="13" actId="14100"/>
          <ac:picMkLst>
            <pc:docMk/>
            <pc:sldMk cId="540372604" sldId="375"/>
            <ac:picMk id="4" creationId="{DC8E078D-171F-A157-AE1E-8FFFAA1B0B4A}"/>
          </ac:picMkLst>
        </pc:picChg>
      </pc:sldChg>
      <pc:sldChg chg="addSp delSp modSp new del mod">
        <pc:chgData name="Sonal Karle" userId="0361af25-0f19-40a2-afaf-a217c1f42f98" providerId="ADAL" clId="{14C62B93-7BA5-4AFA-BA23-0F3EBDAE4E17}" dt="2023-02-06T05:43:22.859" v="60" actId="2696"/>
        <pc:sldMkLst>
          <pc:docMk/>
          <pc:sldMk cId="2134638805" sldId="376"/>
        </pc:sldMkLst>
        <pc:spChg chg="del">
          <ac:chgData name="Sonal Karle" userId="0361af25-0f19-40a2-afaf-a217c1f42f98" providerId="ADAL" clId="{14C62B93-7BA5-4AFA-BA23-0F3EBDAE4E17}" dt="2023-02-06T05:41:33.920" v="57" actId="478"/>
          <ac:spMkLst>
            <pc:docMk/>
            <pc:sldMk cId="2134638805" sldId="376"/>
            <ac:spMk id="2" creationId="{B53C4BD3-8F0B-B57F-BEF2-50B3BE606AF6}"/>
          </ac:spMkLst>
        </pc:spChg>
        <pc:spChg chg="mod">
          <ac:chgData name="Sonal Karle" userId="0361af25-0f19-40a2-afaf-a217c1f42f98" providerId="ADAL" clId="{14C62B93-7BA5-4AFA-BA23-0F3EBDAE4E17}" dt="2023-02-06T05:41:29.982" v="56" actId="20577"/>
          <ac:spMkLst>
            <pc:docMk/>
            <pc:sldMk cId="2134638805" sldId="376"/>
            <ac:spMk id="3" creationId="{6DFF41D7-8778-480A-F3F5-9F5514FAF972}"/>
          </ac:spMkLst>
        </pc:spChg>
        <pc:spChg chg="add mod">
          <ac:chgData name="Sonal Karle" userId="0361af25-0f19-40a2-afaf-a217c1f42f98" providerId="ADAL" clId="{14C62B93-7BA5-4AFA-BA23-0F3EBDAE4E17}" dt="2023-02-06T05:42:08.333" v="59"/>
          <ac:spMkLst>
            <pc:docMk/>
            <pc:sldMk cId="2134638805" sldId="376"/>
            <ac:spMk id="7" creationId="{206D67D9-D292-0C77-D1D6-69C2F927FE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7,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7,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7,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pPr algn="just"/>
            <a:r>
              <a:rPr lang="en-US" dirty="0"/>
              <a:t>JSX</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Sonal Karle</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A44C36-93CE-8995-5DC3-24A44155DE82}"/>
              </a:ext>
            </a:extLst>
          </p:cNvPr>
          <p:cNvSpPr/>
          <p:nvPr/>
        </p:nvSpPr>
        <p:spPr>
          <a:xfrm>
            <a:off x="471055" y="193964"/>
            <a:ext cx="10917381" cy="152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i="0">
                <a:solidFill>
                  <a:schemeClr val="bg1"/>
                </a:solidFill>
                <a:effectLst/>
                <a:latin typeface="Optimistic Display"/>
              </a:rPr>
              <a:t>camelCase </a:t>
            </a:r>
            <a:r>
              <a:rPr lang="en-US" sz="2400" b="1" i="0" strike="sngStrike">
                <a:solidFill>
                  <a:schemeClr val="bg1"/>
                </a:solidFill>
                <a:effectLst/>
                <a:latin typeface="Optimistic Display"/>
              </a:rPr>
              <a:t>all</a:t>
            </a:r>
            <a:r>
              <a:rPr lang="en-US" sz="2400" b="1" i="0">
                <a:solidFill>
                  <a:schemeClr val="bg1"/>
                </a:solidFill>
                <a:effectLst/>
                <a:latin typeface="Optimistic Display"/>
              </a:rPr>
              <a:t> most of the things! </a:t>
            </a:r>
          </a:p>
          <a:p>
            <a:pPr marL="285750" indent="-285750">
              <a:buFont typeface="Arial" panose="020B0604020202020204" pitchFamily="34" charset="0"/>
              <a:buChar char="•"/>
            </a:pPr>
            <a:r>
              <a:rPr lang="en-US" i="0">
                <a:solidFill>
                  <a:schemeClr val="bg1"/>
                </a:solidFill>
                <a:effectLst/>
                <a:latin typeface="Optimistic Display"/>
              </a:rPr>
              <a:t>React, many HTML attributes are written in camelCase. For example, instead of class you use className</a:t>
            </a:r>
            <a:endParaRPr lang="en-US" i="0" dirty="0">
              <a:solidFill>
                <a:schemeClr val="bg1"/>
              </a:solidFill>
              <a:effectLst/>
              <a:latin typeface="Optimistic Display"/>
            </a:endParaRPr>
          </a:p>
        </p:txBody>
      </p:sp>
      <p:pic>
        <p:nvPicPr>
          <p:cNvPr id="12" name="Picture 11" descr="Text&#10;&#10;Description automatically generated">
            <a:extLst>
              <a:ext uri="{FF2B5EF4-FFF2-40B4-BE49-F238E27FC236}">
                <a16:creationId xmlns:a16="http://schemas.microsoft.com/office/drawing/2014/main" id="{A85BACFB-D603-D429-5793-7B50524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01" y="2261462"/>
            <a:ext cx="10332872" cy="4402574"/>
          </a:xfrm>
          <a:prstGeom prst="rect">
            <a:avLst/>
          </a:prstGeom>
        </p:spPr>
      </p:pic>
    </p:spTree>
    <p:extLst>
      <p:ext uri="{BB962C8B-B14F-4D97-AF65-F5344CB8AC3E}">
        <p14:creationId xmlns:p14="http://schemas.microsoft.com/office/powerpoint/2010/main" val="234787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E3E5A1D-D14E-6A85-9A52-BA50C5448FC5}"/>
              </a:ext>
            </a:extLst>
          </p:cNvPr>
          <p:cNvSpPr txBox="1"/>
          <p:nvPr/>
        </p:nvSpPr>
        <p:spPr>
          <a:xfrm>
            <a:off x="526473" y="2205473"/>
            <a:ext cx="10529454" cy="2523768"/>
          </a:xfrm>
          <a:prstGeom prst="rect">
            <a:avLst/>
          </a:prstGeom>
          <a:noFill/>
        </p:spPr>
        <p:txBody>
          <a:bodyPr wrap="square">
            <a:spAutoFit/>
          </a:bodyPr>
          <a:lstStyle/>
          <a:p>
            <a:r>
              <a:rPr lang="en-US" sz="3200" b="1" dirty="0">
                <a:solidFill>
                  <a:schemeClr val="bg1">
                    <a:lumMod val="85000"/>
                    <a:lumOff val="15000"/>
                  </a:schemeClr>
                </a:solidFill>
              </a:rPr>
              <a:t>Passing strings with quotes </a:t>
            </a:r>
          </a:p>
          <a:p>
            <a:pPr marL="285750" indent="-285750">
              <a:lnSpc>
                <a:spcPct val="150000"/>
              </a:lnSpc>
              <a:buFont typeface="Arial" panose="020B0604020202020204" pitchFamily="34" charset="0"/>
              <a:buChar char="•"/>
            </a:pPr>
            <a:r>
              <a:rPr lang="en-US" dirty="0">
                <a:solidFill>
                  <a:schemeClr val="bg1">
                    <a:lumMod val="85000"/>
                    <a:lumOff val="15000"/>
                  </a:schemeClr>
                </a:solidFill>
              </a:rPr>
              <a:t>When you want to pass a string attribute to JSX, you put it in single or double quotes</a:t>
            </a:r>
          </a:p>
          <a:p>
            <a:pPr marL="285750" indent="-285750">
              <a:lnSpc>
                <a:spcPct val="150000"/>
              </a:lnSpc>
              <a:buFont typeface="Arial" panose="020B0604020202020204" pitchFamily="34" charset="0"/>
              <a:buChar char="•"/>
            </a:pPr>
            <a:r>
              <a:rPr lang="en-US" dirty="0">
                <a:solidFill>
                  <a:schemeClr val="bg1">
                    <a:lumMod val="85000"/>
                    <a:lumOff val="15000"/>
                  </a:schemeClr>
                </a:solidFill>
              </a:rPr>
              <a:t>But what if you want to dynamically specify the </a:t>
            </a:r>
            <a:r>
              <a:rPr lang="en-US" dirty="0" err="1">
                <a:solidFill>
                  <a:schemeClr val="bg1">
                    <a:lumMod val="85000"/>
                    <a:lumOff val="15000"/>
                  </a:schemeClr>
                </a:solidFill>
              </a:rPr>
              <a:t>src</a:t>
            </a:r>
            <a:r>
              <a:rPr lang="en-US" dirty="0">
                <a:solidFill>
                  <a:schemeClr val="bg1">
                    <a:lumMod val="85000"/>
                    <a:lumOff val="15000"/>
                  </a:schemeClr>
                </a:solidFill>
              </a:rPr>
              <a:t> or alt text? You could use a value from JavaScript by replacing " and " with { and }</a:t>
            </a:r>
          </a:p>
          <a:p>
            <a:pPr>
              <a:lnSpc>
                <a:spcPct val="150000"/>
              </a:lnSpc>
            </a:pPr>
            <a:endParaRPr lang="en-US" dirty="0">
              <a:solidFill>
                <a:schemeClr val="bg1">
                  <a:lumMod val="85000"/>
                  <a:lumOff val="15000"/>
                </a:schemeClr>
              </a:solidFill>
            </a:endParaRPr>
          </a:p>
          <a:p>
            <a:endParaRPr lang="en-IN" dirty="0">
              <a:solidFill>
                <a:schemeClr val="bg1">
                  <a:lumMod val="85000"/>
                  <a:lumOff val="15000"/>
                </a:schemeClr>
              </a:solidFill>
            </a:endParaRPr>
          </a:p>
        </p:txBody>
      </p:sp>
      <p:sp>
        <p:nvSpPr>
          <p:cNvPr id="18" name="Rectangle 17">
            <a:extLst>
              <a:ext uri="{FF2B5EF4-FFF2-40B4-BE49-F238E27FC236}">
                <a16:creationId xmlns:a16="http://schemas.microsoft.com/office/drawing/2014/main" id="{E7427C6A-F049-34DD-E0CD-D595D7A1E61B}"/>
              </a:ext>
            </a:extLst>
          </p:cNvPr>
          <p:cNvSpPr/>
          <p:nvPr/>
        </p:nvSpPr>
        <p:spPr>
          <a:xfrm>
            <a:off x="983673" y="221673"/>
            <a:ext cx="9060872" cy="13023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sz="3200" b="1" i="0" dirty="0">
                <a:solidFill>
                  <a:srgbClr val="404756"/>
                </a:solidFill>
                <a:effectLst/>
                <a:latin typeface="Optimistic Display"/>
              </a:rPr>
              <a:t>JavaScript in JSX with Curly Braces</a:t>
            </a:r>
          </a:p>
        </p:txBody>
      </p:sp>
      <p:sp>
        <p:nvSpPr>
          <p:cNvPr id="3" name="Rectangle: Rounded Corners 2">
            <a:extLst>
              <a:ext uri="{FF2B5EF4-FFF2-40B4-BE49-F238E27FC236}">
                <a16:creationId xmlns:a16="http://schemas.microsoft.com/office/drawing/2014/main" id="{0DBAD702-5448-6C01-2F9F-384DF3FBEAE7}"/>
              </a:ext>
            </a:extLst>
          </p:cNvPr>
          <p:cNvSpPr/>
          <p:nvPr/>
        </p:nvSpPr>
        <p:spPr>
          <a:xfrm>
            <a:off x="872835" y="4551732"/>
            <a:ext cx="8007927" cy="17179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dirty="0">
                <a:solidFill>
                  <a:schemeClr val="bg1">
                    <a:lumMod val="95000"/>
                    <a:lumOff val="5000"/>
                  </a:schemeClr>
                </a:solidFill>
              </a:rPr>
              <a:t>Exe.,</a:t>
            </a:r>
          </a:p>
          <a:p>
            <a:r>
              <a:rPr lang="en-IN" dirty="0">
                <a:solidFill>
                  <a:schemeClr val="bg1">
                    <a:lumMod val="95000"/>
                    <a:lumOff val="5000"/>
                  </a:schemeClr>
                </a:solidFill>
              </a:rPr>
              <a:t>&lt;</a:t>
            </a:r>
            <a:r>
              <a:rPr lang="en-IN" dirty="0" err="1">
                <a:solidFill>
                  <a:schemeClr val="bg1">
                    <a:lumMod val="95000"/>
                    <a:lumOff val="5000"/>
                  </a:schemeClr>
                </a:solidFill>
              </a:rPr>
              <a:t>img</a:t>
            </a:r>
            <a:endParaRPr lang="en-IN" dirty="0">
              <a:solidFill>
                <a:schemeClr val="bg1">
                  <a:lumMod val="95000"/>
                  <a:lumOff val="5000"/>
                </a:schemeClr>
              </a:solidFill>
            </a:endParaRPr>
          </a:p>
          <a:p>
            <a:r>
              <a:rPr lang="en-IN" dirty="0">
                <a:solidFill>
                  <a:schemeClr val="bg1">
                    <a:lumMod val="95000"/>
                    <a:lumOff val="5000"/>
                  </a:schemeClr>
                </a:solidFill>
              </a:rPr>
              <a:t>      </a:t>
            </a:r>
            <a:r>
              <a:rPr lang="en-IN" dirty="0" err="1">
                <a:solidFill>
                  <a:schemeClr val="bg1">
                    <a:lumMod val="95000"/>
                    <a:lumOff val="5000"/>
                  </a:schemeClr>
                </a:solidFill>
              </a:rPr>
              <a:t>className</a:t>
            </a:r>
            <a:r>
              <a:rPr lang="en-IN" dirty="0">
                <a:solidFill>
                  <a:schemeClr val="bg1">
                    <a:lumMod val="95000"/>
                    <a:lumOff val="5000"/>
                  </a:schemeClr>
                </a:solidFill>
              </a:rPr>
              <a:t>="avatar"</a:t>
            </a:r>
          </a:p>
          <a:p>
            <a:r>
              <a:rPr lang="en-IN" dirty="0">
                <a:solidFill>
                  <a:schemeClr val="bg1">
                    <a:lumMod val="95000"/>
                    <a:lumOff val="5000"/>
                  </a:schemeClr>
                </a:solidFill>
              </a:rPr>
              <a:t>      </a:t>
            </a:r>
            <a:r>
              <a:rPr lang="en-IN" dirty="0" err="1">
                <a:solidFill>
                  <a:schemeClr val="bg1">
                    <a:lumMod val="95000"/>
                    <a:lumOff val="5000"/>
                  </a:schemeClr>
                </a:solidFill>
              </a:rPr>
              <a:t>src</a:t>
            </a:r>
            <a:r>
              <a:rPr lang="en-IN" dirty="0">
                <a:solidFill>
                  <a:schemeClr val="bg1">
                    <a:lumMod val="95000"/>
                    <a:lumOff val="5000"/>
                  </a:schemeClr>
                </a:solidFill>
              </a:rPr>
              <a:t>="img.png"</a:t>
            </a:r>
          </a:p>
          <a:p>
            <a:r>
              <a:rPr lang="en-IN" dirty="0">
                <a:solidFill>
                  <a:schemeClr val="bg1">
                    <a:lumMod val="95000"/>
                    <a:lumOff val="5000"/>
                  </a:schemeClr>
                </a:solidFill>
              </a:rPr>
              <a:t>    /&gt;</a:t>
            </a:r>
          </a:p>
          <a:p>
            <a:pPr algn="ctr"/>
            <a:endParaRPr lang="en-IN" dirty="0"/>
          </a:p>
        </p:txBody>
      </p:sp>
    </p:spTree>
    <p:extLst>
      <p:ext uri="{BB962C8B-B14F-4D97-AF65-F5344CB8AC3E}">
        <p14:creationId xmlns:p14="http://schemas.microsoft.com/office/powerpoint/2010/main" val="251668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FE2AFCDD-7A9B-1B0F-30B7-B4CDC83A1513}"/>
              </a:ext>
            </a:extLst>
          </p:cNvPr>
          <p:cNvSpPr/>
          <p:nvPr/>
        </p:nvSpPr>
        <p:spPr>
          <a:xfrm>
            <a:off x="720436" y="387927"/>
            <a:ext cx="10183091" cy="304107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3200" b="1">
                <a:solidFill>
                  <a:schemeClr val="bg1">
                    <a:lumMod val="85000"/>
                    <a:lumOff val="15000"/>
                  </a:schemeClr>
                </a:solidFill>
              </a:rPr>
              <a:t>Using curly braces: A window into the JavaScript world </a:t>
            </a:r>
          </a:p>
          <a:p>
            <a:r>
              <a:rPr lang="en-US" b="1">
                <a:solidFill>
                  <a:schemeClr val="bg1">
                    <a:lumMod val="85000"/>
                    <a:lumOff val="15000"/>
                  </a:schemeClr>
                </a:solidFill>
              </a:rPr>
              <a:t>		Where to use curly braces </a:t>
            </a:r>
          </a:p>
          <a:p>
            <a:endParaRPr lang="en-US">
              <a:solidFill>
                <a:schemeClr val="bg1">
                  <a:lumMod val="85000"/>
                  <a:lumOff val="15000"/>
                </a:schemeClr>
              </a:solidFill>
            </a:endParaRPr>
          </a:p>
          <a:p>
            <a:pPr marL="285750" indent="-285750">
              <a:buFont typeface="Arial" panose="020B0604020202020204" pitchFamily="34" charset="0"/>
              <a:buChar char="•"/>
            </a:pPr>
            <a:r>
              <a:rPr lang="en-US">
                <a:solidFill>
                  <a:schemeClr val="bg1">
                    <a:lumMod val="85000"/>
                    <a:lumOff val="15000"/>
                  </a:schemeClr>
                </a:solidFill>
              </a:rPr>
              <a:t>As text directly inside a JSX tag: &lt;h1&gt;{name}'s To Do List&lt;/h1&gt; works, but &lt;{tag}&gt;Gregorio Y. Zara's To Do List&lt;/{tag}&gt; will not.</a:t>
            </a:r>
          </a:p>
          <a:p>
            <a:pPr marL="285750" indent="-285750">
              <a:buFont typeface="Arial" panose="020B0604020202020204" pitchFamily="34" charset="0"/>
              <a:buChar char="•"/>
            </a:pPr>
            <a:r>
              <a:rPr lang="en-US">
                <a:solidFill>
                  <a:schemeClr val="bg1">
                    <a:lumMod val="85000"/>
                    <a:lumOff val="15000"/>
                  </a:schemeClr>
                </a:solidFill>
              </a:rPr>
              <a:t>As attributes immediately following the = sign: src={avatar} will read the avatar variable, but src="{avatar}" will pass the string "{avatar}".</a:t>
            </a:r>
            <a:endParaRPr lang="en-US" dirty="0">
              <a:solidFill>
                <a:schemeClr val="bg1">
                  <a:lumMod val="85000"/>
                  <a:lumOff val="15000"/>
                </a:schemeClr>
              </a:solidFill>
            </a:endParaRPr>
          </a:p>
        </p:txBody>
      </p:sp>
      <p:sp>
        <p:nvSpPr>
          <p:cNvPr id="19" name="Rectangle 18">
            <a:extLst>
              <a:ext uri="{FF2B5EF4-FFF2-40B4-BE49-F238E27FC236}">
                <a16:creationId xmlns:a16="http://schemas.microsoft.com/office/drawing/2014/main" id="{F5BB99E6-AFC7-33E3-34C1-21D267E963AD}"/>
              </a:ext>
            </a:extLst>
          </p:cNvPr>
          <p:cNvSpPr/>
          <p:nvPr/>
        </p:nvSpPr>
        <p:spPr>
          <a:xfrm>
            <a:off x="1233055" y="3948546"/>
            <a:ext cx="7273636" cy="19812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IN" dirty="0">
                <a:solidFill>
                  <a:schemeClr val="bg1">
                    <a:lumMod val="95000"/>
                    <a:lumOff val="5000"/>
                  </a:schemeClr>
                </a:solidFill>
              </a:rPr>
              <a:t>Exe.,</a:t>
            </a:r>
          </a:p>
          <a:p>
            <a:r>
              <a:rPr lang="en-IN" dirty="0">
                <a:solidFill>
                  <a:schemeClr val="bg1">
                    <a:lumMod val="95000"/>
                    <a:lumOff val="5000"/>
                  </a:schemeClr>
                </a:solidFill>
              </a:rPr>
              <a:t> &lt;</a:t>
            </a:r>
            <a:r>
              <a:rPr lang="en-IN" dirty="0" err="1">
                <a:solidFill>
                  <a:schemeClr val="bg1">
                    <a:lumMod val="95000"/>
                    <a:lumOff val="5000"/>
                  </a:schemeClr>
                </a:solidFill>
              </a:rPr>
              <a:t>img</a:t>
            </a:r>
            <a:endParaRPr lang="en-IN" dirty="0">
              <a:solidFill>
                <a:schemeClr val="bg1">
                  <a:lumMod val="95000"/>
                  <a:lumOff val="5000"/>
                </a:schemeClr>
              </a:solidFill>
            </a:endParaRPr>
          </a:p>
          <a:p>
            <a:r>
              <a:rPr lang="en-IN" dirty="0">
                <a:solidFill>
                  <a:schemeClr val="bg1">
                    <a:lumMod val="95000"/>
                    <a:lumOff val="5000"/>
                  </a:schemeClr>
                </a:solidFill>
              </a:rPr>
              <a:t>      </a:t>
            </a:r>
            <a:r>
              <a:rPr lang="en-IN" dirty="0" err="1">
                <a:solidFill>
                  <a:schemeClr val="bg1">
                    <a:lumMod val="95000"/>
                    <a:lumOff val="5000"/>
                  </a:schemeClr>
                </a:solidFill>
              </a:rPr>
              <a:t>className</a:t>
            </a:r>
            <a:r>
              <a:rPr lang="en-IN" dirty="0">
                <a:solidFill>
                  <a:schemeClr val="bg1">
                    <a:lumMod val="95000"/>
                    <a:lumOff val="5000"/>
                  </a:schemeClr>
                </a:solidFill>
              </a:rPr>
              <a:t>="avatar"</a:t>
            </a:r>
          </a:p>
          <a:p>
            <a:r>
              <a:rPr lang="en-IN" dirty="0">
                <a:solidFill>
                  <a:schemeClr val="bg1">
                    <a:lumMod val="95000"/>
                    <a:lumOff val="5000"/>
                  </a:schemeClr>
                </a:solidFill>
              </a:rPr>
              <a:t>      </a:t>
            </a:r>
            <a:r>
              <a:rPr lang="en-IN" dirty="0" err="1">
                <a:solidFill>
                  <a:schemeClr val="bg1">
                    <a:lumMod val="95000"/>
                    <a:lumOff val="5000"/>
                  </a:schemeClr>
                </a:solidFill>
              </a:rPr>
              <a:t>src</a:t>
            </a:r>
            <a:r>
              <a:rPr lang="en-IN" dirty="0">
                <a:solidFill>
                  <a:schemeClr val="bg1">
                    <a:lumMod val="95000"/>
                    <a:lumOff val="5000"/>
                  </a:schemeClr>
                </a:solidFill>
              </a:rPr>
              <a:t>={</a:t>
            </a:r>
            <a:r>
              <a:rPr lang="en-IN" dirty="0" err="1">
                <a:solidFill>
                  <a:schemeClr val="bg1">
                    <a:lumMod val="95000"/>
                    <a:lumOff val="5000"/>
                  </a:schemeClr>
                </a:solidFill>
              </a:rPr>
              <a:t>imagesoruce</a:t>
            </a:r>
            <a:r>
              <a:rPr lang="en-IN" dirty="0">
                <a:solidFill>
                  <a:schemeClr val="bg1">
                    <a:lumMod val="95000"/>
                    <a:lumOff val="5000"/>
                  </a:schemeClr>
                </a:solidFill>
              </a:rPr>
              <a:t>}</a:t>
            </a:r>
          </a:p>
          <a:p>
            <a:r>
              <a:rPr lang="en-IN" dirty="0">
                <a:solidFill>
                  <a:schemeClr val="bg1">
                    <a:lumMod val="95000"/>
                    <a:lumOff val="5000"/>
                  </a:schemeClr>
                </a:solidFill>
              </a:rPr>
              <a:t>    /&gt;</a:t>
            </a:r>
          </a:p>
        </p:txBody>
      </p:sp>
    </p:spTree>
    <p:extLst>
      <p:ext uri="{BB962C8B-B14F-4D97-AF65-F5344CB8AC3E}">
        <p14:creationId xmlns:p14="http://schemas.microsoft.com/office/powerpoint/2010/main" val="68788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02695-1FB0-6C70-A2FC-83FC30015640}"/>
              </a:ext>
            </a:extLst>
          </p:cNvPr>
          <p:cNvSpPr/>
          <p:nvPr/>
        </p:nvSpPr>
        <p:spPr>
          <a:xfrm>
            <a:off x="789709" y="554182"/>
            <a:ext cx="9628909" cy="518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b="1" dirty="0"/>
              <a:t>Using “double </a:t>
            </a:r>
            <a:r>
              <a:rPr lang="en-US" sz="3200" b="1" dirty="0" err="1"/>
              <a:t>curlies</a:t>
            </a:r>
            <a:r>
              <a:rPr lang="en-US" sz="3200" b="1" dirty="0"/>
              <a:t>”: CSS and other objects in JSX </a:t>
            </a:r>
          </a:p>
          <a:p>
            <a:pPr algn="ctr"/>
            <a:endParaRPr lang="en-US" dirty="0"/>
          </a:p>
          <a:p>
            <a:pPr marL="285750" indent="-285750">
              <a:buFont typeface="Arial" panose="020B0604020202020204" pitchFamily="34" charset="0"/>
              <a:buChar char="•"/>
            </a:pPr>
            <a:r>
              <a:rPr lang="en-US" dirty="0"/>
              <a:t>In addition to strings, numbers, and other JavaScript expressions, you can even pass objects in JSX. Objects are also denoted with curly braces, like { name: "Hedy </a:t>
            </a:r>
            <a:r>
              <a:rPr lang="en-US" dirty="0" err="1"/>
              <a:t>Lamarr</a:t>
            </a:r>
            <a:r>
              <a:rPr lang="en-US" dirty="0"/>
              <a:t>", inventions: 5 }. Therefore, to pass a JS object in JSX, you must wrap the object in another pair of curly braces: person={{ name: "Hedy </a:t>
            </a:r>
            <a:r>
              <a:rPr lang="en-US" dirty="0" err="1"/>
              <a:t>Lamarr</a:t>
            </a:r>
            <a:r>
              <a:rPr lang="en-US" dirty="0"/>
              <a:t>", inventions: 5 }}.</a:t>
            </a:r>
          </a:p>
          <a:p>
            <a:pPr marL="285750" indent="-285750">
              <a:buFont typeface="Arial" panose="020B0604020202020204" pitchFamily="34" charset="0"/>
              <a:buChar char="•"/>
            </a:pPr>
            <a:r>
              <a:rPr lang="en-US" dirty="0"/>
              <a:t>You can really see the JavaScript object inside the curly braces when you write it like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&lt;</a:t>
            </a:r>
            <a:r>
              <a:rPr lang="en-US" dirty="0" err="1"/>
              <a:t>ul</a:t>
            </a:r>
            <a:r>
              <a:rPr lang="en-US" dirty="0"/>
              <a:t> style={</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r>
              <a:rPr lang="en-US" dirty="0" err="1"/>
              <a:t>backgroundColor</a:t>
            </a:r>
            <a:r>
              <a:rPr lang="en-US" dirty="0"/>
              <a:t>: 'black',</a:t>
            </a:r>
          </a:p>
          <a:p>
            <a:pPr marL="285750" indent="-285750">
              <a:buFont typeface="Arial" panose="020B0604020202020204" pitchFamily="34" charset="0"/>
              <a:buChar char="•"/>
            </a:pPr>
            <a:r>
              <a:rPr lang="en-US" dirty="0"/>
              <a:t>    color: 'pink'</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}&gt;</a:t>
            </a:r>
          </a:p>
        </p:txBody>
      </p:sp>
    </p:spTree>
    <p:extLst>
      <p:ext uri="{BB962C8B-B14F-4D97-AF65-F5344CB8AC3E}">
        <p14:creationId xmlns:p14="http://schemas.microsoft.com/office/powerpoint/2010/main" val="135590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DC8E078D-171F-A157-AE1E-8FFFAA1B0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18" y="794970"/>
            <a:ext cx="10052143" cy="5694320"/>
          </a:xfrm>
          <a:prstGeom prst="rect">
            <a:avLst/>
          </a:prstGeom>
        </p:spPr>
      </p:pic>
    </p:spTree>
    <p:extLst>
      <p:ext uri="{BB962C8B-B14F-4D97-AF65-F5344CB8AC3E}">
        <p14:creationId xmlns:p14="http://schemas.microsoft.com/office/powerpoint/2010/main" val="54037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913D13-3072-EC92-6A34-37692DF27BA6}"/>
              </a:ext>
            </a:extLst>
          </p:cNvPr>
          <p:cNvSpPr>
            <a:spLocks noGrp="1"/>
          </p:cNvSpPr>
          <p:nvPr>
            <p:ph type="title"/>
          </p:nvPr>
        </p:nvSpPr>
        <p:spPr>
          <a:xfrm>
            <a:off x="971550" y="278129"/>
            <a:ext cx="4941477" cy="610863"/>
          </a:xfrm>
        </p:spPr>
        <p:txBody>
          <a:bodyPr/>
          <a:lstStyle/>
          <a:p>
            <a:r>
              <a:rPr lang="en-IN" b="0" i="0" dirty="0">
                <a:solidFill>
                  <a:srgbClr val="000000"/>
                </a:solidFill>
                <a:effectLst/>
                <a:latin typeface="-apple-system"/>
              </a:rPr>
              <a:t>Babel compiles JSX</a:t>
            </a:r>
            <a:endParaRPr lang="en-IN" dirty="0"/>
          </a:p>
        </p:txBody>
      </p:sp>
      <p:sp>
        <p:nvSpPr>
          <p:cNvPr id="4" name="Date Placeholder 3">
            <a:extLst>
              <a:ext uri="{FF2B5EF4-FFF2-40B4-BE49-F238E27FC236}">
                <a16:creationId xmlns:a16="http://schemas.microsoft.com/office/drawing/2014/main" id="{BDA552DC-B99C-C678-1563-01B330EFC5A4}"/>
              </a:ext>
            </a:extLst>
          </p:cNvPr>
          <p:cNvSpPr>
            <a:spLocks noGrp="1"/>
          </p:cNvSpPr>
          <p:nvPr>
            <p:ph type="dt" sz="half" idx="11"/>
          </p:nvPr>
        </p:nvSpPr>
        <p:spPr/>
        <p:txBody>
          <a:bodyPr/>
          <a:lstStyle/>
          <a:p>
            <a:fld id="{6FCA8E82-58CD-E045-8B98-B7A85B79B752}" type="datetime4">
              <a:rPr lang="en-US" smtClean="0"/>
              <a:pPr/>
              <a:t>February 7, 2023</a:t>
            </a:fld>
            <a:endParaRPr lang="en-US" dirty="0">
              <a:latin typeface="+mn-lt"/>
            </a:endParaRPr>
          </a:p>
        </p:txBody>
      </p:sp>
      <p:sp>
        <p:nvSpPr>
          <p:cNvPr id="5" name="Footer Placeholder 4">
            <a:extLst>
              <a:ext uri="{FF2B5EF4-FFF2-40B4-BE49-F238E27FC236}">
                <a16:creationId xmlns:a16="http://schemas.microsoft.com/office/drawing/2014/main" id="{D5EC4D4E-8F5A-CBE2-739B-AA74B0B95F74}"/>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B27218CC-6ABE-48E0-91EC-8C31AE0076E7}"/>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pic>
        <p:nvPicPr>
          <p:cNvPr id="10" name="Picture 9">
            <a:extLst>
              <a:ext uri="{FF2B5EF4-FFF2-40B4-BE49-F238E27FC236}">
                <a16:creationId xmlns:a16="http://schemas.microsoft.com/office/drawing/2014/main" id="{F0C0FB05-A68A-2939-224F-CE620695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60" y="1484292"/>
            <a:ext cx="9890414" cy="2305372"/>
          </a:xfrm>
          <a:prstGeom prst="rect">
            <a:avLst/>
          </a:prstGeom>
        </p:spPr>
      </p:pic>
      <p:sp>
        <p:nvSpPr>
          <p:cNvPr id="2" name="TextBox 1">
            <a:extLst>
              <a:ext uri="{FF2B5EF4-FFF2-40B4-BE49-F238E27FC236}">
                <a16:creationId xmlns:a16="http://schemas.microsoft.com/office/drawing/2014/main" id="{7E40B0D6-D7F7-E9A4-BD84-02EEB6F84BBA}"/>
              </a:ext>
            </a:extLst>
          </p:cNvPr>
          <p:cNvSpPr txBox="1"/>
          <p:nvPr/>
        </p:nvSpPr>
        <p:spPr>
          <a:xfrm>
            <a:off x="625187" y="4384964"/>
            <a:ext cx="10030691" cy="646331"/>
          </a:xfrm>
          <a:prstGeom prst="rect">
            <a:avLst/>
          </a:prstGeom>
          <a:noFill/>
        </p:spPr>
        <p:txBody>
          <a:bodyPr wrap="square" rtlCol="0">
            <a:spAutoFit/>
          </a:bodyPr>
          <a:lstStyle/>
          <a:p>
            <a:r>
              <a:rPr lang="en-US" dirty="0">
                <a:solidFill>
                  <a:schemeClr val="bg1"/>
                </a:solidFill>
              </a:rPr>
              <a:t>Babel is a toolchain that is mainly used to convert ECMAScript 2015+ code into a backwards compatible version of JavaScript in current and older browsers or environments.</a:t>
            </a:r>
            <a:endParaRPr lang="en-IN" dirty="0">
              <a:solidFill>
                <a:schemeClr val="bg1"/>
              </a:solidFill>
            </a:endParaRPr>
          </a:p>
        </p:txBody>
      </p:sp>
    </p:spTree>
    <p:extLst>
      <p:ext uri="{BB962C8B-B14F-4D97-AF65-F5344CB8AC3E}">
        <p14:creationId xmlns:p14="http://schemas.microsoft.com/office/powerpoint/2010/main" val="429421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hape&#10;&#10;Description automatically generated with medium confidence">
            <a:extLst>
              <a:ext uri="{FF2B5EF4-FFF2-40B4-BE49-F238E27FC236}">
                <a16:creationId xmlns:a16="http://schemas.microsoft.com/office/drawing/2014/main" id="{267F0FEB-8F95-8C86-74CF-3A0BB5DA5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27" y="939860"/>
            <a:ext cx="8672109" cy="1844904"/>
          </a:xfrm>
          <a:prstGeom prst="rect">
            <a:avLst/>
          </a:prstGeom>
        </p:spPr>
      </p:pic>
      <p:pic>
        <p:nvPicPr>
          <p:cNvPr id="19" name="Picture 18">
            <a:extLst>
              <a:ext uri="{FF2B5EF4-FFF2-40B4-BE49-F238E27FC236}">
                <a16:creationId xmlns:a16="http://schemas.microsoft.com/office/drawing/2014/main" id="{D72052F8-D18C-8402-A23C-414029F5F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00" y="4345054"/>
            <a:ext cx="8672109" cy="1573086"/>
          </a:xfrm>
          <a:prstGeom prst="rect">
            <a:avLst/>
          </a:prstGeom>
        </p:spPr>
      </p:pic>
      <p:cxnSp>
        <p:nvCxnSpPr>
          <p:cNvPr id="21" name="Straight Arrow Connector 20">
            <a:extLst>
              <a:ext uri="{FF2B5EF4-FFF2-40B4-BE49-F238E27FC236}">
                <a16:creationId xmlns:a16="http://schemas.microsoft.com/office/drawing/2014/main" id="{3D3B117E-BCEC-18F1-6B4E-B8ECB1AFE64E}"/>
              </a:ext>
            </a:extLst>
          </p:cNvPr>
          <p:cNvCxnSpPr>
            <a:cxnSpLocks/>
          </p:cNvCxnSpPr>
          <p:nvPr/>
        </p:nvCxnSpPr>
        <p:spPr>
          <a:xfrm flipH="1">
            <a:off x="6745699" y="2833255"/>
            <a:ext cx="14273" cy="156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04BEEE4-D1EE-B14E-A595-E6E59574DCF7}"/>
              </a:ext>
            </a:extLst>
          </p:cNvPr>
          <p:cNvSpPr/>
          <p:nvPr/>
        </p:nvSpPr>
        <p:spPr>
          <a:xfrm>
            <a:off x="5514109" y="3214255"/>
            <a:ext cx="2491726" cy="5126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Babel</a:t>
            </a:r>
          </a:p>
        </p:txBody>
      </p:sp>
    </p:spTree>
    <p:extLst>
      <p:ext uri="{BB962C8B-B14F-4D97-AF65-F5344CB8AC3E}">
        <p14:creationId xmlns:p14="http://schemas.microsoft.com/office/powerpoint/2010/main" val="242137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DFD51E31-A00E-ABFF-DCAE-C77789310A91}"/>
              </a:ext>
            </a:extLst>
          </p:cNvPr>
          <p:cNvSpPr/>
          <p:nvPr/>
        </p:nvSpPr>
        <p:spPr>
          <a:xfrm>
            <a:off x="1413164" y="1787236"/>
            <a:ext cx="8825345" cy="2895600"/>
          </a:xfrm>
          <a:prstGeom prst="round2Same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4800" dirty="0"/>
              <a:t>THANK YOU!!!!</a:t>
            </a:r>
          </a:p>
        </p:txBody>
      </p:sp>
    </p:spTree>
    <p:extLst>
      <p:ext uri="{BB962C8B-B14F-4D97-AF65-F5344CB8AC3E}">
        <p14:creationId xmlns:p14="http://schemas.microsoft.com/office/powerpoint/2010/main" val="211699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EACF8B-8B84-C4EB-7E13-35CD01C70426}"/>
              </a:ext>
            </a:extLst>
          </p:cNvPr>
          <p:cNvSpPr txBox="1"/>
          <p:nvPr/>
        </p:nvSpPr>
        <p:spPr>
          <a:xfrm>
            <a:off x="3810001" y="374073"/>
            <a:ext cx="10390909" cy="923330"/>
          </a:xfrm>
          <a:prstGeom prst="rect">
            <a:avLst/>
          </a:prstGeom>
          <a:noFill/>
        </p:spPr>
        <p:txBody>
          <a:bodyPr wrap="square" rtlCol="0">
            <a:spAutoFit/>
          </a:bodyPr>
          <a:lstStyle/>
          <a:p>
            <a:r>
              <a:rPr lang="en-IN" sz="5400" dirty="0">
                <a:solidFill>
                  <a:schemeClr val="bg1">
                    <a:lumMod val="65000"/>
                    <a:lumOff val="35000"/>
                  </a:schemeClr>
                </a:solidFill>
              </a:rPr>
              <a:t>What is JSX?</a:t>
            </a:r>
          </a:p>
        </p:txBody>
      </p:sp>
      <p:sp>
        <p:nvSpPr>
          <p:cNvPr id="9" name="Rectangle: Rounded Corners 8">
            <a:extLst>
              <a:ext uri="{FF2B5EF4-FFF2-40B4-BE49-F238E27FC236}">
                <a16:creationId xmlns:a16="http://schemas.microsoft.com/office/drawing/2014/main" id="{E8758172-1FBD-E862-1B9C-05A3D1DF0299}"/>
              </a:ext>
            </a:extLst>
          </p:cNvPr>
          <p:cNvSpPr/>
          <p:nvPr/>
        </p:nvSpPr>
        <p:spPr>
          <a:xfrm>
            <a:off x="1233055" y="1759527"/>
            <a:ext cx="9559636" cy="447501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285750" indent="-285750">
              <a:buFont typeface="Arial" panose="020B0604020202020204" pitchFamily="34" charset="0"/>
              <a:buChar char="•"/>
            </a:pPr>
            <a:r>
              <a:rPr lang="en-IN" sz="28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JSX stands for JavaScript XML</a:t>
            </a:r>
          </a:p>
          <a:p>
            <a:pPr marL="285750" indent="-285750">
              <a:buFont typeface="Arial" panose="020B0604020202020204" pitchFamily="34" charset="0"/>
              <a:buChar char="•"/>
            </a:pPr>
            <a:r>
              <a:rPr lang="en-IN" sz="28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It is simply a syntax extension of JavaScript.</a:t>
            </a:r>
          </a:p>
          <a:p>
            <a:pPr marL="285750" indent="-285750">
              <a:buFont typeface="Arial" panose="020B0604020202020204" pitchFamily="34" charset="0"/>
              <a:buChar char="•"/>
            </a:pPr>
            <a:r>
              <a:rPr lang="en-IN" sz="28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It allows us to directly write HTML in React (within JavaScript code).</a:t>
            </a:r>
            <a:endParaRPr lang="en-IN" sz="2800" dirty="0">
              <a:solidFill>
                <a:schemeClr val="bg1">
                  <a:lumMod val="85000"/>
                  <a:lumOff val="15000"/>
                </a:schemeClr>
              </a:solidFill>
            </a:endParaRPr>
          </a:p>
        </p:txBody>
      </p:sp>
    </p:spTree>
    <p:extLst>
      <p:ext uri="{BB962C8B-B14F-4D97-AF65-F5344CB8AC3E}">
        <p14:creationId xmlns:p14="http://schemas.microsoft.com/office/powerpoint/2010/main" val="252153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D11C975-C361-CF8C-608F-E869E18409F4}"/>
              </a:ext>
            </a:extLst>
          </p:cNvPr>
          <p:cNvSpPr/>
          <p:nvPr/>
        </p:nvSpPr>
        <p:spPr>
          <a:xfrm>
            <a:off x="1191491" y="692727"/>
            <a:ext cx="8894618"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Can we used React without JSX ?</a:t>
            </a:r>
          </a:p>
        </p:txBody>
      </p:sp>
      <p:sp>
        <p:nvSpPr>
          <p:cNvPr id="15" name="Rectangle: Rounded Corners 14">
            <a:extLst>
              <a:ext uri="{FF2B5EF4-FFF2-40B4-BE49-F238E27FC236}">
                <a16:creationId xmlns:a16="http://schemas.microsoft.com/office/drawing/2014/main" id="{E8A41C6F-8913-5A12-635A-05FDC51AB048}"/>
              </a:ext>
            </a:extLst>
          </p:cNvPr>
          <p:cNvSpPr/>
          <p:nvPr/>
        </p:nvSpPr>
        <p:spPr>
          <a:xfrm>
            <a:off x="1011382" y="1801091"/>
            <a:ext cx="9725891" cy="482138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Arial" panose="020B0604020202020204" pitchFamily="34" charset="0"/>
              <a:buChar char="•"/>
            </a:pPr>
            <a:r>
              <a:rPr lang="en-US" sz="2800" b="1" i="0" dirty="0">
                <a:solidFill>
                  <a:srgbClr val="202124"/>
                </a:solidFill>
                <a:effectLst/>
                <a:latin typeface="arial" panose="020B0604020202020204" pitchFamily="34" charset="0"/>
              </a:rPr>
              <a:t>JSX is not a requirement for using React</a:t>
            </a:r>
          </a:p>
          <a:p>
            <a:pPr marL="457200" indent="-457200">
              <a:buFont typeface="Arial" panose="020B0604020202020204" pitchFamily="34" charset="0"/>
              <a:buChar char="•"/>
            </a:pPr>
            <a:r>
              <a:rPr lang="en-US" b="1" dirty="0">
                <a:solidFill>
                  <a:srgbClr val="202124"/>
                </a:solidFill>
                <a:latin typeface="arial" panose="020B0604020202020204" pitchFamily="34" charset="0"/>
              </a:rPr>
              <a:t>But,</a:t>
            </a:r>
            <a:r>
              <a:rPr lang="en-US" b="0" i="0" dirty="0">
                <a:solidFill>
                  <a:srgbClr val="202124"/>
                </a:solidFill>
                <a:effectLst/>
                <a:latin typeface="arial" panose="020B0604020202020204" pitchFamily="34" charset="0"/>
              </a:rPr>
              <a:t> JSX </a:t>
            </a:r>
            <a:r>
              <a:rPr lang="en-US" b="1" i="0" dirty="0">
                <a:solidFill>
                  <a:srgbClr val="202124"/>
                </a:solidFill>
                <a:effectLst/>
                <a:latin typeface="arial" panose="020B0604020202020204" pitchFamily="34" charset="0"/>
              </a:rPr>
              <a:t>allows us to write HTML elements in JavaScript and place them in the DOM without any </a:t>
            </a:r>
            <a:r>
              <a:rPr lang="en-US" b="1" i="0" dirty="0" err="1">
                <a:solidFill>
                  <a:srgbClr val="202124"/>
                </a:solidFill>
                <a:effectLst/>
                <a:latin typeface="arial" panose="020B0604020202020204" pitchFamily="34" charset="0"/>
              </a:rPr>
              <a:t>createElement</a:t>
            </a:r>
            <a:r>
              <a:rPr lang="en-US" b="1" i="0" dirty="0">
                <a:solidFill>
                  <a:srgbClr val="202124"/>
                </a:solidFill>
                <a:effectLst/>
                <a:latin typeface="arial" panose="020B0604020202020204" pitchFamily="34" charset="0"/>
              </a:rPr>
              <a:t>() and/or </a:t>
            </a:r>
            <a:r>
              <a:rPr lang="en-US" b="1" i="0" dirty="0" err="1">
                <a:solidFill>
                  <a:srgbClr val="202124"/>
                </a:solidFill>
                <a:effectLst/>
                <a:latin typeface="arial" panose="020B0604020202020204" pitchFamily="34" charset="0"/>
              </a:rPr>
              <a:t>appendChild</a:t>
            </a:r>
            <a:r>
              <a:rPr lang="en-US" b="1" i="0" dirty="0">
                <a:solidFill>
                  <a:srgbClr val="202124"/>
                </a:solidFill>
                <a:effectLst/>
                <a:latin typeface="arial" panose="020B0604020202020204" pitchFamily="34" charset="0"/>
              </a:rPr>
              <a:t>() methods</a:t>
            </a:r>
            <a:r>
              <a:rPr lang="en-US" b="0" i="0" dirty="0">
                <a:solidFill>
                  <a:srgbClr val="202124"/>
                </a:solidFill>
                <a:effectLst/>
                <a:latin typeface="arial" panose="020B0604020202020204" pitchFamily="34" charset="0"/>
              </a:rPr>
              <a:t>. JSX converts HTML tags into react elements. You are not required to use JSX, but JSX makes it easier to write React applications.</a:t>
            </a:r>
          </a:p>
          <a:p>
            <a:pPr marL="457200" indent="-457200">
              <a:buFont typeface="Arial" panose="020B0604020202020204" pitchFamily="34" charset="0"/>
              <a:buChar char="•"/>
            </a:pPr>
            <a:r>
              <a:rPr lang="en-US" b="0" i="0" dirty="0" err="1">
                <a:solidFill>
                  <a:srgbClr val="202124"/>
                </a:solidFill>
                <a:effectLst/>
                <a:latin typeface="arial" panose="020B0604020202020204" pitchFamily="34" charset="0"/>
              </a:rPr>
              <a:t>createElement</a:t>
            </a:r>
            <a:r>
              <a:rPr lang="en-US" b="0" i="0" dirty="0">
                <a:solidFill>
                  <a:srgbClr val="202124"/>
                </a:solidFill>
                <a:effectLst/>
                <a:latin typeface="arial" panose="020B0604020202020204" pitchFamily="34" charset="0"/>
              </a:rPr>
              <a:t>() method </a:t>
            </a:r>
            <a:r>
              <a:rPr lang="en-US" b="1" i="0" dirty="0">
                <a:solidFill>
                  <a:srgbClr val="202124"/>
                </a:solidFill>
                <a:effectLst/>
                <a:latin typeface="arial" panose="020B0604020202020204" pitchFamily="34" charset="0"/>
              </a:rPr>
              <a:t>creates the HTML element specified by </a:t>
            </a:r>
            <a:r>
              <a:rPr lang="en-US" b="1" i="0" dirty="0" err="1">
                <a:solidFill>
                  <a:srgbClr val="202124"/>
                </a:solidFill>
                <a:effectLst/>
                <a:latin typeface="arial" panose="020B0604020202020204" pitchFamily="34" charset="0"/>
              </a:rPr>
              <a:t>tagName</a:t>
            </a:r>
            <a:r>
              <a:rPr lang="en-US" b="1" i="0" dirty="0">
                <a:solidFill>
                  <a:srgbClr val="202124"/>
                </a:solidFill>
                <a:effectLst/>
                <a:latin typeface="arial" panose="020B0604020202020204" pitchFamily="34" charset="0"/>
              </a:rPr>
              <a:t>, or an </a:t>
            </a:r>
            <a:r>
              <a:rPr lang="en-US" b="1" i="0" dirty="0" err="1">
                <a:solidFill>
                  <a:srgbClr val="202124"/>
                </a:solidFill>
                <a:effectLst/>
                <a:latin typeface="arial" panose="020B0604020202020204" pitchFamily="34" charset="0"/>
              </a:rPr>
              <a:t>HTMLUnknownElement</a:t>
            </a:r>
            <a:r>
              <a:rPr lang="en-US" b="1" i="0" dirty="0">
                <a:solidFill>
                  <a:srgbClr val="202124"/>
                </a:solidFill>
                <a:effectLst/>
                <a:latin typeface="arial" panose="020B0604020202020204" pitchFamily="34" charset="0"/>
              </a:rPr>
              <a:t> if </a:t>
            </a:r>
            <a:r>
              <a:rPr lang="en-US" b="1" i="0" dirty="0" err="1">
                <a:solidFill>
                  <a:srgbClr val="202124"/>
                </a:solidFill>
                <a:effectLst/>
                <a:latin typeface="arial" panose="020B0604020202020204" pitchFamily="34" charset="0"/>
              </a:rPr>
              <a:t>tagName</a:t>
            </a:r>
            <a:r>
              <a:rPr lang="en-US" b="1" i="0" dirty="0">
                <a:solidFill>
                  <a:srgbClr val="202124"/>
                </a:solidFill>
                <a:effectLst/>
                <a:latin typeface="arial" panose="020B0604020202020204" pitchFamily="34" charset="0"/>
              </a:rPr>
              <a:t> isn't recognized</a:t>
            </a:r>
            <a:r>
              <a:rPr lang="en-US" b="0" i="0" dirty="0">
                <a:solidFill>
                  <a:srgbClr val="202124"/>
                </a:solidFill>
                <a:effectLst/>
                <a:latin typeface="arial" panose="020B0604020202020204" pitchFamily="34" charset="0"/>
              </a:rPr>
              <a:t>.</a:t>
            </a:r>
          </a:p>
          <a:p>
            <a:pPr marL="457200" indent="-457200">
              <a:buFont typeface="Arial" panose="020B0604020202020204" pitchFamily="34" charset="0"/>
              <a:buChar char="•"/>
            </a:pPr>
            <a:r>
              <a:rPr lang="en-US" b="0" i="0" dirty="0" err="1">
                <a:solidFill>
                  <a:srgbClr val="202124"/>
                </a:solidFill>
                <a:effectLst/>
                <a:latin typeface="arial" panose="020B0604020202020204" pitchFamily="34" charset="0"/>
              </a:rPr>
              <a:t>appendChild</a:t>
            </a:r>
            <a:r>
              <a:rPr lang="en-US" b="0" i="0" dirty="0">
                <a:solidFill>
                  <a:srgbClr val="202124"/>
                </a:solidFill>
                <a:effectLst/>
                <a:latin typeface="arial" panose="020B0604020202020204" pitchFamily="34" charset="0"/>
              </a:rPr>
              <a:t>() method of the Node interface </a:t>
            </a:r>
            <a:r>
              <a:rPr lang="en-US" b="1" i="0" dirty="0">
                <a:solidFill>
                  <a:srgbClr val="202124"/>
                </a:solidFill>
                <a:effectLst/>
                <a:latin typeface="arial" panose="020B0604020202020204" pitchFamily="34" charset="0"/>
              </a:rPr>
              <a:t>adds a node to the end of the list of children of a specified parent node</a:t>
            </a:r>
            <a:r>
              <a:rPr lang="en-US" b="0" i="0" dirty="0">
                <a:solidFill>
                  <a:srgbClr val="202124"/>
                </a:solidFill>
                <a:effectLst/>
                <a:latin typeface="arial" panose="020B0604020202020204" pitchFamily="34" charset="0"/>
              </a:rPr>
              <a:t>. </a:t>
            </a:r>
            <a:endParaRPr lang="en-IN" dirty="0"/>
          </a:p>
          <a:p>
            <a:pPr algn="ctr"/>
            <a:endParaRPr lang="en-IN" dirty="0"/>
          </a:p>
        </p:txBody>
      </p:sp>
    </p:spTree>
    <p:extLst>
      <p:ext uri="{BB962C8B-B14F-4D97-AF65-F5344CB8AC3E}">
        <p14:creationId xmlns:p14="http://schemas.microsoft.com/office/powerpoint/2010/main" val="155631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1EB436A-BC0A-F437-54C8-F3C81A1C86BF}"/>
              </a:ext>
            </a:extLst>
          </p:cNvPr>
          <p:cNvSpPr txBox="1"/>
          <p:nvPr/>
        </p:nvSpPr>
        <p:spPr>
          <a:xfrm>
            <a:off x="762000" y="2094590"/>
            <a:ext cx="9947563" cy="3693319"/>
          </a:xfrm>
          <a:prstGeom prst="rect">
            <a:avLst/>
          </a:prstGeom>
          <a:noFill/>
        </p:spPr>
        <p:txBody>
          <a:bodyPr wrap="square">
            <a:spAutoFit/>
          </a:bodyPr>
          <a:lstStyle/>
          <a:p>
            <a:pPr marL="400050" indent="-400050" algn="l">
              <a:lnSpc>
                <a:spcPct val="200000"/>
              </a:lnSpc>
              <a:buFont typeface="+mj-lt"/>
              <a:buAutoNum type="romanUcPeriod"/>
            </a:pPr>
            <a:r>
              <a:rPr lang="en-US" b="0" i="0" dirty="0">
                <a:solidFill>
                  <a:srgbClr val="333333"/>
                </a:solidFill>
                <a:effectLst/>
                <a:latin typeface="Poppins" panose="00000500000000000000" pitchFamily="2" charset="0"/>
              </a:rPr>
              <a:t>JSX helps for code simpler and Attractive when writing large pieces of code for big React Application </a:t>
            </a:r>
          </a:p>
          <a:p>
            <a:pPr marL="400050" indent="-400050" algn="l">
              <a:lnSpc>
                <a:spcPct val="200000"/>
              </a:lnSpc>
              <a:buFont typeface="+mj-lt"/>
              <a:buAutoNum type="romanUcPeriod"/>
            </a:pPr>
            <a:r>
              <a:rPr lang="en-US" b="0" i="0" dirty="0">
                <a:solidFill>
                  <a:srgbClr val="333333"/>
                </a:solidFill>
                <a:effectLst/>
                <a:latin typeface="Poppins" panose="00000500000000000000" pitchFamily="2" charset="0"/>
              </a:rPr>
              <a:t>According to the React DOCS, most people find JSX helpful as visual help when working with UI inside</a:t>
            </a:r>
          </a:p>
          <a:p>
            <a:pPr marL="400050" indent="-400050" algn="l">
              <a:lnSpc>
                <a:spcPct val="200000"/>
              </a:lnSpc>
              <a:buFont typeface="+mj-lt"/>
              <a:buAutoNum type="romanUcPeriod"/>
            </a:pPr>
            <a:r>
              <a:rPr lang="en-US" b="0" i="0" dirty="0">
                <a:solidFill>
                  <a:srgbClr val="333333"/>
                </a:solidFill>
                <a:effectLst/>
                <a:latin typeface="Poppins" panose="00000500000000000000" pitchFamily="2" charset="0"/>
              </a:rPr>
              <a:t>JSX also allows React to Show more useful error and warning messages</a:t>
            </a:r>
          </a:p>
          <a:p>
            <a:pPr marL="400050" indent="-400050" algn="l">
              <a:lnSpc>
                <a:spcPct val="200000"/>
              </a:lnSpc>
              <a:buFont typeface="+mj-lt"/>
              <a:buAutoNum type="romanUcPeriod"/>
            </a:pPr>
            <a:r>
              <a:rPr lang="en-US" b="0" i="0" dirty="0">
                <a:solidFill>
                  <a:srgbClr val="333333"/>
                </a:solidFill>
                <a:effectLst/>
                <a:latin typeface="Poppins" panose="00000500000000000000" pitchFamily="2" charset="0"/>
              </a:rPr>
              <a:t>JSX is Faster compare normal JavaScript code</a:t>
            </a:r>
          </a:p>
          <a:p>
            <a:pPr algn="l">
              <a:buFont typeface="Arial" panose="020B0604020202020204" pitchFamily="34" charset="0"/>
              <a:buChar char="•"/>
            </a:pPr>
            <a:endParaRPr lang="en-US" b="0" i="0" dirty="0">
              <a:solidFill>
                <a:srgbClr val="333333"/>
              </a:solidFill>
              <a:effectLst/>
              <a:latin typeface="Poppins" panose="00000500000000000000" pitchFamily="2" charset="0"/>
            </a:endParaRPr>
          </a:p>
        </p:txBody>
      </p:sp>
      <p:sp>
        <p:nvSpPr>
          <p:cNvPr id="47" name="Rectangle 46">
            <a:extLst>
              <a:ext uri="{FF2B5EF4-FFF2-40B4-BE49-F238E27FC236}">
                <a16:creationId xmlns:a16="http://schemas.microsoft.com/office/drawing/2014/main" id="{163AF3C3-4266-D9CC-7134-FBE0D3FBE346}"/>
              </a:ext>
            </a:extLst>
          </p:cNvPr>
          <p:cNvSpPr/>
          <p:nvPr/>
        </p:nvSpPr>
        <p:spPr>
          <a:xfrm>
            <a:off x="762000" y="748145"/>
            <a:ext cx="10099964" cy="834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t>What is Advantages of JSX then JS?</a:t>
            </a:r>
          </a:p>
        </p:txBody>
      </p:sp>
    </p:spTree>
    <p:extLst>
      <p:ext uri="{BB962C8B-B14F-4D97-AF65-F5344CB8AC3E}">
        <p14:creationId xmlns:p14="http://schemas.microsoft.com/office/powerpoint/2010/main" val="18884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Text, whiteboard&#10;&#10;Description automatically generated">
            <a:extLst>
              <a:ext uri="{FF2B5EF4-FFF2-40B4-BE49-F238E27FC236}">
                <a16:creationId xmlns:a16="http://schemas.microsoft.com/office/drawing/2014/main" id="{AAEACF84-4AE6-E1D2-5729-B362A31A9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345" y="2409219"/>
            <a:ext cx="2909455" cy="3544107"/>
          </a:xfrm>
          <a:prstGeom prst="rect">
            <a:avLst/>
          </a:prstGeom>
        </p:spPr>
      </p:pic>
      <p:pic>
        <p:nvPicPr>
          <p:cNvPr id="31" name="Picture 30" descr="Text, letter&#10;&#10;Description automatically generated">
            <a:extLst>
              <a:ext uri="{FF2B5EF4-FFF2-40B4-BE49-F238E27FC236}">
                <a16:creationId xmlns:a16="http://schemas.microsoft.com/office/drawing/2014/main" id="{9FF07104-E0B5-89EB-1F78-776398D6F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00" y="2396516"/>
            <a:ext cx="2909455" cy="3556810"/>
          </a:xfrm>
          <a:prstGeom prst="rect">
            <a:avLst/>
          </a:prstGeom>
        </p:spPr>
      </p:pic>
      <p:sp>
        <p:nvSpPr>
          <p:cNvPr id="32" name="Rectangle: Rounded Corners 31">
            <a:extLst>
              <a:ext uri="{FF2B5EF4-FFF2-40B4-BE49-F238E27FC236}">
                <a16:creationId xmlns:a16="http://schemas.microsoft.com/office/drawing/2014/main" id="{A7623445-0A3F-AB23-F63B-4DB9C7B18EC6}"/>
              </a:ext>
            </a:extLst>
          </p:cNvPr>
          <p:cNvSpPr/>
          <p:nvPr/>
        </p:nvSpPr>
        <p:spPr>
          <a:xfrm>
            <a:off x="1163782" y="526473"/>
            <a:ext cx="9254836"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4400" b="1" i="0" dirty="0">
                <a:effectLst/>
                <a:latin typeface="Optimistic Display"/>
              </a:rPr>
              <a:t>Writing Markup with JSX</a:t>
            </a:r>
          </a:p>
        </p:txBody>
      </p:sp>
      <p:sp>
        <p:nvSpPr>
          <p:cNvPr id="33" name="Rectangle: Rounded Corners 32">
            <a:extLst>
              <a:ext uri="{FF2B5EF4-FFF2-40B4-BE49-F238E27FC236}">
                <a16:creationId xmlns:a16="http://schemas.microsoft.com/office/drawing/2014/main" id="{460DC7D0-A50F-32BD-1D0B-5E71CF29319B}"/>
              </a:ext>
            </a:extLst>
          </p:cNvPr>
          <p:cNvSpPr/>
          <p:nvPr/>
        </p:nvSpPr>
        <p:spPr>
          <a:xfrm>
            <a:off x="817418" y="2409219"/>
            <a:ext cx="4059382" cy="37976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0" i="0" dirty="0">
                <a:solidFill>
                  <a:schemeClr val="tx1"/>
                </a:solidFill>
                <a:effectLst/>
                <a:latin typeface="Optimistic Display"/>
              </a:rPr>
              <a:t>The Web has been built on HTML, CSS, and JavaScript. For many years, web developers kept content in HTML, design in CSS, and logic in JavaScript—often in separate files! Content was marked up inside HTML while the page’s logic lived separately in JavaScript</a:t>
            </a:r>
            <a:endParaRPr lang="en-IN"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49548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08664A01-031C-08FC-3A67-C67DBBA7E9E0}"/>
              </a:ext>
            </a:extLst>
          </p:cNvPr>
          <p:cNvSpPr/>
          <p:nvPr/>
        </p:nvSpPr>
        <p:spPr>
          <a:xfrm>
            <a:off x="803564" y="526473"/>
            <a:ext cx="4932218" cy="591589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285750" indent="-285750" algn="ctr">
              <a:buFont typeface="Arial" panose="020B0604020202020204" pitchFamily="34" charset="0"/>
              <a:buChar char="•"/>
            </a:pPr>
            <a:r>
              <a:rPr lang="en-US" b="0" i="0" dirty="0">
                <a:solidFill>
                  <a:srgbClr val="404756"/>
                </a:solidFill>
                <a:effectLst/>
                <a:latin typeface="Optimistic Display"/>
              </a:rPr>
              <a:t>But as the Web became more interactive, logic increasingly determined content. JavaScript was in charge of the HTML! This is why </a:t>
            </a:r>
            <a:r>
              <a:rPr lang="en-US" b="1" i="0" dirty="0">
                <a:solidFill>
                  <a:srgbClr val="404756"/>
                </a:solidFill>
                <a:effectLst/>
                <a:latin typeface="Optimistic Display"/>
              </a:rPr>
              <a:t>in React, rendering logic and markup live together in the same place—components.</a:t>
            </a:r>
          </a:p>
          <a:p>
            <a:pPr marL="285750" indent="-285750" algn="ctr">
              <a:buFont typeface="Arial" panose="020B0604020202020204" pitchFamily="34" charset="0"/>
              <a:buChar char="•"/>
            </a:pPr>
            <a:r>
              <a:rPr lang="en-US" b="0" i="0" dirty="0">
                <a:solidFill>
                  <a:srgbClr val="404756"/>
                </a:solidFill>
                <a:effectLst/>
                <a:latin typeface="Optimistic Display"/>
              </a:rPr>
              <a:t>React components use a syntax extension called JSX to represent that markup. JSX looks a lot like HTML, but it is a bit stricter and can display dynamic information</a:t>
            </a:r>
            <a:endParaRPr lang="en-IN" dirty="0"/>
          </a:p>
        </p:txBody>
      </p:sp>
      <p:pic>
        <p:nvPicPr>
          <p:cNvPr id="31" name="Picture 30" descr="Text&#10;&#10;Description automatically generated">
            <a:extLst>
              <a:ext uri="{FF2B5EF4-FFF2-40B4-BE49-F238E27FC236}">
                <a16:creationId xmlns:a16="http://schemas.microsoft.com/office/drawing/2014/main" id="{42B47D0D-549C-7A90-3648-DE96EB615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83123"/>
            <a:ext cx="3044873" cy="4954129"/>
          </a:xfrm>
          <a:prstGeom prst="rect">
            <a:avLst/>
          </a:prstGeom>
        </p:spPr>
      </p:pic>
      <p:pic>
        <p:nvPicPr>
          <p:cNvPr id="33" name="Picture 32" descr="Graphical user interface, application&#10;&#10;Description automatically generated">
            <a:extLst>
              <a:ext uri="{FF2B5EF4-FFF2-40B4-BE49-F238E27FC236}">
                <a16:creationId xmlns:a16="http://schemas.microsoft.com/office/drawing/2014/main" id="{90C7C5F6-BEDA-0281-B483-A39327B79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5527" y="764387"/>
            <a:ext cx="2943273" cy="4954129"/>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8F259C4D-187B-78C7-D5DE-E0F028D62B27}"/>
              </a:ext>
            </a:extLst>
          </p:cNvPr>
          <p:cNvGraphicFramePr>
            <a:graphicFrameLocks noGrp="1"/>
          </p:cNvGraphicFramePr>
          <p:nvPr>
            <p:extLst>
              <p:ext uri="{D42A27DB-BD31-4B8C-83A1-F6EECF244321}">
                <p14:modId xmlns:p14="http://schemas.microsoft.com/office/powerpoint/2010/main" val="2984823601"/>
              </p:ext>
            </p:extLst>
          </p:nvPr>
        </p:nvGraphicFramePr>
        <p:xfrm>
          <a:off x="1283855" y="1717192"/>
          <a:ext cx="9148618" cy="4323388"/>
        </p:xfrm>
        <a:graphic>
          <a:graphicData uri="http://schemas.openxmlformats.org/drawingml/2006/table">
            <a:tbl>
              <a:tblPr firstRow="1" bandRow="1">
                <a:tableStyleId>{93296810-A885-4BE3-A3E7-6D5BEEA58F35}</a:tableStyleId>
              </a:tblPr>
              <a:tblGrid>
                <a:gridCol w="4574309">
                  <a:extLst>
                    <a:ext uri="{9D8B030D-6E8A-4147-A177-3AD203B41FA5}">
                      <a16:colId xmlns:a16="http://schemas.microsoft.com/office/drawing/2014/main" val="1430547062"/>
                    </a:ext>
                  </a:extLst>
                </a:gridCol>
                <a:gridCol w="4574309">
                  <a:extLst>
                    <a:ext uri="{9D8B030D-6E8A-4147-A177-3AD203B41FA5}">
                      <a16:colId xmlns:a16="http://schemas.microsoft.com/office/drawing/2014/main" val="845026648"/>
                    </a:ext>
                  </a:extLst>
                </a:gridCol>
              </a:tblGrid>
              <a:tr h="521788">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3458601439"/>
                  </a:ext>
                </a:extLst>
              </a:tr>
              <a:tr h="521788">
                <a:tc>
                  <a:txBody>
                    <a:bodyPr/>
                    <a:lstStyle/>
                    <a:p>
                      <a:pPr algn="l" fontAlgn="t"/>
                      <a:r>
                        <a:rPr lang="en-IN">
                          <a:effectLst/>
                        </a:rPr>
                        <a:t>onchange</a:t>
                      </a:r>
                    </a:p>
                  </a:txBody>
                  <a:tcPr marL="152400" marR="76200" marT="76200" marB="76200"/>
                </a:tc>
                <a:tc>
                  <a:txBody>
                    <a:bodyPr/>
                    <a:lstStyle/>
                    <a:p>
                      <a:pPr algn="l" fontAlgn="t"/>
                      <a:r>
                        <a:rPr lang="en-US">
                          <a:effectLst/>
                        </a:rPr>
                        <a:t>An HTML element has been changed</a:t>
                      </a:r>
                    </a:p>
                  </a:txBody>
                  <a:tcPr marL="76200" marR="76200" marT="76200" marB="76200"/>
                </a:tc>
                <a:extLst>
                  <a:ext uri="{0D108BD9-81ED-4DB2-BD59-A6C34878D82A}">
                    <a16:rowId xmlns:a16="http://schemas.microsoft.com/office/drawing/2014/main" val="1238830409"/>
                  </a:ext>
                </a:extLst>
              </a:tr>
              <a:tr h="521788">
                <a:tc>
                  <a:txBody>
                    <a:bodyPr/>
                    <a:lstStyle/>
                    <a:p>
                      <a:pPr algn="l" fontAlgn="t"/>
                      <a:r>
                        <a:rPr lang="en-IN">
                          <a:effectLst/>
                        </a:rPr>
                        <a:t>onclick</a:t>
                      </a:r>
                    </a:p>
                  </a:txBody>
                  <a:tcPr marL="152400" marR="76200" marT="76200" marB="76200"/>
                </a:tc>
                <a:tc>
                  <a:txBody>
                    <a:bodyPr/>
                    <a:lstStyle/>
                    <a:p>
                      <a:pPr algn="l" fontAlgn="t"/>
                      <a:r>
                        <a:rPr lang="en-US">
                          <a:effectLst/>
                        </a:rPr>
                        <a:t>The user clicks an HTML element</a:t>
                      </a:r>
                    </a:p>
                  </a:txBody>
                  <a:tcPr marL="76200" marR="76200" marT="76200" marB="76200"/>
                </a:tc>
                <a:extLst>
                  <a:ext uri="{0D108BD9-81ED-4DB2-BD59-A6C34878D82A}">
                    <a16:rowId xmlns:a16="http://schemas.microsoft.com/office/drawing/2014/main" val="2957755613"/>
                  </a:ext>
                </a:extLst>
              </a:tr>
              <a:tr h="857224">
                <a:tc>
                  <a:txBody>
                    <a:bodyPr/>
                    <a:lstStyle/>
                    <a:p>
                      <a:pPr algn="l" fontAlgn="t"/>
                      <a:r>
                        <a:rPr lang="en-IN">
                          <a:effectLst/>
                        </a:rPr>
                        <a:t>onmouseover</a:t>
                      </a:r>
                    </a:p>
                  </a:txBody>
                  <a:tcPr marL="152400" marR="76200" marT="76200" marB="76200"/>
                </a:tc>
                <a:tc>
                  <a:txBody>
                    <a:bodyPr/>
                    <a:lstStyle/>
                    <a:p>
                      <a:pPr algn="l" fontAlgn="t"/>
                      <a:r>
                        <a:rPr lang="en-US">
                          <a:effectLst/>
                        </a:rPr>
                        <a:t>The user moves the mouse over an HTML element</a:t>
                      </a:r>
                    </a:p>
                  </a:txBody>
                  <a:tcPr marL="76200" marR="76200" marT="76200" marB="76200"/>
                </a:tc>
                <a:extLst>
                  <a:ext uri="{0D108BD9-81ED-4DB2-BD59-A6C34878D82A}">
                    <a16:rowId xmlns:a16="http://schemas.microsoft.com/office/drawing/2014/main" val="3583356323"/>
                  </a:ext>
                </a:extLst>
              </a:tr>
              <a:tr h="857224">
                <a:tc>
                  <a:txBody>
                    <a:bodyPr/>
                    <a:lstStyle/>
                    <a:p>
                      <a:pPr algn="l" fontAlgn="t"/>
                      <a:r>
                        <a:rPr lang="en-IN">
                          <a:effectLst/>
                        </a:rPr>
                        <a:t>onmouseout</a:t>
                      </a:r>
                    </a:p>
                  </a:txBody>
                  <a:tcPr marL="152400" marR="76200" marT="76200" marB="76200"/>
                </a:tc>
                <a:tc>
                  <a:txBody>
                    <a:bodyPr/>
                    <a:lstStyle/>
                    <a:p>
                      <a:pPr algn="l" fontAlgn="t"/>
                      <a:r>
                        <a:rPr lang="en-US">
                          <a:effectLst/>
                        </a:rPr>
                        <a:t>The user moves the mouse away from an HTML element</a:t>
                      </a:r>
                    </a:p>
                  </a:txBody>
                  <a:tcPr marL="76200" marR="76200" marT="76200" marB="76200"/>
                </a:tc>
                <a:extLst>
                  <a:ext uri="{0D108BD9-81ED-4DB2-BD59-A6C34878D82A}">
                    <a16:rowId xmlns:a16="http://schemas.microsoft.com/office/drawing/2014/main" val="3484173039"/>
                  </a:ext>
                </a:extLst>
              </a:tr>
              <a:tr h="521788">
                <a:tc>
                  <a:txBody>
                    <a:bodyPr/>
                    <a:lstStyle/>
                    <a:p>
                      <a:pPr algn="l" fontAlgn="t"/>
                      <a:r>
                        <a:rPr lang="en-IN">
                          <a:effectLst/>
                        </a:rPr>
                        <a:t>onkeydown</a:t>
                      </a:r>
                    </a:p>
                  </a:txBody>
                  <a:tcPr marL="152400" marR="76200" marT="76200" marB="76200"/>
                </a:tc>
                <a:tc>
                  <a:txBody>
                    <a:bodyPr/>
                    <a:lstStyle/>
                    <a:p>
                      <a:pPr algn="l" fontAlgn="t"/>
                      <a:r>
                        <a:rPr lang="en-US">
                          <a:effectLst/>
                        </a:rPr>
                        <a:t>The user pushes a keyboard key</a:t>
                      </a:r>
                    </a:p>
                  </a:txBody>
                  <a:tcPr marL="76200" marR="76200" marT="76200" marB="76200"/>
                </a:tc>
                <a:extLst>
                  <a:ext uri="{0D108BD9-81ED-4DB2-BD59-A6C34878D82A}">
                    <a16:rowId xmlns:a16="http://schemas.microsoft.com/office/drawing/2014/main" val="69073161"/>
                  </a:ext>
                </a:extLst>
              </a:tr>
              <a:tr h="521788">
                <a:tc>
                  <a:txBody>
                    <a:bodyPr/>
                    <a:lstStyle/>
                    <a:p>
                      <a:pPr algn="l" fontAlgn="t"/>
                      <a:r>
                        <a:rPr lang="en-IN">
                          <a:effectLst/>
                        </a:rPr>
                        <a:t>onload</a:t>
                      </a:r>
                    </a:p>
                  </a:txBody>
                  <a:tcPr marL="152400" marR="76200" marT="76200" marB="76200"/>
                </a:tc>
                <a:tc>
                  <a:txBody>
                    <a:bodyPr/>
                    <a:lstStyle/>
                    <a:p>
                      <a:pPr algn="l" fontAlgn="t"/>
                      <a:r>
                        <a:rPr lang="en-US" dirty="0">
                          <a:effectLst/>
                        </a:rPr>
                        <a:t>The browser has finished loading the page</a:t>
                      </a:r>
                    </a:p>
                  </a:txBody>
                  <a:tcPr marL="76200" marR="76200" marT="76200" marB="76200"/>
                </a:tc>
                <a:extLst>
                  <a:ext uri="{0D108BD9-81ED-4DB2-BD59-A6C34878D82A}">
                    <a16:rowId xmlns:a16="http://schemas.microsoft.com/office/drawing/2014/main" val="2743297953"/>
                  </a:ext>
                </a:extLst>
              </a:tr>
            </a:tbl>
          </a:graphicData>
        </a:graphic>
      </p:graphicFrame>
      <p:sp>
        <p:nvSpPr>
          <p:cNvPr id="8" name="TextBox 7">
            <a:extLst>
              <a:ext uri="{FF2B5EF4-FFF2-40B4-BE49-F238E27FC236}">
                <a16:creationId xmlns:a16="http://schemas.microsoft.com/office/drawing/2014/main" id="{725B7C8E-703B-E717-30BE-6B6EBBF9B87C}"/>
              </a:ext>
            </a:extLst>
          </p:cNvPr>
          <p:cNvSpPr txBox="1"/>
          <p:nvPr/>
        </p:nvSpPr>
        <p:spPr>
          <a:xfrm>
            <a:off x="1283855" y="705544"/>
            <a:ext cx="8649854" cy="707886"/>
          </a:xfrm>
          <a:prstGeom prst="rect">
            <a:avLst/>
          </a:prstGeom>
          <a:noFill/>
        </p:spPr>
        <p:txBody>
          <a:bodyPr wrap="square" rtlCol="0">
            <a:spAutoFit/>
          </a:bodyPr>
          <a:lstStyle/>
          <a:p>
            <a:r>
              <a:rPr lang="en-IN" sz="4000" dirty="0">
                <a:solidFill>
                  <a:schemeClr val="accent2">
                    <a:lumMod val="75000"/>
                  </a:schemeClr>
                </a:solidFill>
              </a:rPr>
              <a:t>Basic Event in JSX</a:t>
            </a:r>
          </a:p>
        </p:txBody>
      </p:sp>
    </p:spTree>
    <p:extLst>
      <p:ext uri="{BB962C8B-B14F-4D97-AF65-F5344CB8AC3E}">
        <p14:creationId xmlns:p14="http://schemas.microsoft.com/office/powerpoint/2010/main" val="244535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81F2082-D93E-00AA-96EA-A3F97AD29615}"/>
              </a:ext>
            </a:extLst>
          </p:cNvPr>
          <p:cNvSpPr txBox="1"/>
          <p:nvPr/>
        </p:nvSpPr>
        <p:spPr>
          <a:xfrm>
            <a:off x="720437" y="166254"/>
            <a:ext cx="10474036" cy="1323439"/>
          </a:xfrm>
          <a:prstGeom prst="rect">
            <a:avLst/>
          </a:prstGeom>
          <a:noFill/>
        </p:spPr>
        <p:txBody>
          <a:bodyPr wrap="square" rtlCol="0">
            <a:spAutoFit/>
          </a:bodyPr>
          <a:lstStyle/>
          <a:p>
            <a:r>
              <a:rPr lang="en-IN" sz="4000" b="1" i="0" dirty="0">
                <a:solidFill>
                  <a:schemeClr val="bg1">
                    <a:lumMod val="85000"/>
                    <a:lumOff val="15000"/>
                  </a:schemeClr>
                </a:solidFill>
                <a:effectLst/>
                <a:latin typeface="Optimistic Display"/>
              </a:rPr>
              <a:t>Converting HTML to JSX  3 Rule </a:t>
            </a:r>
          </a:p>
          <a:p>
            <a:endParaRPr lang="en-IN" sz="4000" dirty="0"/>
          </a:p>
        </p:txBody>
      </p:sp>
      <p:sp>
        <p:nvSpPr>
          <p:cNvPr id="14" name="Rectangle: Rounded Corners 13">
            <a:extLst>
              <a:ext uri="{FF2B5EF4-FFF2-40B4-BE49-F238E27FC236}">
                <a16:creationId xmlns:a16="http://schemas.microsoft.com/office/drawing/2014/main" id="{60E6067C-5D38-D7DC-1DC9-9639B38AC1EA}"/>
              </a:ext>
            </a:extLst>
          </p:cNvPr>
          <p:cNvSpPr/>
          <p:nvPr/>
        </p:nvSpPr>
        <p:spPr>
          <a:xfrm>
            <a:off x="568036" y="928256"/>
            <a:ext cx="10626437" cy="1607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i="0" dirty="0">
                <a:solidFill>
                  <a:schemeClr val="bg1"/>
                </a:solidFill>
                <a:effectLst/>
                <a:latin typeface="Optimistic Display"/>
              </a:rPr>
              <a:t>Return a single root element</a:t>
            </a:r>
          </a:p>
          <a:p>
            <a:pPr marL="285750" indent="-285750">
              <a:buFont typeface="Arial" panose="020B0604020202020204" pitchFamily="34" charset="0"/>
              <a:buChar char="•"/>
            </a:pPr>
            <a:r>
              <a:rPr lang="en-US" i="0" dirty="0">
                <a:solidFill>
                  <a:schemeClr val="bg1"/>
                </a:solidFill>
                <a:effectLst/>
                <a:latin typeface="Optimistic Display"/>
              </a:rPr>
              <a:t>To return multiple elements from a component, wrap them with a single parent tag.</a:t>
            </a:r>
          </a:p>
          <a:p>
            <a:pPr marL="285750" indent="-285750">
              <a:buFont typeface="Arial" panose="020B0604020202020204" pitchFamily="34" charset="0"/>
              <a:buChar char="•"/>
            </a:pPr>
            <a:r>
              <a:rPr lang="en-US" i="0" dirty="0">
                <a:solidFill>
                  <a:schemeClr val="bg1"/>
                </a:solidFill>
                <a:effectLst/>
                <a:latin typeface="Optimistic Display"/>
              </a:rPr>
              <a:t>If you don’t want to add an extra &lt;div&gt; to your markup, you can write &lt;&gt; and &lt;/&gt; instead:</a:t>
            </a:r>
          </a:p>
          <a:p>
            <a:pPr marL="285750" indent="-285750">
              <a:buFont typeface="Arial" panose="020B0604020202020204" pitchFamily="34" charset="0"/>
              <a:buChar char="•"/>
            </a:pPr>
            <a:r>
              <a:rPr lang="en-US" i="0" dirty="0">
                <a:solidFill>
                  <a:schemeClr val="bg1"/>
                </a:solidFill>
                <a:effectLst/>
                <a:latin typeface="Optimistic Display"/>
              </a:rPr>
              <a:t>This empty tag is called a Fragment. </a:t>
            </a:r>
          </a:p>
        </p:txBody>
      </p:sp>
      <p:pic>
        <p:nvPicPr>
          <p:cNvPr id="16" name="Picture 15" descr="Text&#10;&#10;Description automatically generated">
            <a:extLst>
              <a:ext uri="{FF2B5EF4-FFF2-40B4-BE49-F238E27FC236}">
                <a16:creationId xmlns:a16="http://schemas.microsoft.com/office/drawing/2014/main" id="{27DB262F-0906-E16A-5AF3-B02271D20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7" y="2687783"/>
            <a:ext cx="9592423" cy="3879272"/>
          </a:xfrm>
          <a:prstGeom prst="rect">
            <a:avLst/>
          </a:prstGeom>
        </p:spPr>
      </p:pic>
    </p:spTree>
    <p:extLst>
      <p:ext uri="{BB962C8B-B14F-4D97-AF65-F5344CB8AC3E}">
        <p14:creationId xmlns:p14="http://schemas.microsoft.com/office/powerpoint/2010/main" val="292545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4346CA-E2F2-16E3-0ACA-8422A3172492}"/>
              </a:ext>
            </a:extLst>
          </p:cNvPr>
          <p:cNvSpPr/>
          <p:nvPr/>
        </p:nvSpPr>
        <p:spPr>
          <a:xfrm>
            <a:off x="581891" y="235527"/>
            <a:ext cx="10418619" cy="1717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400" b="1" i="0" dirty="0">
                <a:solidFill>
                  <a:schemeClr val="bg1"/>
                </a:solidFill>
                <a:effectLst/>
                <a:latin typeface="Optimistic Display"/>
              </a:rPr>
              <a:t>Close all the tags </a:t>
            </a:r>
          </a:p>
          <a:p>
            <a:pPr marL="285750" indent="-285750">
              <a:buFont typeface="Arial" panose="020B0604020202020204" pitchFamily="34" charset="0"/>
              <a:buChar char="•"/>
            </a:pPr>
            <a:r>
              <a:rPr lang="en-US" i="0" dirty="0">
                <a:solidFill>
                  <a:schemeClr val="bg1"/>
                </a:solidFill>
                <a:effectLst/>
                <a:latin typeface="Optimistic Display"/>
              </a:rPr>
              <a:t>JSX requires tags to be explicitly closed: self-closing tags like &lt;</a:t>
            </a:r>
            <a:r>
              <a:rPr lang="en-US" i="0" dirty="0" err="1">
                <a:solidFill>
                  <a:schemeClr val="bg1"/>
                </a:solidFill>
                <a:effectLst/>
                <a:latin typeface="Optimistic Display"/>
              </a:rPr>
              <a:t>img</a:t>
            </a:r>
            <a:r>
              <a:rPr lang="en-US" i="0" dirty="0">
                <a:solidFill>
                  <a:schemeClr val="bg1"/>
                </a:solidFill>
                <a:effectLst/>
                <a:latin typeface="Optimistic Display"/>
              </a:rPr>
              <a:t>&gt; must become &lt;</a:t>
            </a:r>
            <a:r>
              <a:rPr lang="en-US" i="0" dirty="0" err="1">
                <a:solidFill>
                  <a:schemeClr val="bg1"/>
                </a:solidFill>
                <a:effectLst/>
                <a:latin typeface="Optimistic Display"/>
              </a:rPr>
              <a:t>img</a:t>
            </a:r>
            <a:r>
              <a:rPr lang="en-US" i="0" dirty="0">
                <a:solidFill>
                  <a:schemeClr val="bg1"/>
                </a:solidFill>
                <a:effectLst/>
                <a:latin typeface="Optimistic Display"/>
              </a:rPr>
              <a:t> /&gt;, and wrapping tags like &lt;li&gt;oranges must be written as &lt;li&gt;oranges&lt;/li&gt;.</a:t>
            </a:r>
          </a:p>
        </p:txBody>
      </p:sp>
      <p:pic>
        <p:nvPicPr>
          <p:cNvPr id="12" name="Picture 11" descr="Text&#10;&#10;Description automatically generated">
            <a:extLst>
              <a:ext uri="{FF2B5EF4-FFF2-40B4-BE49-F238E27FC236}">
                <a16:creationId xmlns:a16="http://schemas.microsoft.com/office/drawing/2014/main" id="{4A060272-301A-2C7B-CFE1-79FAF1E41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820" y="2330735"/>
            <a:ext cx="8891998" cy="4291738"/>
          </a:xfrm>
          <a:prstGeom prst="rect">
            <a:avLst/>
          </a:prstGeom>
        </p:spPr>
      </p:pic>
    </p:spTree>
    <p:extLst>
      <p:ext uri="{BB962C8B-B14F-4D97-AF65-F5344CB8AC3E}">
        <p14:creationId xmlns:p14="http://schemas.microsoft.com/office/powerpoint/2010/main" val="395177585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{A63AF5F3-1B20-4AB7-9C4F-647EF9B20D10}tf78853419_win32</Template>
  <TotalTime>1293</TotalTime>
  <Words>861</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Arial</vt:lpstr>
      <vt:lpstr>Calibri</vt:lpstr>
      <vt:lpstr>Franklin Gothic Book</vt:lpstr>
      <vt:lpstr>Franklin Gothic Demi</vt:lpstr>
      <vt:lpstr>Optimistic Display</vt:lpstr>
      <vt:lpstr>Poppins</vt:lpstr>
      <vt:lpstr>Wingdings</vt:lpstr>
      <vt:lpstr>Theme1</vt:lpstr>
      <vt:lpstr>JSX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Babel compiles JSX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JSX</dc:title>
  <dc:creator>Sonal Karle</dc:creator>
  <cp:lastModifiedBy>Sonal Karle</cp:lastModifiedBy>
  <cp:revision>5</cp:revision>
  <dcterms:created xsi:type="dcterms:W3CDTF">2023-01-30T06:00:25Z</dcterms:created>
  <dcterms:modified xsi:type="dcterms:W3CDTF">2023-02-07T05:05:24Z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