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7"/>
  </p:notesMasterIdLst>
  <p:handoutMasterIdLst>
    <p:handoutMasterId r:id="rId18"/>
  </p:handoutMasterIdLst>
  <p:sldIdLst>
    <p:sldId id="278" r:id="rId5"/>
    <p:sldId id="262" r:id="rId6"/>
    <p:sldId id="268" r:id="rId7"/>
    <p:sldId id="269" r:id="rId8"/>
    <p:sldId id="270" r:id="rId9"/>
    <p:sldId id="276" r:id="rId10"/>
    <p:sldId id="277"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2BC49-3271-4B89-9AC0-E1F57E9CAB41}" v="23" dt="2023-01-30T06:13:49.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87"/>
  </p:normalViewPr>
  <p:slideViewPr>
    <p:cSldViewPr snapToGrid="0" snapToObjects="1">
      <p:cViewPr varScale="1">
        <p:scale>
          <a:sx n="65" d="100"/>
          <a:sy n="65" d="100"/>
        </p:scale>
        <p:origin x="852" y="6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1/24/2023</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87630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12</a:t>
            </a:fld>
            <a:endParaRPr lang="en-US" dirty="0"/>
          </a:p>
        </p:txBody>
      </p:sp>
    </p:spTree>
    <p:extLst>
      <p:ext uri="{BB962C8B-B14F-4D97-AF65-F5344CB8AC3E}">
        <p14:creationId xmlns:p14="http://schemas.microsoft.com/office/powerpoint/2010/main" val="277730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3</a:t>
            </a:fld>
            <a:endParaRPr lang="en-US" dirty="0"/>
          </a:p>
        </p:txBody>
      </p:sp>
    </p:spTree>
    <p:extLst>
      <p:ext uri="{BB962C8B-B14F-4D97-AF65-F5344CB8AC3E}">
        <p14:creationId xmlns:p14="http://schemas.microsoft.com/office/powerpoint/2010/main" val="3919726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361414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5</a:t>
            </a:fld>
            <a:endParaRPr lang="en-US" dirty="0"/>
          </a:p>
        </p:txBody>
      </p:sp>
    </p:spTree>
    <p:extLst>
      <p:ext uri="{BB962C8B-B14F-4D97-AF65-F5344CB8AC3E}">
        <p14:creationId xmlns:p14="http://schemas.microsoft.com/office/powerpoint/2010/main" val="87012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6</a:t>
            </a:fld>
            <a:endParaRPr lang="en-US" dirty="0"/>
          </a:p>
        </p:txBody>
      </p:sp>
    </p:spTree>
    <p:extLst>
      <p:ext uri="{BB962C8B-B14F-4D97-AF65-F5344CB8AC3E}">
        <p14:creationId xmlns:p14="http://schemas.microsoft.com/office/powerpoint/2010/main" val="246144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7</a:t>
            </a:fld>
            <a:endParaRPr lang="en-US" dirty="0"/>
          </a:p>
        </p:txBody>
      </p:sp>
    </p:spTree>
    <p:extLst>
      <p:ext uri="{BB962C8B-B14F-4D97-AF65-F5344CB8AC3E}">
        <p14:creationId xmlns:p14="http://schemas.microsoft.com/office/powerpoint/2010/main" val="215661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2044455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640110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292141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1/24/2023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1/24/2023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html-a-ta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reactjs-setting-development-environmen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html-a-ta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BC15-E031-25B7-36F6-409D138D07DA}"/>
              </a:ext>
            </a:extLst>
          </p:cNvPr>
          <p:cNvSpPr>
            <a:spLocks noGrp="1"/>
          </p:cNvSpPr>
          <p:nvPr>
            <p:ph type="title"/>
          </p:nvPr>
        </p:nvSpPr>
        <p:spPr>
          <a:xfrm>
            <a:off x="14749" y="398207"/>
            <a:ext cx="12015019" cy="4660490"/>
          </a:xfrm>
        </p:spPr>
        <p:txBody>
          <a:bodyPr>
            <a:noAutofit/>
          </a:bodyPr>
          <a:lstStyle/>
          <a:p>
            <a:r>
              <a:rPr lang="en-US" sz="9600" dirty="0">
                <a:latin typeface="Harrington" panose="04040505050A02020702" pitchFamily="82" charset="0"/>
              </a:rPr>
              <a:t>  Router</a:t>
            </a:r>
            <a:br>
              <a:rPr lang="en-US" sz="9600" dirty="0">
                <a:latin typeface="Harrington" panose="04040505050A02020702" pitchFamily="82" charset="0"/>
              </a:rPr>
            </a:br>
            <a:r>
              <a:rPr lang="en-US" sz="9600" dirty="0">
                <a:latin typeface="Harrington" panose="04040505050A02020702" pitchFamily="82" charset="0"/>
              </a:rPr>
              <a:t>               REAcTJS</a:t>
            </a:r>
          </a:p>
        </p:txBody>
      </p:sp>
      <p:sp>
        <p:nvSpPr>
          <p:cNvPr id="3" name="Text Placeholder 2">
            <a:extLst>
              <a:ext uri="{FF2B5EF4-FFF2-40B4-BE49-F238E27FC236}">
                <a16:creationId xmlns:a16="http://schemas.microsoft.com/office/drawing/2014/main" id="{3F51DE0E-72FD-1A7D-B11F-67DDE6805F33}"/>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82619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219780"/>
            <a:ext cx="11768667" cy="5447645"/>
          </a:xfrm>
          <a:prstGeom prst="rect">
            <a:avLst/>
          </a:prstGeom>
          <a:noFill/>
        </p:spPr>
        <p:txBody>
          <a:bodyPr wrap="square" rtlCol="0">
            <a:spAutoFit/>
          </a:bodyPr>
          <a:lstStyle/>
          <a:p>
            <a:pPr algn="l"/>
            <a:r>
              <a:rPr lang="en-US" sz="4000" dirty="0">
                <a:latin typeface="Agency FB" panose="020B0503020202020204" pitchFamily="34" charset="0"/>
              </a:rPr>
              <a:t>        	                                  </a:t>
            </a:r>
            <a:r>
              <a:rPr lang="en-US" sz="4000" b="0" i="0" dirty="0">
                <a:effectLst/>
                <a:latin typeface="Algerian" panose="04020705040A02060702" pitchFamily="82" charset="0"/>
                <a:cs typeface="Heebo" pitchFamily="2" charset="-79"/>
              </a:rPr>
              <a:t>Conclusion</a:t>
            </a:r>
          </a:p>
          <a:p>
            <a:pPr algn="l"/>
            <a:endParaRPr lang="en-US" sz="4000" b="0" i="0" dirty="0">
              <a:effectLst/>
              <a:latin typeface="Agency FB" panose="020B0503020202020204" pitchFamily="34" charset="0"/>
              <a:cs typeface="Heebo" pitchFamily="2" charset="-79"/>
            </a:endParaRPr>
          </a:p>
          <a:p>
            <a:pPr algn="just"/>
            <a:r>
              <a:rPr lang="en-US" sz="4000" b="0" i="0" dirty="0">
                <a:effectLst/>
                <a:latin typeface="Agency FB" panose="020B0503020202020204" pitchFamily="34" charset="0"/>
              </a:rPr>
              <a:t>Static routing is more suitable for small networks where a network administrator manages the routing tables. Static routing uses simple routing algorithms and provides better security than dynamic routing. Dynamic routing is used in extensive networks, as it allows routers to choose the best path based on the changes in the logical network layout in real-time</a:t>
            </a: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48711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219780"/>
            <a:ext cx="11768667" cy="6924973"/>
          </a:xfrm>
          <a:prstGeom prst="rect">
            <a:avLst/>
          </a:prstGeom>
          <a:noFill/>
        </p:spPr>
        <p:txBody>
          <a:bodyPr wrap="square" rtlCol="0">
            <a:spAutoFit/>
          </a:bodyPr>
          <a:lstStyle/>
          <a:p>
            <a:r>
              <a:rPr lang="en-US" sz="4000" dirty="0">
                <a:latin typeface="Algerian" panose="04020705040A02060702" pitchFamily="82" charset="0"/>
              </a:rPr>
              <a:t>        	   adding react components</a:t>
            </a:r>
          </a:p>
          <a:p>
            <a:endParaRPr lang="en-US" sz="1200" b="0" i="0" dirty="0">
              <a:effectLst/>
              <a:latin typeface="Helvetica" panose="020B0604020202020204" pitchFamily="34" charset="0"/>
            </a:endParaRPr>
          </a:p>
          <a:p>
            <a:pPr marL="342900" indent="-342900" algn="l" fontAlgn="base">
              <a:buFont typeface="Wingdings" panose="05000000000000000000" pitchFamily="2" charset="2"/>
              <a:buChar char="Ø"/>
            </a:pPr>
            <a:r>
              <a:rPr lang="en-US" sz="2400" b="1" i="0" dirty="0">
                <a:effectLst/>
                <a:latin typeface="urw-din"/>
              </a:rPr>
              <a:t>BrowserRouter:</a:t>
            </a:r>
            <a:r>
              <a:rPr lang="en-US" sz="2400" b="0" i="0" dirty="0">
                <a:effectLst/>
                <a:latin typeface="urw-din"/>
              </a:rPr>
              <a:t> BrowserRouter is a router implementation that uses the HTML5 history API(pushState, replaceState and the popstate event) to keep your UI in sync with the URL. It is the parent component that is used to store all of the other components.</a:t>
            </a:r>
          </a:p>
          <a:p>
            <a:pPr marL="342900" indent="-342900" algn="l" fontAlgn="base">
              <a:buFont typeface="Wingdings" panose="05000000000000000000" pitchFamily="2" charset="2"/>
              <a:buChar char="Ø"/>
            </a:pPr>
            <a:endParaRPr lang="en-US" sz="2400" b="0" i="0" dirty="0">
              <a:effectLst/>
              <a:latin typeface="urw-din"/>
            </a:endParaRPr>
          </a:p>
          <a:p>
            <a:pPr marL="342900" indent="-342900" algn="l" fontAlgn="base">
              <a:buFont typeface="Wingdings" panose="05000000000000000000" pitchFamily="2" charset="2"/>
              <a:buChar char="Ø"/>
            </a:pPr>
            <a:r>
              <a:rPr lang="en-US" sz="2400" b="1" i="0" dirty="0">
                <a:effectLst/>
                <a:latin typeface="urw-din"/>
              </a:rPr>
              <a:t>Routes:</a:t>
            </a:r>
            <a:r>
              <a:rPr lang="en-US" sz="2400" b="0" i="0" dirty="0">
                <a:effectLst/>
                <a:latin typeface="urw-din"/>
              </a:rPr>
              <a:t> It’s a new component introduced in the v6 and a upgrade of the component. The main advantages of Routes over Switch are:</a:t>
            </a:r>
          </a:p>
          <a:p>
            <a:pPr marL="800100" lvl="1" indent="-342900" algn="l" fontAlgn="base">
              <a:buFont typeface="Wingdings" panose="05000000000000000000" pitchFamily="2" charset="2"/>
              <a:buChar char="v"/>
            </a:pPr>
            <a:r>
              <a:rPr lang="en-US" sz="2400" b="0" i="0" dirty="0">
                <a:effectLst/>
                <a:latin typeface="urw-din"/>
              </a:rPr>
              <a:t>Relative s and s</a:t>
            </a:r>
          </a:p>
          <a:p>
            <a:pPr marL="800100" lvl="1" indent="-342900" algn="l" fontAlgn="base">
              <a:buFont typeface="Wingdings" panose="05000000000000000000" pitchFamily="2" charset="2"/>
              <a:buChar char="v"/>
            </a:pPr>
            <a:r>
              <a:rPr lang="en-US" sz="2400" b="0" i="0" dirty="0">
                <a:effectLst/>
                <a:latin typeface="urw-din"/>
              </a:rPr>
              <a:t>Routes are chosen based on the best match instead of being traversed in order.</a:t>
            </a:r>
          </a:p>
          <a:p>
            <a:pPr marL="800100" lvl="1" indent="-342900" algn="l" fontAlgn="base">
              <a:buFont typeface="Wingdings" panose="05000000000000000000" pitchFamily="2" charset="2"/>
              <a:buChar char="v"/>
            </a:pPr>
            <a:endParaRPr lang="en-US" sz="2400" b="0" i="0" dirty="0">
              <a:effectLst/>
              <a:latin typeface="urw-din"/>
            </a:endParaRPr>
          </a:p>
          <a:p>
            <a:pPr marL="342900" indent="-342900" algn="l" fontAlgn="base">
              <a:buFont typeface="Wingdings" panose="05000000000000000000" pitchFamily="2" charset="2"/>
              <a:buChar char="Ø"/>
            </a:pPr>
            <a:r>
              <a:rPr lang="en-US" sz="2400" b="1" i="0" dirty="0">
                <a:effectLst/>
                <a:latin typeface="urw-din"/>
              </a:rPr>
              <a:t>Route:</a:t>
            </a:r>
            <a:r>
              <a:rPr lang="en-US" sz="2400" b="0" i="0" dirty="0">
                <a:effectLst/>
                <a:latin typeface="urw-din"/>
              </a:rPr>
              <a:t> Route is the conditionally shown component that renders some UI when its path matches the current URL.</a:t>
            </a:r>
          </a:p>
          <a:p>
            <a:pPr marL="342900" indent="-342900" algn="l" fontAlgn="base">
              <a:buFont typeface="Wingdings" panose="05000000000000000000" pitchFamily="2" charset="2"/>
              <a:buChar char="Ø"/>
            </a:pPr>
            <a:endParaRPr lang="en-US" sz="2400" b="0" i="0" dirty="0">
              <a:effectLst/>
              <a:latin typeface="urw-din"/>
            </a:endParaRPr>
          </a:p>
          <a:p>
            <a:pPr marL="342900" indent="-342900" algn="l" fontAlgn="base">
              <a:buFont typeface="Wingdings" panose="05000000000000000000" pitchFamily="2" charset="2"/>
              <a:buChar char="Ø"/>
            </a:pPr>
            <a:r>
              <a:rPr lang="en-US" sz="2400" b="1" i="0" dirty="0">
                <a:effectLst/>
                <a:latin typeface="urw-din"/>
              </a:rPr>
              <a:t>Link:</a:t>
            </a:r>
            <a:r>
              <a:rPr lang="en-US" sz="2400" b="0" i="0" dirty="0">
                <a:effectLst/>
                <a:latin typeface="urw-din"/>
              </a:rPr>
              <a:t> Link component is used to create links to different routes and implement navigation around the application. It works like HTML </a:t>
            </a:r>
            <a:r>
              <a:rPr lang="en-US" sz="2400" b="0" i="0" u="sng" dirty="0">
                <a:effectLst/>
                <a:latin typeface="urw-din"/>
                <a:hlinkClick r:id="rId3">
                  <a:extLst>
                    <a:ext uri="{A12FA001-AC4F-418D-AE19-62706E023703}">
                      <ahyp:hlinkClr xmlns:ahyp="http://schemas.microsoft.com/office/drawing/2018/hyperlinkcolor" val="tx"/>
                    </a:ext>
                  </a:extLst>
                </a:hlinkClick>
              </a:rPr>
              <a:t>anchor tag</a:t>
            </a:r>
            <a:r>
              <a:rPr lang="en-US" sz="2400" b="0" i="0" dirty="0">
                <a:effectLst/>
                <a:latin typeface="urw-din"/>
              </a:rPr>
              <a:t>.</a:t>
            </a: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217289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8676222" cy="3200400"/>
          </a:xfrm>
        </p:spPr>
        <p:txBody>
          <a:bodyPr>
            <a:noAutofit/>
          </a:bodyPr>
          <a:lstStyle/>
          <a:p>
            <a:pPr algn="l"/>
            <a:r>
              <a:rPr lang="en-US" sz="11700" b="1" dirty="0"/>
              <a:t>Thank </a:t>
            </a:r>
            <a:br>
              <a:rPr lang="en-US" sz="11700" b="1" dirty="0"/>
            </a:br>
            <a:r>
              <a:rPr lang="en-US" sz="11700" dirty="0">
                <a:solidFill>
                  <a:schemeClr val="tx1"/>
                </a:solidFill>
              </a:rPr>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3886200"/>
            <a:ext cx="8676222" cy="1905000"/>
          </a:xfrm>
        </p:spPr>
        <p:txBody>
          <a:bodyPr>
            <a:normAutofit/>
          </a:bodyPr>
          <a:lstStyle/>
          <a:p>
            <a:pPr algn="l"/>
            <a:r>
              <a:rPr lang="en-US" dirty="0"/>
              <a:t>someone@example.com</a:t>
            </a:r>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707896"/>
            <a:ext cx="11768667" cy="2323713"/>
          </a:xfrm>
          <a:prstGeom prst="rect">
            <a:avLst/>
          </a:prstGeom>
          <a:noFill/>
        </p:spPr>
        <p:txBody>
          <a:bodyPr wrap="square" rtlCol="0">
            <a:spAutoFit/>
          </a:bodyPr>
          <a:lstStyle/>
          <a:p>
            <a:r>
              <a:rPr lang="en-US" sz="4000" dirty="0">
                <a:latin typeface="Algerian" panose="04020705040A02060702" pitchFamily="82" charset="0"/>
              </a:rPr>
              <a:t>    								Introduction </a:t>
            </a:r>
          </a:p>
          <a:p>
            <a:endParaRPr lang="en-US" sz="900" dirty="0">
              <a:latin typeface="Algerian" panose="04020705040A02060702" pitchFamily="82" charset="0"/>
            </a:endParaRPr>
          </a:p>
          <a:p>
            <a:pPr algn="just"/>
            <a:r>
              <a:rPr lang="en-US" sz="3200" b="1" i="0" dirty="0">
                <a:effectLst/>
                <a:latin typeface="Agency FB" panose="020B0503020202020204" pitchFamily="34" charset="0"/>
              </a:rPr>
              <a:t>React</a:t>
            </a:r>
            <a:r>
              <a:rPr lang="en-US" sz="3200" b="0" i="0" dirty="0">
                <a:effectLst/>
                <a:latin typeface="Agency FB" panose="020B0503020202020204" pitchFamily="34" charset="0"/>
              </a:rPr>
              <a:t> is a flexible javascript library responsible for building reusable UI components. It is an open-source component-based frontend library responsible only for the view part of an application and works in a virtual document object model. </a:t>
            </a:r>
          </a:p>
        </p:txBody>
      </p:sp>
      <p:graphicFrame>
        <p:nvGraphicFramePr>
          <p:cNvPr id="5" name="Table 5">
            <a:extLst>
              <a:ext uri="{FF2B5EF4-FFF2-40B4-BE49-F238E27FC236}">
                <a16:creationId xmlns:a16="http://schemas.microsoft.com/office/drawing/2014/main" id="{BF9B5A06-C8C1-CA23-2661-75B3AFF70F69}"/>
              </a:ext>
            </a:extLst>
          </p:cNvPr>
          <p:cNvGraphicFramePr>
            <a:graphicFrameLocks noGrp="1"/>
          </p:cNvGraphicFramePr>
          <p:nvPr>
            <p:extLst>
              <p:ext uri="{D42A27DB-BD31-4B8C-83A1-F6EECF244321}">
                <p14:modId xmlns:p14="http://schemas.microsoft.com/office/powerpoint/2010/main" val="2655869381"/>
              </p:ext>
            </p:extLst>
          </p:nvPr>
        </p:nvGraphicFramePr>
        <p:xfrm>
          <a:off x="211666" y="3737698"/>
          <a:ext cx="11768667" cy="2412406"/>
        </p:xfrm>
        <a:graphic>
          <a:graphicData uri="http://schemas.openxmlformats.org/drawingml/2006/table">
            <a:tbl>
              <a:tblPr firstRow="1" bandRow="1">
                <a:tableStyleId>{073A0DAA-6AF3-43AB-8588-CEC1D06C72B9}</a:tableStyleId>
              </a:tblPr>
              <a:tblGrid>
                <a:gridCol w="5884334">
                  <a:extLst>
                    <a:ext uri="{9D8B030D-6E8A-4147-A177-3AD203B41FA5}">
                      <a16:colId xmlns:a16="http://schemas.microsoft.com/office/drawing/2014/main" val="1592927320"/>
                    </a:ext>
                  </a:extLst>
                </a:gridCol>
                <a:gridCol w="5884333">
                  <a:extLst>
                    <a:ext uri="{9D8B030D-6E8A-4147-A177-3AD203B41FA5}">
                      <a16:colId xmlns:a16="http://schemas.microsoft.com/office/drawing/2014/main" val="2707520303"/>
                    </a:ext>
                  </a:extLst>
                </a:gridCol>
              </a:tblGrid>
              <a:tr h="581363">
                <a:tc>
                  <a:txBody>
                    <a:bodyPr/>
                    <a:lstStyle/>
                    <a:p>
                      <a:pPr fontAlgn="t"/>
                      <a:r>
                        <a:rPr lang="en-US" b="1" dirty="0">
                          <a:solidFill>
                            <a:schemeClr val="tx1"/>
                          </a:solidFill>
                          <a:effectLst/>
                        </a:rPr>
                        <a:t>                         Angular</a:t>
                      </a:r>
                      <a:endParaRPr lang="en-US" dirty="0">
                        <a:solidFill>
                          <a:schemeClr val="tx1"/>
                        </a:solidFill>
                        <a:effectLst/>
                      </a:endParaRPr>
                    </a:p>
                  </a:txBody>
                  <a:tcPr marL="66675" marR="66675" marT="38100" marB="38100"/>
                </a:tc>
                <a:tc>
                  <a:txBody>
                    <a:bodyPr/>
                    <a:lstStyle/>
                    <a:p>
                      <a:pPr fontAlgn="t"/>
                      <a:r>
                        <a:rPr lang="en-US" b="1" dirty="0">
                          <a:solidFill>
                            <a:schemeClr val="tx1"/>
                          </a:solidFill>
                          <a:effectLst/>
                          <a:highlight>
                            <a:srgbClr val="000000"/>
                          </a:highlight>
                        </a:rPr>
                        <a:t>                          React</a:t>
                      </a:r>
                      <a:endParaRPr lang="en-US" dirty="0">
                        <a:solidFill>
                          <a:schemeClr val="tx1"/>
                        </a:solidFill>
                        <a:effectLst/>
                        <a:highlight>
                          <a:srgbClr val="000000"/>
                        </a:highlight>
                      </a:endParaRPr>
                    </a:p>
                  </a:txBody>
                  <a:tcPr marL="66675" marR="66675" marT="38100" marB="38100"/>
                </a:tc>
                <a:extLst>
                  <a:ext uri="{0D108BD9-81ED-4DB2-BD59-A6C34878D82A}">
                    <a16:rowId xmlns:a16="http://schemas.microsoft.com/office/drawing/2014/main" val="1238906131"/>
                  </a:ext>
                </a:extLst>
              </a:tr>
              <a:tr h="581363">
                <a:tc>
                  <a:txBody>
                    <a:bodyPr/>
                    <a:lstStyle/>
                    <a:p>
                      <a:pPr fontAlgn="t"/>
                      <a:r>
                        <a:rPr lang="en-US" dirty="0">
                          <a:solidFill>
                            <a:schemeClr val="bg1"/>
                          </a:solidFill>
                          <a:effectLst/>
                        </a:rPr>
                        <a:t>Complete framework</a:t>
                      </a:r>
                    </a:p>
                  </a:txBody>
                  <a:tcPr marL="66675" marR="66675" marT="38100" marB="38100"/>
                </a:tc>
                <a:tc>
                  <a:txBody>
                    <a:bodyPr/>
                    <a:lstStyle/>
                    <a:p>
                      <a:pPr fontAlgn="t"/>
                      <a:r>
                        <a:rPr lang="en-US">
                          <a:solidFill>
                            <a:schemeClr val="bg1"/>
                          </a:solidFill>
                          <a:effectLst/>
                        </a:rPr>
                        <a:t>Library</a:t>
                      </a:r>
                    </a:p>
                  </a:txBody>
                  <a:tcPr marL="66675" marR="66675" marT="38100" marB="38100"/>
                </a:tc>
                <a:extLst>
                  <a:ext uri="{0D108BD9-81ED-4DB2-BD59-A6C34878D82A}">
                    <a16:rowId xmlns:a16="http://schemas.microsoft.com/office/drawing/2014/main" val="2886271919"/>
                  </a:ext>
                </a:extLst>
              </a:tr>
              <a:tr h="581363">
                <a:tc>
                  <a:txBody>
                    <a:bodyPr/>
                    <a:lstStyle/>
                    <a:p>
                      <a:pPr fontAlgn="t"/>
                      <a:r>
                        <a:rPr lang="en-US" dirty="0">
                          <a:solidFill>
                            <a:schemeClr val="bg1"/>
                          </a:solidFill>
                          <a:effectLst/>
                        </a:rPr>
                        <a:t>Object-oriented programming</a:t>
                      </a:r>
                    </a:p>
                  </a:txBody>
                  <a:tcPr marL="66675" marR="66675" marT="38100" marB="38100"/>
                </a:tc>
                <a:tc>
                  <a:txBody>
                    <a:bodyPr/>
                    <a:lstStyle/>
                    <a:p>
                      <a:pPr fontAlgn="t"/>
                      <a:r>
                        <a:rPr lang="en-US">
                          <a:solidFill>
                            <a:schemeClr val="bg1"/>
                          </a:solidFill>
                          <a:effectLst/>
                        </a:rPr>
                        <a:t>Extension to the javascript library and its internal architecture is based on jsx</a:t>
                      </a:r>
                    </a:p>
                  </a:txBody>
                  <a:tcPr marL="66675" marR="66675" marT="38100" marB="38100"/>
                </a:tc>
                <a:extLst>
                  <a:ext uri="{0D108BD9-81ED-4DB2-BD59-A6C34878D82A}">
                    <a16:rowId xmlns:a16="http://schemas.microsoft.com/office/drawing/2014/main" val="2952704194"/>
                  </a:ext>
                </a:extLst>
              </a:tr>
              <a:tr h="581363">
                <a:tc>
                  <a:txBody>
                    <a:bodyPr/>
                    <a:lstStyle/>
                    <a:p>
                      <a:pPr fontAlgn="t"/>
                      <a:r>
                        <a:rPr lang="en-US" dirty="0">
                          <a:solidFill>
                            <a:schemeClr val="bg1"/>
                          </a:solidFill>
                          <a:effectLst/>
                        </a:rPr>
                        <a:t>Based on the model view controller and real document object model</a:t>
                      </a:r>
                    </a:p>
                  </a:txBody>
                  <a:tcPr marL="66675" marR="66675" marT="38100" marB="38100"/>
                </a:tc>
                <a:tc>
                  <a:txBody>
                    <a:bodyPr/>
                    <a:lstStyle/>
                    <a:p>
                      <a:pPr fontAlgn="t"/>
                      <a:r>
                        <a:rPr lang="en-US" dirty="0">
                          <a:solidFill>
                            <a:schemeClr val="bg1"/>
                          </a:solidFill>
                          <a:effectLst/>
                        </a:rPr>
                        <a:t>Based on the virtual document object model</a:t>
                      </a:r>
                    </a:p>
                  </a:txBody>
                  <a:tcPr marL="66675" marR="66675" marT="38100" marB="38100"/>
                </a:tc>
                <a:extLst>
                  <a:ext uri="{0D108BD9-81ED-4DB2-BD59-A6C34878D82A}">
                    <a16:rowId xmlns:a16="http://schemas.microsoft.com/office/drawing/2014/main" val="2069149667"/>
                  </a:ext>
                </a:extLst>
              </a:tr>
            </a:tbl>
          </a:graphicData>
        </a:graphic>
      </p:graphicFrame>
    </p:spTree>
    <p:extLst>
      <p:ext uri="{BB962C8B-B14F-4D97-AF65-F5344CB8AC3E}">
        <p14:creationId xmlns:p14="http://schemas.microsoft.com/office/powerpoint/2010/main" val="81410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7602081"/>
          </a:xfrm>
          <a:prstGeom prst="rect">
            <a:avLst/>
          </a:prstGeom>
          <a:noFill/>
        </p:spPr>
        <p:txBody>
          <a:bodyPr wrap="square" rtlCol="0">
            <a:spAutoFit/>
          </a:bodyPr>
          <a:lstStyle/>
          <a:p>
            <a:r>
              <a:rPr lang="en-US" sz="4000" dirty="0">
                <a:latin typeface="Algerian" panose="04020705040A02060702" pitchFamily="82" charset="0"/>
              </a:rPr>
              <a:t>    	</a:t>
            </a:r>
            <a:r>
              <a:rPr lang="en-US" sz="4000" b="1" i="0" dirty="0">
                <a:effectLst/>
                <a:latin typeface="Algerian" panose="04020705040A02060702" pitchFamily="82" charset="0"/>
              </a:rPr>
              <a:t>What is Routing and React router?</a:t>
            </a: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Routing is a mechanism through which requests are routed to the code that handles them. React routing enables the navigation across different view comments of a react-</a:t>
            </a:r>
            <a:r>
              <a:rPr lang="en-US" sz="3200" b="0" i="0" dirty="0" err="1">
                <a:effectLst/>
                <a:latin typeface="Agency FB" panose="020B0503020202020204" pitchFamily="34" charset="0"/>
              </a:rPr>
              <a:t>js</a:t>
            </a:r>
            <a:r>
              <a:rPr lang="en-US" sz="3200" b="0" i="0" dirty="0">
                <a:effectLst/>
                <a:latin typeface="Agency FB" panose="020B0503020202020204" pitchFamily="34" charset="0"/>
              </a:rPr>
              <a:t> application by changing the url in the browser and keeping the UI synced with the URL.</a:t>
            </a:r>
          </a:p>
          <a:p>
            <a:pPr algn="just"/>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1" i="0" dirty="0">
                <a:effectLst/>
                <a:latin typeface="Agency FB" panose="020B0503020202020204" pitchFamily="34" charset="0"/>
              </a:rPr>
              <a:t>React router</a:t>
            </a:r>
            <a:r>
              <a:rPr lang="en-US" sz="3200" b="0" i="0" dirty="0">
                <a:effectLst/>
                <a:latin typeface="Agency FB" panose="020B0503020202020204" pitchFamily="34" charset="0"/>
              </a:rPr>
              <a:t> is a fully featured client and server-side routing library for react-</a:t>
            </a:r>
            <a:r>
              <a:rPr lang="en-US" sz="3200" b="0" i="0" dirty="0" err="1">
                <a:effectLst/>
                <a:latin typeface="Agency FB" panose="020B0503020202020204" pitchFamily="34" charset="0"/>
              </a:rPr>
              <a:t>js</a:t>
            </a:r>
            <a:r>
              <a:rPr lang="en-US" sz="3200" b="0" i="0" dirty="0">
                <a:effectLst/>
                <a:latin typeface="Agency FB" panose="020B0503020202020204" pitchFamily="34" charset="0"/>
              </a:rPr>
              <a:t> and is helping in building user interfaces by defining routes in a declarative style.</a:t>
            </a:r>
          </a:p>
          <a:p>
            <a:pPr algn="just"/>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 It consists of two components.</a:t>
            </a:r>
          </a:p>
          <a:p>
            <a:pPr marL="2286000" lvl="4" indent="-457200">
              <a:buFont typeface="Wingdings" panose="05000000000000000000" pitchFamily="2" charset="2"/>
              <a:buChar char="v"/>
            </a:pPr>
            <a:r>
              <a:rPr lang="en-US" sz="3200" dirty="0">
                <a:latin typeface="Agency FB" panose="020B0503020202020204" pitchFamily="34" charset="0"/>
              </a:rPr>
              <a:t>BrowserRouter – </a:t>
            </a:r>
            <a:r>
              <a:rPr lang="en-US" sz="3200" dirty="0">
                <a:solidFill>
                  <a:schemeClr val="accent5">
                    <a:lumMod val="40000"/>
                    <a:lumOff val="60000"/>
                  </a:schemeClr>
                </a:solidFill>
                <a:latin typeface="Agency FB" panose="020B0503020202020204" pitchFamily="34" charset="0"/>
              </a:rPr>
              <a:t>Used for handling the dynamic URL</a:t>
            </a:r>
          </a:p>
          <a:p>
            <a:pPr marL="2286000" lvl="4" indent="-457200">
              <a:buFont typeface="Wingdings" panose="05000000000000000000" pitchFamily="2" charset="2"/>
              <a:buChar char="v"/>
            </a:pPr>
            <a:r>
              <a:rPr lang="en-US" sz="3200" dirty="0">
                <a:latin typeface="Agency FB" panose="020B0503020202020204" pitchFamily="34" charset="0"/>
              </a:rPr>
              <a:t>HashRouter – </a:t>
            </a:r>
            <a:r>
              <a:rPr lang="en-US" sz="3200" dirty="0">
                <a:solidFill>
                  <a:schemeClr val="accent5">
                    <a:lumMod val="40000"/>
                    <a:lumOff val="60000"/>
                  </a:schemeClr>
                </a:solidFill>
                <a:latin typeface="Agency FB" panose="020B0503020202020204" pitchFamily="34" charset="0"/>
              </a:rPr>
              <a:t>Used for handling the static request</a:t>
            </a: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61527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6340197"/>
          </a:xfrm>
          <a:prstGeom prst="rect">
            <a:avLst/>
          </a:prstGeom>
          <a:noFill/>
        </p:spPr>
        <p:txBody>
          <a:bodyPr wrap="square" rtlCol="0">
            <a:spAutoFit/>
          </a:bodyPr>
          <a:lstStyle/>
          <a:p>
            <a:r>
              <a:rPr lang="en-US" sz="4000" dirty="0">
                <a:latin typeface="Algerian" panose="04020705040A02060702" pitchFamily="82" charset="0"/>
              </a:rPr>
              <a:t>    						</a:t>
            </a:r>
            <a:r>
              <a:rPr lang="en-US" sz="4000" b="1" i="0" dirty="0">
                <a:effectLst/>
                <a:latin typeface="Algerian" panose="04020705040A02060702" pitchFamily="82" charset="0"/>
              </a:rPr>
              <a:t>BROWSER rOUTER</a:t>
            </a:r>
          </a:p>
          <a:p>
            <a:endParaRPr lang="en-US" sz="14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BrowserRouter is a router implementation that uses the HTML5 history API(pushState, replaceState and the popstate event) to keep your UI in sync with the URL. It is the parent component that is used to store all of the other components.</a:t>
            </a:r>
          </a:p>
          <a:p>
            <a:pPr algn="just"/>
            <a:endParaRPr lang="en-US" sz="28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Dynamic routing is simple to set up on extensive networks and is more intuitive when choosing the best route, detecting route modifications, and discovering faraway networks.</a:t>
            </a: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Last but not least, dynamic routing is insecure compared to static routing.</a:t>
            </a:r>
            <a:endParaRPr lang="en-US" sz="32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57096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7109639"/>
          </a:xfrm>
          <a:prstGeom prst="rect">
            <a:avLst/>
          </a:prstGeom>
          <a:noFill/>
        </p:spPr>
        <p:txBody>
          <a:bodyPr wrap="square" rtlCol="0">
            <a:spAutoFit/>
          </a:bodyPr>
          <a:lstStyle/>
          <a:p>
            <a:r>
              <a:rPr lang="en-US" sz="4000" dirty="0">
                <a:latin typeface="Algerian" panose="04020705040A02060702" pitchFamily="82" charset="0"/>
              </a:rPr>
              <a:t>    						Hash</a:t>
            </a:r>
            <a:r>
              <a:rPr lang="en-US" sz="4000" b="1" i="0" dirty="0">
                <a:effectLst/>
                <a:latin typeface="Algerian" panose="04020705040A02060702" pitchFamily="82" charset="0"/>
              </a:rPr>
              <a:t> rOUTER</a:t>
            </a: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The technique of static routing is a sort of network routing. The process of manually setting and selecting a network route, which the network administrator generally maintains, is known as static routing. It's used in cases when network settings and the surrounding environment are assumed to remain constant.</a:t>
            </a: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marL="457200" indent="-457200" algn="just">
              <a:buFont typeface="Wingdings" panose="05000000000000000000" pitchFamily="2" charset="2"/>
              <a:buChar char="Ø"/>
            </a:pPr>
            <a:r>
              <a:rPr lang="en-US" sz="3200" b="0" i="0" dirty="0">
                <a:effectLst/>
                <a:latin typeface="Agency FB" panose="020B0503020202020204" pitchFamily="34" charset="0"/>
              </a:rPr>
              <a:t>Only a few cases call for static routing. Because there is no adjustment when the principal route is unavailable, network degradation, delay, and congestion are unavoidable outcomes of static routing's non-flexible nature.</a:t>
            </a:r>
          </a:p>
          <a:p>
            <a:pPr marL="457200" indent="-457200" algn="just">
              <a:buFont typeface="Wingdings" panose="05000000000000000000" pitchFamily="2" charset="2"/>
              <a:buChar char="Ø"/>
            </a:pPr>
            <a:endParaRPr lang="en-US" sz="3200" dirty="0">
              <a:latin typeface="Agency FB" panose="020B0503020202020204" pitchFamily="34" charset="0"/>
            </a:endParaRP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311296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3724096"/>
          </a:xfrm>
          <a:prstGeom prst="rect">
            <a:avLst/>
          </a:prstGeom>
          <a:noFill/>
        </p:spPr>
        <p:txBody>
          <a:bodyPr wrap="square" rtlCol="0">
            <a:spAutoFit/>
          </a:bodyPr>
          <a:lstStyle/>
          <a:p>
            <a:r>
              <a:rPr lang="en-US" sz="3600" b="0" i="0" dirty="0">
                <a:effectLst/>
                <a:latin typeface="Algerian" panose="04020705040A02060702" pitchFamily="82" charset="0"/>
                <a:cs typeface="Heebo" panose="020B0604020202020204" pitchFamily="2" charset="-79"/>
              </a:rPr>
              <a:t>    Difference </a:t>
            </a:r>
            <a:r>
              <a:rPr lang="en-US" sz="3600" dirty="0">
                <a:latin typeface="Algerian" panose="04020705040A02060702" pitchFamily="82" charset="0"/>
                <a:cs typeface="Heebo" panose="020B0604020202020204" pitchFamily="2" charset="-79"/>
              </a:rPr>
              <a:t>b</a:t>
            </a:r>
            <a:r>
              <a:rPr lang="en-US" sz="3600" b="0" i="0" dirty="0">
                <a:effectLst/>
                <a:latin typeface="Algerian" panose="04020705040A02060702" pitchFamily="82" charset="0"/>
                <a:cs typeface="Heebo" panose="020B0604020202020204" pitchFamily="2" charset="-79"/>
              </a:rPr>
              <a:t>/w Static and  Dynamic Routing</a:t>
            </a:r>
          </a:p>
          <a:p>
            <a:endParaRPr lang="en-US" sz="40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endParaRPr lang="en-US" sz="3200" dirty="0">
              <a:latin typeface="Agency FB" panose="020B0503020202020204" pitchFamily="34" charset="0"/>
            </a:endParaRP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graphicFrame>
        <p:nvGraphicFramePr>
          <p:cNvPr id="2" name="Table 3">
            <a:extLst>
              <a:ext uri="{FF2B5EF4-FFF2-40B4-BE49-F238E27FC236}">
                <a16:creationId xmlns:a16="http://schemas.microsoft.com/office/drawing/2014/main" id="{059C9874-020A-E56D-E491-859F1C330593}"/>
              </a:ext>
            </a:extLst>
          </p:cNvPr>
          <p:cNvGraphicFramePr>
            <a:graphicFrameLocks noGrp="1"/>
          </p:cNvGraphicFramePr>
          <p:nvPr>
            <p:extLst>
              <p:ext uri="{D42A27DB-BD31-4B8C-83A1-F6EECF244321}">
                <p14:modId xmlns:p14="http://schemas.microsoft.com/office/powerpoint/2010/main" val="487964236"/>
              </p:ext>
            </p:extLst>
          </p:nvPr>
        </p:nvGraphicFramePr>
        <p:xfrm>
          <a:off x="307258" y="1265355"/>
          <a:ext cx="11577483" cy="5268181"/>
        </p:xfrm>
        <a:graphic>
          <a:graphicData uri="http://schemas.openxmlformats.org/drawingml/2006/table">
            <a:tbl>
              <a:tblPr firstRow="1" bandRow="1">
                <a:tableStyleId>{073A0DAA-6AF3-43AB-8588-CEC1D06C72B9}</a:tableStyleId>
              </a:tblPr>
              <a:tblGrid>
                <a:gridCol w="3859161">
                  <a:extLst>
                    <a:ext uri="{9D8B030D-6E8A-4147-A177-3AD203B41FA5}">
                      <a16:colId xmlns:a16="http://schemas.microsoft.com/office/drawing/2014/main" val="3184781716"/>
                    </a:ext>
                  </a:extLst>
                </a:gridCol>
                <a:gridCol w="3859161">
                  <a:extLst>
                    <a:ext uri="{9D8B030D-6E8A-4147-A177-3AD203B41FA5}">
                      <a16:colId xmlns:a16="http://schemas.microsoft.com/office/drawing/2014/main" val="1929149270"/>
                    </a:ext>
                  </a:extLst>
                </a:gridCol>
                <a:gridCol w="3859161">
                  <a:extLst>
                    <a:ext uri="{9D8B030D-6E8A-4147-A177-3AD203B41FA5}">
                      <a16:colId xmlns:a16="http://schemas.microsoft.com/office/drawing/2014/main" val="3417261951"/>
                    </a:ext>
                  </a:extLst>
                </a:gridCol>
              </a:tblGrid>
              <a:tr h="1041887">
                <a:tc>
                  <a:txBody>
                    <a:bodyPr/>
                    <a:lstStyle/>
                    <a:p>
                      <a:pPr algn="ctr"/>
                      <a:endParaRPr lang="en-US" dirty="0">
                        <a:latin typeface="Agency FB" panose="020B0503020202020204" pitchFamily="34" charset="0"/>
                      </a:endParaRPr>
                    </a:p>
                    <a:p>
                      <a:pPr algn="ctr"/>
                      <a:r>
                        <a:rPr lang="en-US" sz="3200" dirty="0">
                          <a:latin typeface="Agency FB" panose="020B0503020202020204" pitchFamily="34" charset="0"/>
                        </a:rPr>
                        <a:t>KEY</a:t>
                      </a:r>
                    </a:p>
                  </a:txBody>
                  <a:tcPr/>
                </a:tc>
                <a:tc>
                  <a:txBody>
                    <a:bodyPr/>
                    <a:lstStyle/>
                    <a:p>
                      <a:pPr algn="ctr" fontAlgn="ctr"/>
                      <a:r>
                        <a:rPr lang="en-US" sz="3200" b="1" dirty="0">
                          <a:effectLst/>
                          <a:latin typeface="Agency FB" panose="020B0503020202020204" pitchFamily="34" charset="0"/>
                        </a:rPr>
                        <a:t>STATIC</a:t>
                      </a:r>
                    </a:p>
                  </a:txBody>
                  <a:tcPr marL="76200" marR="76200" marT="76200" marB="76200" anchor="ctr"/>
                </a:tc>
                <a:tc>
                  <a:txBody>
                    <a:bodyPr/>
                    <a:lstStyle/>
                    <a:p>
                      <a:pPr algn="ctr"/>
                      <a:endParaRPr lang="en-US" dirty="0"/>
                    </a:p>
                    <a:p>
                      <a:pPr algn="ctr"/>
                      <a:r>
                        <a:rPr lang="en-US" sz="3200" dirty="0">
                          <a:latin typeface="Agency FB" panose="020B0503020202020204" pitchFamily="34" charset="0"/>
                        </a:rPr>
                        <a:t>DYNAMIC</a:t>
                      </a:r>
                    </a:p>
                  </a:txBody>
                  <a:tcPr/>
                </a:tc>
                <a:extLst>
                  <a:ext uri="{0D108BD9-81ED-4DB2-BD59-A6C34878D82A}">
                    <a16:rowId xmlns:a16="http://schemas.microsoft.com/office/drawing/2014/main" val="167538634"/>
                  </a:ext>
                </a:extLst>
              </a:tr>
              <a:tr h="1190728">
                <a:tc>
                  <a:txBody>
                    <a:bodyPr/>
                    <a:lstStyle/>
                    <a:p>
                      <a:pPr algn="ctr" fontAlgn="ctr"/>
                      <a:r>
                        <a:rPr lang="en-US">
                          <a:effectLst/>
                        </a:rPr>
                        <a:t>Routing pattern</a:t>
                      </a:r>
                    </a:p>
                  </a:txBody>
                  <a:tcPr marL="76200" marR="76200" marT="76200" marB="76200" anchor="ctr"/>
                </a:tc>
                <a:tc>
                  <a:txBody>
                    <a:bodyPr/>
                    <a:lstStyle/>
                    <a:p>
                      <a:pPr fontAlgn="t"/>
                      <a:r>
                        <a:rPr lang="en-US">
                          <a:effectLst/>
                        </a:rPr>
                        <a:t>In static routing, user-defined routes are used in the routing table.</a:t>
                      </a:r>
                    </a:p>
                  </a:txBody>
                  <a:tcPr marL="76200" marR="76200" marT="76200" marB="76200"/>
                </a:tc>
                <a:tc>
                  <a:txBody>
                    <a:bodyPr/>
                    <a:lstStyle/>
                    <a:p>
                      <a:pPr fontAlgn="t"/>
                      <a:r>
                        <a:rPr lang="en-US" dirty="0">
                          <a:effectLst/>
                        </a:rPr>
                        <a:t>In dynamic routing, routes are updated as per the changes in network.</a:t>
                      </a:r>
                    </a:p>
                  </a:txBody>
                  <a:tcPr marL="76200" marR="76200" marT="76200" marB="76200"/>
                </a:tc>
                <a:extLst>
                  <a:ext uri="{0D108BD9-81ED-4DB2-BD59-A6C34878D82A}">
                    <a16:rowId xmlns:a16="http://schemas.microsoft.com/office/drawing/2014/main" val="1767191483"/>
                  </a:ext>
                </a:extLst>
              </a:tr>
              <a:tr h="1190728">
                <a:tc>
                  <a:txBody>
                    <a:bodyPr/>
                    <a:lstStyle/>
                    <a:p>
                      <a:pPr algn="ctr" fontAlgn="ctr"/>
                      <a:r>
                        <a:rPr lang="en-US">
                          <a:effectLst/>
                        </a:rPr>
                        <a:t>Routing Algorithm</a:t>
                      </a:r>
                    </a:p>
                  </a:txBody>
                  <a:tcPr marL="76200" marR="76200" marT="76200" marB="76200" anchor="ctr"/>
                </a:tc>
                <a:tc>
                  <a:txBody>
                    <a:bodyPr/>
                    <a:lstStyle/>
                    <a:p>
                      <a:pPr fontAlgn="t"/>
                      <a:r>
                        <a:rPr lang="en-US">
                          <a:effectLst/>
                        </a:rPr>
                        <a:t>No complex algorithm used to figure out the shortest path.</a:t>
                      </a:r>
                    </a:p>
                  </a:txBody>
                  <a:tcPr marL="76200" marR="76200" marT="76200" marB="76200"/>
                </a:tc>
                <a:tc>
                  <a:txBody>
                    <a:bodyPr/>
                    <a:lstStyle/>
                    <a:p>
                      <a:pPr fontAlgn="t"/>
                      <a:r>
                        <a:rPr lang="en-US" dirty="0">
                          <a:effectLst/>
                        </a:rPr>
                        <a:t>Dynamic routing employs complex algorithms to find the shortest routes.</a:t>
                      </a:r>
                    </a:p>
                  </a:txBody>
                  <a:tcPr marL="76200" marR="76200" marT="76200" marB="76200"/>
                </a:tc>
                <a:extLst>
                  <a:ext uri="{0D108BD9-81ED-4DB2-BD59-A6C34878D82A}">
                    <a16:rowId xmlns:a16="http://schemas.microsoft.com/office/drawing/2014/main" val="1535971965"/>
                  </a:ext>
                </a:extLst>
              </a:tr>
              <a:tr h="855836">
                <a:tc>
                  <a:txBody>
                    <a:bodyPr/>
                    <a:lstStyle/>
                    <a:p>
                      <a:pPr algn="ctr" fontAlgn="ctr"/>
                      <a:r>
                        <a:rPr lang="en-US" dirty="0">
                          <a:effectLst/>
                        </a:rPr>
                        <a:t>Security</a:t>
                      </a:r>
                    </a:p>
                  </a:txBody>
                  <a:tcPr marL="76200" marR="76200" marT="76200" marB="76200" anchor="ctr"/>
                </a:tc>
                <a:tc>
                  <a:txBody>
                    <a:bodyPr/>
                    <a:lstStyle/>
                    <a:p>
                      <a:pPr fontAlgn="t"/>
                      <a:r>
                        <a:rPr lang="en-US" dirty="0">
                          <a:effectLst/>
                        </a:rPr>
                        <a:t>Static routing provides higher security.</a:t>
                      </a:r>
                    </a:p>
                  </a:txBody>
                  <a:tcPr marL="76200" marR="76200" marT="76200" marB="76200"/>
                </a:tc>
                <a:tc>
                  <a:txBody>
                    <a:bodyPr/>
                    <a:lstStyle/>
                    <a:p>
                      <a:pPr fontAlgn="t"/>
                      <a:r>
                        <a:rPr lang="en-US" dirty="0">
                          <a:effectLst/>
                        </a:rPr>
                        <a:t>Dynamic routing is less secure.</a:t>
                      </a:r>
                    </a:p>
                  </a:txBody>
                  <a:tcPr marL="76200" marR="76200" marT="76200" marB="76200"/>
                </a:tc>
                <a:extLst>
                  <a:ext uri="{0D108BD9-81ED-4DB2-BD59-A6C34878D82A}">
                    <a16:rowId xmlns:a16="http://schemas.microsoft.com/office/drawing/2014/main" val="387004869"/>
                  </a:ext>
                </a:extLst>
              </a:tr>
              <a:tr h="989002">
                <a:tc>
                  <a:txBody>
                    <a:bodyPr/>
                    <a:lstStyle/>
                    <a:p>
                      <a:pPr algn="ctr" fontAlgn="ctr"/>
                      <a:r>
                        <a:rPr lang="en-US" dirty="0">
                          <a:effectLst/>
                        </a:rPr>
                        <a:t>Automation</a:t>
                      </a:r>
                    </a:p>
                  </a:txBody>
                  <a:tcPr marL="76200" marR="76200" marT="76200" marB="76200" anchor="ctr"/>
                </a:tc>
                <a:tc>
                  <a:txBody>
                    <a:bodyPr/>
                    <a:lstStyle/>
                    <a:p>
                      <a:pPr fontAlgn="t"/>
                      <a:r>
                        <a:rPr lang="en-US" dirty="0">
                          <a:effectLst/>
                        </a:rPr>
                        <a:t>Static routing is a manual process.</a:t>
                      </a:r>
                    </a:p>
                  </a:txBody>
                  <a:tcPr marL="76200" marR="76200" marT="76200" marB="76200"/>
                </a:tc>
                <a:tc>
                  <a:txBody>
                    <a:bodyPr/>
                    <a:lstStyle/>
                    <a:p>
                      <a:pPr fontAlgn="t"/>
                      <a:r>
                        <a:rPr lang="en-US" dirty="0">
                          <a:effectLst/>
                        </a:rPr>
                        <a:t>Dynamic routing is an automatic process.</a:t>
                      </a:r>
                    </a:p>
                  </a:txBody>
                  <a:tcPr marL="76200" marR="76200" marT="76200" marB="76200"/>
                </a:tc>
                <a:extLst>
                  <a:ext uri="{0D108BD9-81ED-4DB2-BD59-A6C34878D82A}">
                    <a16:rowId xmlns:a16="http://schemas.microsoft.com/office/drawing/2014/main" val="2108215247"/>
                  </a:ext>
                </a:extLst>
              </a:tr>
            </a:tbl>
          </a:graphicData>
        </a:graphic>
      </p:graphicFrame>
    </p:spTree>
    <p:extLst>
      <p:ext uri="{BB962C8B-B14F-4D97-AF65-F5344CB8AC3E}">
        <p14:creationId xmlns:p14="http://schemas.microsoft.com/office/powerpoint/2010/main" val="207150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4278094"/>
          </a:xfrm>
          <a:prstGeom prst="rect">
            <a:avLst/>
          </a:prstGeom>
          <a:noFill/>
        </p:spPr>
        <p:txBody>
          <a:bodyPr wrap="square" rtlCol="0">
            <a:spAutoFit/>
          </a:bodyPr>
          <a:lstStyle/>
          <a:p>
            <a:r>
              <a:rPr lang="en-US" sz="3600" b="0" i="0" dirty="0">
                <a:effectLst/>
                <a:latin typeface="Algerian" panose="04020705040A02060702" pitchFamily="82" charset="0"/>
                <a:cs typeface="Heebo" panose="020B0604020202020204" pitchFamily="2" charset="-79"/>
              </a:rPr>
              <a:t>   </a:t>
            </a:r>
          </a:p>
          <a:p>
            <a:r>
              <a:rPr lang="en-US" sz="3600" b="0" i="0" dirty="0">
                <a:effectLst/>
                <a:latin typeface="Algerian" panose="04020705040A02060702" pitchFamily="82" charset="0"/>
                <a:cs typeface="Heebo" panose="020B0604020202020204" pitchFamily="2" charset="-79"/>
              </a:rPr>
              <a:t>      Difference </a:t>
            </a:r>
            <a:r>
              <a:rPr lang="en-US" sz="3600" dirty="0">
                <a:latin typeface="Algerian" panose="04020705040A02060702" pitchFamily="82" charset="0"/>
                <a:cs typeface="Heebo" panose="020B0604020202020204" pitchFamily="2" charset="-79"/>
              </a:rPr>
              <a:t>b</a:t>
            </a:r>
            <a:r>
              <a:rPr lang="en-US" sz="3600" b="0" i="0" dirty="0">
                <a:effectLst/>
                <a:latin typeface="Algerian" panose="04020705040A02060702" pitchFamily="82" charset="0"/>
                <a:cs typeface="Heebo" panose="020B0604020202020204" pitchFamily="2" charset="-79"/>
              </a:rPr>
              <a:t>/w Static and  Dynamic Routing</a:t>
            </a:r>
          </a:p>
          <a:p>
            <a:endParaRPr lang="en-US" sz="4000" b="1" i="0" dirty="0">
              <a:effectLst/>
              <a:latin typeface="Algerian" panose="04020705040A02060702" pitchFamily="82" charset="0"/>
            </a:endParaRPr>
          </a:p>
          <a:p>
            <a:endParaRPr lang="en-US" sz="1200" b="0" i="0" dirty="0">
              <a:effectLst/>
              <a:latin typeface="Helvetica" panose="020B0604020202020204" pitchFamily="34" charset="0"/>
            </a:endParaRPr>
          </a:p>
          <a:p>
            <a:pPr marL="457200" indent="-457200" algn="just">
              <a:buFont typeface="Wingdings" panose="05000000000000000000" pitchFamily="2" charset="2"/>
              <a:buChar char="Ø"/>
            </a:pPr>
            <a:endParaRPr lang="en-US" sz="3200" dirty="0">
              <a:latin typeface="Agency FB" panose="020B0503020202020204" pitchFamily="34" charset="0"/>
            </a:endParaRPr>
          </a:p>
          <a:p>
            <a:pPr marL="457200" indent="-457200" algn="just">
              <a:buFont typeface="Wingdings" panose="05000000000000000000" pitchFamily="2" charset="2"/>
              <a:buChar char="Ø"/>
            </a:pPr>
            <a:endParaRPr lang="en-US" sz="3200" b="0" i="0" dirty="0">
              <a:effectLst/>
              <a:latin typeface="Agency FB" panose="020B0503020202020204" pitchFamily="34" charset="0"/>
            </a:endParaRPr>
          </a:p>
          <a:p>
            <a:pPr algn="just"/>
            <a:endParaRPr lang="en-US" sz="28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graphicFrame>
        <p:nvGraphicFramePr>
          <p:cNvPr id="2" name="Table 3">
            <a:extLst>
              <a:ext uri="{FF2B5EF4-FFF2-40B4-BE49-F238E27FC236}">
                <a16:creationId xmlns:a16="http://schemas.microsoft.com/office/drawing/2014/main" id="{059C9874-020A-E56D-E491-859F1C330593}"/>
              </a:ext>
            </a:extLst>
          </p:cNvPr>
          <p:cNvGraphicFramePr>
            <a:graphicFrameLocks noGrp="1"/>
          </p:cNvGraphicFramePr>
          <p:nvPr>
            <p:extLst>
              <p:ext uri="{D42A27DB-BD31-4B8C-83A1-F6EECF244321}">
                <p14:modId xmlns:p14="http://schemas.microsoft.com/office/powerpoint/2010/main" val="869118818"/>
              </p:ext>
            </p:extLst>
          </p:nvPr>
        </p:nvGraphicFramePr>
        <p:xfrm>
          <a:off x="307258" y="1862048"/>
          <a:ext cx="11577483" cy="4279179"/>
        </p:xfrm>
        <a:graphic>
          <a:graphicData uri="http://schemas.openxmlformats.org/drawingml/2006/table">
            <a:tbl>
              <a:tblPr firstRow="1" bandRow="1">
                <a:tableStyleId>{073A0DAA-6AF3-43AB-8588-CEC1D06C72B9}</a:tableStyleId>
              </a:tblPr>
              <a:tblGrid>
                <a:gridCol w="3859161">
                  <a:extLst>
                    <a:ext uri="{9D8B030D-6E8A-4147-A177-3AD203B41FA5}">
                      <a16:colId xmlns:a16="http://schemas.microsoft.com/office/drawing/2014/main" val="3184781716"/>
                    </a:ext>
                  </a:extLst>
                </a:gridCol>
                <a:gridCol w="3859161">
                  <a:extLst>
                    <a:ext uri="{9D8B030D-6E8A-4147-A177-3AD203B41FA5}">
                      <a16:colId xmlns:a16="http://schemas.microsoft.com/office/drawing/2014/main" val="1929149270"/>
                    </a:ext>
                  </a:extLst>
                </a:gridCol>
                <a:gridCol w="3859161">
                  <a:extLst>
                    <a:ext uri="{9D8B030D-6E8A-4147-A177-3AD203B41FA5}">
                      <a16:colId xmlns:a16="http://schemas.microsoft.com/office/drawing/2014/main" val="3417261951"/>
                    </a:ext>
                  </a:extLst>
                </a:gridCol>
              </a:tblGrid>
              <a:tr h="1041887">
                <a:tc>
                  <a:txBody>
                    <a:bodyPr/>
                    <a:lstStyle/>
                    <a:p>
                      <a:pPr algn="ctr"/>
                      <a:endParaRPr lang="en-US" dirty="0">
                        <a:latin typeface="Agency FB" panose="020B0503020202020204" pitchFamily="34" charset="0"/>
                      </a:endParaRPr>
                    </a:p>
                    <a:p>
                      <a:pPr algn="ctr"/>
                      <a:r>
                        <a:rPr lang="en-US" sz="3200" dirty="0">
                          <a:latin typeface="Agency FB" panose="020B0503020202020204" pitchFamily="34" charset="0"/>
                        </a:rPr>
                        <a:t>KEY</a:t>
                      </a:r>
                    </a:p>
                  </a:txBody>
                  <a:tcPr/>
                </a:tc>
                <a:tc>
                  <a:txBody>
                    <a:bodyPr/>
                    <a:lstStyle/>
                    <a:p>
                      <a:pPr algn="ctr" fontAlgn="ctr"/>
                      <a:r>
                        <a:rPr lang="en-US" sz="3200" b="1" dirty="0">
                          <a:effectLst/>
                          <a:latin typeface="Agency FB" panose="020B0503020202020204" pitchFamily="34" charset="0"/>
                        </a:rPr>
                        <a:t>STATIC</a:t>
                      </a:r>
                    </a:p>
                  </a:txBody>
                  <a:tcPr marL="76200" marR="76200" marT="76200" marB="76200" anchor="ctr"/>
                </a:tc>
                <a:tc>
                  <a:txBody>
                    <a:bodyPr/>
                    <a:lstStyle/>
                    <a:p>
                      <a:pPr algn="ctr"/>
                      <a:endParaRPr lang="en-US" dirty="0"/>
                    </a:p>
                    <a:p>
                      <a:pPr algn="ctr"/>
                      <a:r>
                        <a:rPr lang="en-US" sz="3200" dirty="0">
                          <a:latin typeface="Agency FB" panose="020B0503020202020204" pitchFamily="34" charset="0"/>
                        </a:rPr>
                        <a:t>DYNAMIC</a:t>
                      </a:r>
                    </a:p>
                  </a:txBody>
                  <a:tcPr/>
                </a:tc>
                <a:extLst>
                  <a:ext uri="{0D108BD9-81ED-4DB2-BD59-A6C34878D82A}">
                    <a16:rowId xmlns:a16="http://schemas.microsoft.com/office/drawing/2014/main" val="167538634"/>
                  </a:ext>
                </a:extLst>
              </a:tr>
              <a:tr h="1190728">
                <a:tc>
                  <a:txBody>
                    <a:bodyPr/>
                    <a:lstStyle/>
                    <a:p>
                      <a:pPr algn="ctr" fontAlgn="ctr"/>
                      <a:r>
                        <a:rPr lang="en-US">
                          <a:effectLst/>
                        </a:rPr>
                        <a:t>Protocols</a:t>
                      </a:r>
                    </a:p>
                  </a:txBody>
                  <a:tcPr marL="76200" marR="76200" marT="76200" marB="76200" anchor="ctr"/>
                </a:tc>
                <a:tc>
                  <a:txBody>
                    <a:bodyPr/>
                    <a:lstStyle/>
                    <a:p>
                      <a:pPr fontAlgn="t"/>
                      <a:r>
                        <a:rPr lang="en-US">
                          <a:effectLst/>
                        </a:rPr>
                        <a:t>Static routing may not follow any specific protocol.</a:t>
                      </a:r>
                    </a:p>
                  </a:txBody>
                  <a:tcPr marL="76200" marR="76200" marT="76200" marB="76200"/>
                </a:tc>
                <a:tc>
                  <a:txBody>
                    <a:bodyPr/>
                    <a:lstStyle/>
                    <a:p>
                      <a:pPr fontAlgn="t"/>
                      <a:r>
                        <a:rPr lang="en-US">
                          <a:effectLst/>
                        </a:rPr>
                        <a:t>Dynamic routing follows protocols like BGP, RIP and EIGRP.</a:t>
                      </a:r>
                    </a:p>
                  </a:txBody>
                  <a:tcPr marL="76200" marR="76200" marT="76200" marB="76200"/>
                </a:tc>
                <a:extLst>
                  <a:ext uri="{0D108BD9-81ED-4DB2-BD59-A6C34878D82A}">
                    <a16:rowId xmlns:a16="http://schemas.microsoft.com/office/drawing/2014/main" val="1767191483"/>
                  </a:ext>
                </a:extLst>
              </a:tr>
              <a:tr h="1190728">
                <a:tc>
                  <a:txBody>
                    <a:bodyPr/>
                    <a:lstStyle/>
                    <a:p>
                      <a:pPr algn="ctr" fontAlgn="ctr"/>
                      <a:r>
                        <a:rPr lang="en-US" dirty="0">
                          <a:effectLst/>
                        </a:rPr>
                        <a:t>Additional Resources</a:t>
                      </a:r>
                    </a:p>
                  </a:txBody>
                  <a:tcPr marL="76200" marR="76200" marT="76200" marB="76200" anchor="ctr"/>
                </a:tc>
                <a:tc>
                  <a:txBody>
                    <a:bodyPr/>
                    <a:lstStyle/>
                    <a:p>
                      <a:pPr fontAlgn="t"/>
                      <a:r>
                        <a:rPr lang="en-US">
                          <a:effectLst/>
                        </a:rPr>
                        <a:t>Static routing does not require any additional resources.</a:t>
                      </a:r>
                    </a:p>
                  </a:txBody>
                  <a:tcPr marL="76200" marR="76200" marT="76200" marB="76200"/>
                </a:tc>
                <a:tc>
                  <a:txBody>
                    <a:bodyPr/>
                    <a:lstStyle/>
                    <a:p>
                      <a:pPr fontAlgn="t"/>
                      <a:r>
                        <a:rPr lang="en-US" dirty="0">
                          <a:effectLst/>
                        </a:rPr>
                        <a:t>Dynamic routing requires additional resources like memory, bandwidth etc.</a:t>
                      </a:r>
                    </a:p>
                  </a:txBody>
                  <a:tcPr marL="76200" marR="76200" marT="76200" marB="76200"/>
                </a:tc>
                <a:extLst>
                  <a:ext uri="{0D108BD9-81ED-4DB2-BD59-A6C34878D82A}">
                    <a16:rowId xmlns:a16="http://schemas.microsoft.com/office/drawing/2014/main" val="1535971965"/>
                  </a:ext>
                </a:extLst>
              </a:tr>
              <a:tr h="855836">
                <a:tc>
                  <a:txBody>
                    <a:bodyPr/>
                    <a:lstStyle/>
                    <a:p>
                      <a:pPr algn="ctr" fontAlgn="ctr"/>
                      <a:r>
                        <a:rPr lang="en-US" dirty="0">
                          <a:effectLst/>
                        </a:rPr>
                        <a:t>Applicability</a:t>
                      </a:r>
                    </a:p>
                  </a:txBody>
                  <a:tcPr marL="76200" marR="76200" marT="76200" marB="76200" anchor="ctr"/>
                </a:tc>
                <a:tc>
                  <a:txBody>
                    <a:bodyPr/>
                    <a:lstStyle/>
                    <a:p>
                      <a:pPr fontAlgn="t"/>
                      <a:r>
                        <a:rPr lang="en-US">
                          <a:effectLst/>
                        </a:rPr>
                        <a:t>Static routing is used in smaller networks.</a:t>
                      </a:r>
                    </a:p>
                  </a:txBody>
                  <a:tcPr marL="76200" marR="76200" marT="76200" marB="76200"/>
                </a:tc>
                <a:tc>
                  <a:txBody>
                    <a:bodyPr/>
                    <a:lstStyle/>
                    <a:p>
                      <a:pPr fontAlgn="t"/>
                      <a:r>
                        <a:rPr lang="en-US" dirty="0">
                          <a:effectLst/>
                        </a:rPr>
                        <a:t>Dynamic routing is implemented in large networks.</a:t>
                      </a:r>
                    </a:p>
                  </a:txBody>
                  <a:tcPr marL="76200" marR="76200" marT="76200" marB="76200"/>
                </a:tc>
                <a:extLst>
                  <a:ext uri="{0D108BD9-81ED-4DB2-BD59-A6C34878D82A}">
                    <a16:rowId xmlns:a16="http://schemas.microsoft.com/office/drawing/2014/main" val="387004869"/>
                  </a:ext>
                </a:extLst>
              </a:tr>
            </a:tbl>
          </a:graphicData>
        </a:graphic>
      </p:graphicFrame>
    </p:spTree>
    <p:extLst>
      <p:ext uri="{BB962C8B-B14F-4D97-AF65-F5344CB8AC3E}">
        <p14:creationId xmlns:p14="http://schemas.microsoft.com/office/powerpoint/2010/main" val="266986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169332" y="396760"/>
            <a:ext cx="11768667" cy="6186309"/>
          </a:xfrm>
          <a:prstGeom prst="rect">
            <a:avLst/>
          </a:prstGeom>
          <a:noFill/>
        </p:spPr>
        <p:txBody>
          <a:bodyPr wrap="square" rtlCol="0">
            <a:spAutoFit/>
          </a:bodyPr>
          <a:lstStyle/>
          <a:p>
            <a:r>
              <a:rPr lang="en-US" sz="4000" dirty="0">
                <a:latin typeface="Algerian" panose="04020705040A02060702" pitchFamily="82" charset="0"/>
              </a:rPr>
              <a:t>        	Setting Up The react application</a:t>
            </a:r>
          </a:p>
          <a:p>
            <a:endParaRPr lang="en-US" sz="1200" b="0" i="0" dirty="0">
              <a:effectLst/>
              <a:latin typeface="Helvetica" panose="020B0604020202020204" pitchFamily="34" charset="0"/>
            </a:endParaRPr>
          </a:p>
          <a:p>
            <a:pPr marL="457200" indent="-457200" algn="l" fontAlgn="base">
              <a:buFont typeface="Wingdings" panose="05000000000000000000" pitchFamily="2" charset="2"/>
              <a:buChar char="Ø"/>
            </a:pPr>
            <a:r>
              <a:rPr lang="en-US" sz="3200" b="0" i="0" dirty="0">
                <a:effectLst/>
                <a:latin typeface="Agency FB" panose="020B0503020202020204" pitchFamily="34" charset="0"/>
              </a:rPr>
              <a:t>Create a React application using </a:t>
            </a:r>
            <a:r>
              <a:rPr lang="en-US" sz="3200" b="0" i="0" u="sng" dirty="0">
                <a:effectLst/>
                <a:latin typeface="Agency FB" panose="020B0503020202020204" pitchFamily="34" charset="0"/>
                <a:hlinkClick r:id="rId3">
                  <a:extLst>
                    <a:ext uri="{A12FA001-AC4F-418D-AE19-62706E023703}">
                      <ahyp:hlinkClr xmlns:ahyp="http://schemas.microsoft.com/office/drawing/2018/hyperlinkcolor" val="tx"/>
                    </a:ext>
                  </a:extLst>
                </a:hlinkClick>
              </a:rPr>
              <a:t>create-react-app</a:t>
            </a:r>
            <a:r>
              <a:rPr lang="en-US" sz="3200" b="0" i="0" dirty="0">
                <a:effectLst/>
                <a:latin typeface="Agency FB" panose="020B0503020202020204" pitchFamily="34" charset="0"/>
              </a:rPr>
              <a:t> and lets call it </a:t>
            </a:r>
            <a:r>
              <a:rPr lang="en-US" sz="3200" b="1" i="0" dirty="0">
                <a:effectLst/>
                <a:latin typeface="Agency FB" panose="020B0503020202020204" pitchFamily="34" charset="0"/>
              </a:rPr>
              <a:t>geeks</a:t>
            </a:r>
            <a:r>
              <a:rPr lang="en-US" sz="3200" b="0" i="0" dirty="0">
                <a:effectLst/>
                <a:latin typeface="Agency FB" panose="020B0503020202020204" pitchFamily="34" charset="0"/>
              </a:rPr>
              <a:t>.</a:t>
            </a:r>
          </a:p>
          <a:p>
            <a:pPr marL="457200" indent="-4572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Installing React Router: React Router can be installed via npm in your React application. Follow the steps given below to install Router in your React application:</a:t>
            </a:r>
          </a:p>
          <a:p>
            <a:pPr marL="342900" indent="-3429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Step 1: cd into your project directory </a:t>
            </a:r>
            <a:r>
              <a:rPr lang="en-US" sz="3200" b="0" i="0" dirty="0" err="1">
                <a:effectLst/>
                <a:latin typeface="Agency FB" panose="020B0503020202020204" pitchFamily="34" charset="0"/>
              </a:rPr>
              <a:t>i.e</a:t>
            </a:r>
            <a:r>
              <a:rPr lang="en-US" sz="3200" b="0" i="0" dirty="0">
                <a:effectLst/>
                <a:latin typeface="Agency FB" panose="020B0503020202020204" pitchFamily="34" charset="0"/>
              </a:rPr>
              <a:t> geeks.</a:t>
            </a:r>
          </a:p>
          <a:p>
            <a:pPr marL="342900" indent="-342900" algn="l" fontAlgn="base">
              <a:buFont typeface="Wingdings" panose="05000000000000000000" pitchFamily="2" charset="2"/>
              <a:buChar char="Ø"/>
            </a:pPr>
            <a:endParaRPr lang="en-US" sz="32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3200" b="0" i="0" dirty="0">
                <a:effectLst/>
                <a:latin typeface="Agency FB" panose="020B0503020202020204" pitchFamily="34" charset="0"/>
              </a:rPr>
              <a:t>Step 2: To install the React Router use the following command:</a:t>
            </a:r>
          </a:p>
          <a:p>
            <a:pPr algn="l" fontAlgn="base"/>
            <a:r>
              <a:rPr lang="en-US" sz="3200" b="0" i="0" dirty="0">
                <a:effectLst/>
                <a:latin typeface="Agency FB" panose="020B0503020202020204" pitchFamily="34" charset="0"/>
              </a:rPr>
              <a:t>                   npm install – -save react-router-</a:t>
            </a:r>
            <a:r>
              <a:rPr lang="en-US" sz="3200" b="0" i="0" dirty="0" err="1">
                <a:effectLst/>
                <a:latin typeface="Agency FB" panose="020B0503020202020204" pitchFamily="34" charset="0"/>
              </a:rPr>
              <a:t>dom</a:t>
            </a:r>
            <a:r>
              <a:rPr lang="en-US" sz="3200" b="0" i="0" dirty="0">
                <a:effectLst/>
                <a:latin typeface="Agency FB" panose="020B0503020202020204" pitchFamily="34" charset="0"/>
              </a:rPr>
              <a:t> or npm </a:t>
            </a:r>
            <a:r>
              <a:rPr lang="en-US" sz="3200" b="0" i="0" dirty="0" err="1">
                <a:effectLst/>
                <a:latin typeface="Agency FB" panose="020B0503020202020204" pitchFamily="34" charset="0"/>
              </a:rPr>
              <a:t>i</a:t>
            </a:r>
            <a:r>
              <a:rPr lang="en-US" sz="3200" b="0" i="0" dirty="0">
                <a:effectLst/>
                <a:latin typeface="Agency FB" panose="020B0503020202020204" pitchFamily="34" charset="0"/>
              </a:rPr>
              <a:t> react-router-</a:t>
            </a:r>
            <a:r>
              <a:rPr lang="en-US" sz="3200" b="0" i="0" dirty="0" err="1">
                <a:effectLst/>
                <a:latin typeface="Agency FB" panose="020B0503020202020204" pitchFamily="34" charset="0"/>
              </a:rPr>
              <a:t>dom</a:t>
            </a:r>
            <a:endParaRPr lang="en-US" sz="3200" dirty="0">
              <a:latin typeface="Agency FB" panose="020B0503020202020204" pitchFamily="34" charset="0"/>
            </a:endParaRP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136209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4C78F-A503-BDE5-C9E9-23B71E716DC4}"/>
              </a:ext>
            </a:extLst>
          </p:cNvPr>
          <p:cNvSpPr txBox="1"/>
          <p:nvPr/>
        </p:nvSpPr>
        <p:spPr>
          <a:xfrm>
            <a:off x="0" y="0"/>
            <a:ext cx="12192000" cy="8006527"/>
          </a:xfrm>
          <a:prstGeom prst="rect">
            <a:avLst/>
          </a:prstGeom>
          <a:noFill/>
        </p:spPr>
        <p:txBody>
          <a:bodyPr wrap="square" rtlCol="0">
            <a:spAutoFit/>
          </a:bodyPr>
          <a:lstStyle/>
          <a:p>
            <a:r>
              <a:rPr lang="en-US" sz="4000" dirty="0">
                <a:latin typeface="Algerian" panose="04020705040A02060702" pitchFamily="82" charset="0"/>
              </a:rPr>
              <a:t>        	   adding react components</a:t>
            </a:r>
          </a:p>
          <a:p>
            <a:endParaRPr lang="en-US" sz="1200" b="0" i="0" dirty="0">
              <a:effectLst/>
              <a:latin typeface="Helvetica" panose="020B0604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BrowserRouter:</a:t>
            </a:r>
            <a:r>
              <a:rPr lang="en-US" sz="2800" b="0" i="0" dirty="0">
                <a:effectLst/>
                <a:latin typeface="Agency FB" panose="020B0503020202020204" pitchFamily="34" charset="0"/>
              </a:rPr>
              <a:t> BrowserRouter is a router implementation that uses the HTML5 history API(pushState, replaceState and the popstate event) to keep your UI in sync with the URL. It is the parent component that is used to store all of the other components.</a:t>
            </a:r>
          </a:p>
          <a:p>
            <a:pPr marL="342900" indent="-342900" algn="l" fontAlgn="base">
              <a:buFont typeface="Wingdings" panose="05000000000000000000" pitchFamily="2" charset="2"/>
              <a:buChar char="Ø"/>
            </a:pP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Routes:</a:t>
            </a:r>
            <a:r>
              <a:rPr lang="en-US" sz="2800" b="0" i="0" dirty="0">
                <a:effectLst/>
                <a:latin typeface="Agency FB" panose="020B0503020202020204" pitchFamily="34" charset="0"/>
              </a:rPr>
              <a:t> It’s a new component introduced in the v6 and a upgrade of the component. The main advantages of Routes over Switch are:</a:t>
            </a:r>
          </a:p>
          <a:p>
            <a:pPr marL="800100" lvl="1" indent="-342900" algn="l" fontAlgn="base">
              <a:buFont typeface="Wingdings" panose="05000000000000000000" pitchFamily="2" charset="2"/>
              <a:buChar char="v"/>
            </a:pPr>
            <a:r>
              <a:rPr lang="en-US" sz="2800" b="0" i="0" dirty="0">
                <a:effectLst/>
                <a:latin typeface="Agency FB" panose="020B0503020202020204" pitchFamily="34" charset="0"/>
              </a:rPr>
              <a:t>Relative s and s</a:t>
            </a:r>
          </a:p>
          <a:p>
            <a:pPr marL="800100" lvl="1" indent="-342900" algn="l" fontAlgn="base">
              <a:buFont typeface="Wingdings" panose="05000000000000000000" pitchFamily="2" charset="2"/>
              <a:buChar char="v"/>
            </a:pPr>
            <a:r>
              <a:rPr lang="en-US" sz="2800" b="0" i="0" dirty="0">
                <a:effectLst/>
                <a:latin typeface="Agency FB" panose="020B0503020202020204" pitchFamily="34" charset="0"/>
              </a:rPr>
              <a:t>Routes are chosen based on the best match instead of being traversed in order.</a:t>
            </a:r>
          </a:p>
          <a:p>
            <a:pPr marL="800100" lvl="1" indent="-342900" algn="l" fontAlgn="base">
              <a:buFont typeface="Wingdings" panose="05000000000000000000" pitchFamily="2" charset="2"/>
              <a:buChar char="v"/>
            </a:pP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Route:</a:t>
            </a:r>
            <a:r>
              <a:rPr lang="en-US" sz="2800" b="0" i="0" dirty="0">
                <a:effectLst/>
                <a:latin typeface="Agency FB" panose="020B0503020202020204" pitchFamily="34" charset="0"/>
              </a:rPr>
              <a:t> Route is the conditionally shown component that renders some UI when its path matches the current URL.</a:t>
            </a:r>
          </a:p>
          <a:p>
            <a:pPr marL="342900" indent="-342900" algn="l" fontAlgn="base">
              <a:buFont typeface="Wingdings" panose="05000000000000000000" pitchFamily="2" charset="2"/>
              <a:buChar char="Ø"/>
            </a:pPr>
            <a:endParaRPr lang="en-US" sz="2800" b="0" i="0" dirty="0">
              <a:effectLst/>
              <a:latin typeface="Agency FB" panose="020B0503020202020204" pitchFamily="34" charset="0"/>
            </a:endParaRPr>
          </a:p>
          <a:p>
            <a:pPr marL="342900" indent="-342900" algn="l" fontAlgn="base">
              <a:buFont typeface="Wingdings" panose="05000000000000000000" pitchFamily="2" charset="2"/>
              <a:buChar char="Ø"/>
            </a:pPr>
            <a:r>
              <a:rPr lang="en-US" sz="2800" b="1" i="0" dirty="0">
                <a:effectLst/>
                <a:latin typeface="Agency FB" panose="020B0503020202020204" pitchFamily="34" charset="0"/>
              </a:rPr>
              <a:t>Link:</a:t>
            </a:r>
            <a:r>
              <a:rPr lang="en-US" sz="2800" b="0" i="0" dirty="0">
                <a:effectLst/>
                <a:latin typeface="Agency FB" panose="020B0503020202020204" pitchFamily="34" charset="0"/>
              </a:rPr>
              <a:t> Link component is used to create links to different routes and implement navigation around the application. It works like HTML </a:t>
            </a:r>
            <a:r>
              <a:rPr lang="en-US" sz="2800" b="0" i="0" u="sng" dirty="0">
                <a:effectLst/>
                <a:latin typeface="Agency FB" panose="020B0503020202020204" pitchFamily="34" charset="0"/>
                <a:hlinkClick r:id="rId3">
                  <a:extLst>
                    <a:ext uri="{A12FA001-AC4F-418D-AE19-62706E023703}">
                      <ahyp:hlinkClr xmlns:ahyp="http://schemas.microsoft.com/office/drawing/2018/hyperlinkcolor" val="tx"/>
                    </a:ext>
                  </a:extLst>
                </a:hlinkClick>
              </a:rPr>
              <a:t>anchor tag</a:t>
            </a:r>
            <a:r>
              <a:rPr lang="en-US" sz="2800" b="0" i="0" dirty="0">
                <a:effectLst/>
                <a:latin typeface="Agency FB" panose="020B0503020202020204" pitchFamily="34" charset="0"/>
              </a:rPr>
              <a:t>.</a:t>
            </a:r>
          </a:p>
          <a:p>
            <a:pPr marL="457200" indent="-457200" algn="just">
              <a:buFont typeface="Wingdings" panose="05000000000000000000" pitchFamily="2" charset="2"/>
              <a:buChar char="v"/>
            </a:pPr>
            <a:endParaRPr lang="en-US" sz="2800" b="0" i="0" dirty="0">
              <a:effectLst/>
              <a:latin typeface="Agency FB" panose="020B0503020202020204" pitchFamily="34" charset="0"/>
            </a:endParaRPr>
          </a:p>
          <a:p>
            <a:pPr algn="ctr"/>
            <a:endParaRPr lang="en-US" sz="2800" dirty="0">
              <a:latin typeface="Agency FB" panose="020B0503020202020204" pitchFamily="34" charset="0"/>
            </a:endParaRPr>
          </a:p>
        </p:txBody>
      </p:sp>
    </p:spTree>
    <p:extLst>
      <p:ext uri="{BB962C8B-B14F-4D97-AF65-F5344CB8AC3E}">
        <p14:creationId xmlns:p14="http://schemas.microsoft.com/office/powerpoint/2010/main" val="3079215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aa02d26-dbaf-4d37-a182-62908aa155d9" xsi:nil="true"/>
    <_activity xmlns="6aa02d26-dbaf-4d37-a182-62908aa155d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C29E0BF903424B954A923671BF10D7" ma:contentTypeVersion="16" ma:contentTypeDescription="Create a new document." ma:contentTypeScope="" ma:versionID="2659e72d8e1631c40b4b7ef9f047e166">
  <xsd:schema xmlns:xsd="http://www.w3.org/2001/XMLSchema" xmlns:xs="http://www.w3.org/2001/XMLSchema" xmlns:p="http://schemas.microsoft.com/office/2006/metadata/properties" xmlns:ns3="9470d6e8-d816-4fa9-82ef-8c37ced17488" xmlns:ns4="6aa02d26-dbaf-4d37-a182-62908aa155d9" targetNamespace="http://schemas.microsoft.com/office/2006/metadata/properties" ma:root="true" ma:fieldsID="46a95d36ce87a6d6bc30014fa8df2be2" ns3:_="" ns4:_="">
    <xsd:import namespace="9470d6e8-d816-4fa9-82ef-8c37ced17488"/>
    <xsd:import namespace="6aa02d26-dbaf-4d37-a182-62908aa155d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0d6e8-d816-4fa9-82ef-8c37ced174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2d26-dbaf-4d37-a182-62908aa155d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2.xml><?xml version="1.0" encoding="utf-8"?>
<ds:datastoreItem xmlns:ds="http://schemas.openxmlformats.org/officeDocument/2006/customXml" ds:itemID="{311B8520-39D0-4E39-88E2-3CE8E9A6E44A}">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www.w3.org/XML/1998/namespace"/>
    <ds:schemaRef ds:uri="6aa02d26-dbaf-4d37-a182-62908aa155d9"/>
    <ds:schemaRef ds:uri="http://purl.org/dc/terms/"/>
    <ds:schemaRef ds:uri="http://schemas.openxmlformats.org/package/2006/metadata/core-properties"/>
    <ds:schemaRef ds:uri="9470d6e8-d816-4fa9-82ef-8c37ced17488"/>
    <ds:schemaRef ds:uri="http://purl.org/dc/elements/1.1/"/>
  </ds:schemaRefs>
</ds:datastoreItem>
</file>

<file path=customXml/itemProps3.xml><?xml version="1.0" encoding="utf-8"?>
<ds:datastoreItem xmlns:ds="http://schemas.openxmlformats.org/officeDocument/2006/customXml" ds:itemID="{21EC3382-06FA-4432-B268-5DF3E741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70d6e8-d816-4fa9-82ef-8c37ced17488"/>
    <ds:schemaRef ds:uri="6aa02d26-dbaf-4d37-a182-62908aa15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 design</Template>
  <TotalTime>8345</TotalTime>
  <Words>1018</Words>
  <Application>Microsoft Office PowerPoint</Application>
  <PresentationFormat>Widescreen</PresentationFormat>
  <Paragraphs>130</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Algerian</vt:lpstr>
      <vt:lpstr>Arial</vt:lpstr>
      <vt:lpstr>Calibri</vt:lpstr>
      <vt:lpstr>Century Gothic</vt:lpstr>
      <vt:lpstr>Harrington</vt:lpstr>
      <vt:lpstr>Helvetica</vt:lpstr>
      <vt:lpstr>urw-din</vt:lpstr>
      <vt:lpstr>Wingdings</vt:lpstr>
      <vt:lpstr>Mesh</vt:lpstr>
      <vt:lpstr>  Router                REAcTJS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Shanavas Amanulla</dc:creator>
  <cp:lastModifiedBy>Shanavas Amanulla</cp:lastModifiedBy>
  <cp:revision>2</cp:revision>
  <dcterms:created xsi:type="dcterms:W3CDTF">2023-01-24T12:03:25Z</dcterms:created>
  <dcterms:modified xsi:type="dcterms:W3CDTF">2023-01-30T07:09:04Z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0x01010066C29E0BF903424B954A923671BF10D7</vt:lpwstr>
  </property>
  <property fmtid="{D5CDD505-2E9C-101B-9397-08002B2CF9AE}" pid="3" name="MSIP_Label_0c543c9c-c477-4599-9a17-3a5b9dbdff65_Enabled">
    <vt:lpwstr>True</vt:lpwstr>
  </property>
  <property fmtid="{D5CDD505-2E9C-101B-9397-08002B2CF9AE}" pid="4" name="MSIP_Label_0c543c9c-c477-4599-9a17-3a5b9dbdff65_SiteId">
    <vt:lpwstr>cc6b2eea-c864-4839-85f5-94736facc3be</vt:lpwstr>
  </property>
  <property fmtid="{D5CDD505-2E9C-101B-9397-08002B2CF9AE}" pid="5" name="MSIP_Label_0c543c9c-c477-4599-9a17-3a5b9dbdff65_Owner">
    <vt:lpwstr>Shanavas.Amanulla@marlabs.com</vt:lpwstr>
  </property>
  <property fmtid="{D5CDD505-2E9C-101B-9397-08002B2CF9AE}" pid="6" name="MSIP_Label_0c543c9c-c477-4599-9a17-3a5b9dbdff65_SetDate">
    <vt:lpwstr>2023-01-27T06:40:01.4064564Z</vt:lpwstr>
  </property>
  <property fmtid="{D5CDD505-2E9C-101B-9397-08002B2CF9AE}" pid="7" name="MSIP_Label_0c543c9c-c477-4599-9a17-3a5b9dbdff65_Name">
    <vt:lpwstr>Public</vt:lpwstr>
  </property>
  <property fmtid="{D5CDD505-2E9C-101B-9397-08002B2CF9AE}" pid="8" name="MSIP_Label_0c543c9c-c477-4599-9a17-3a5b9dbdff65_Application">
    <vt:lpwstr>Microsoft Azure Information Protection</vt:lpwstr>
  </property>
  <property fmtid="{D5CDD505-2E9C-101B-9397-08002B2CF9AE}" pid="9" name="MSIP_Label_0c543c9c-c477-4599-9a17-3a5b9dbdff65_ActionId">
    <vt:lpwstr>fccd634c-32e8-4d70-bd13-4345b4ef6f12</vt:lpwstr>
  </property>
  <property fmtid="{D5CDD505-2E9C-101B-9397-08002B2CF9AE}" pid="10" name="MSIP_Label_0c543c9c-c477-4599-9a17-3a5b9dbdff65_Extended_MSFT_Method">
    <vt:lpwstr>Automatic</vt:lpwstr>
  </property>
  <property fmtid="{D5CDD505-2E9C-101B-9397-08002B2CF9AE}" pid="11" name="Sensitivity">
    <vt:lpwstr>Public</vt:lpwstr>
  </property>
</Properties>
</file>