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53" r:id="rId3"/>
    <p:sldId id="354" r:id="rId4"/>
    <p:sldId id="356" r:id="rId5"/>
    <p:sldId id="383" r:id="rId6"/>
    <p:sldId id="375" r:id="rId7"/>
    <p:sldId id="372" r:id="rId8"/>
    <p:sldId id="373" r:id="rId9"/>
    <p:sldId id="374" r:id="rId10"/>
    <p:sldId id="377" r:id="rId11"/>
    <p:sldId id="376" r:id="rId12"/>
    <p:sldId id="378" r:id="rId13"/>
    <p:sldId id="379" r:id="rId14"/>
    <p:sldId id="380" r:id="rId15"/>
    <p:sldId id="381" r:id="rId16"/>
    <p:sldId id="382"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65" d="100"/>
          <a:sy n="65" d="100"/>
        </p:scale>
        <p:origin x="94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4107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D0A9FA01-770A-4C21-8CBE-8589CCCBFC83}" type="datetimeFigureOut">
              <a:rPr lang="en-US" smtClean="0"/>
              <a:t>2/7/2023</a:t>
            </a:fld>
            <a:endParaRPr lang="en-US"/>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endParaRPr lang="en-US"/>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AFE4C3F9-CC64-449D-8BB5-33D1AAA7D6A2}" type="slidenum">
              <a:rPr lang="en-US" smtClean="0"/>
              <a:t>‹#›</a:t>
            </a:fld>
            <a:endParaRPr lang="en-US"/>
          </a:p>
        </p:txBody>
      </p:sp>
    </p:spTree>
    <p:extLst>
      <p:ext uri="{BB962C8B-B14F-4D97-AF65-F5344CB8AC3E}">
        <p14:creationId xmlns:p14="http://schemas.microsoft.com/office/powerpoint/2010/main" val="33175263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D0A9FA01-770A-4C21-8CBE-8589CCCBFC83}" type="datetimeFigureOut">
              <a:rPr lang="en-US" smtClean="0"/>
              <a:t>2/7/2023</a:t>
            </a:fld>
            <a:endParaRPr lang="en-US"/>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endParaRPr lang="en-US"/>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AFE4C3F9-CC64-449D-8BB5-33D1AAA7D6A2}" type="slidenum">
              <a:rPr lang="en-US" smtClean="0"/>
              <a:t>‹#›</a:t>
            </a:fld>
            <a:endParaRPr lang="en-US"/>
          </a:p>
        </p:txBody>
      </p:sp>
    </p:spTree>
    <p:extLst>
      <p:ext uri="{BB962C8B-B14F-4D97-AF65-F5344CB8AC3E}">
        <p14:creationId xmlns:p14="http://schemas.microsoft.com/office/powerpoint/2010/main" val="69627738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p15:clr>
            <a:srgbClr val="FBAE40"/>
          </p15:clr>
        </p15:guide>
        <p15:guide id="11" pos="2880">
          <p15:clr>
            <a:srgbClr val="FBAE40"/>
          </p15:clr>
        </p15:guide>
        <p15:guide id="12"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D0A9FA01-770A-4C21-8CBE-8589CCCBFC83}" type="datetimeFigureOut">
              <a:rPr lang="en-US" smtClean="0"/>
              <a:t>2/7/2023</a:t>
            </a:fld>
            <a:endParaRPr lang="en-US"/>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endParaRPr lang="en-US"/>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AFE4C3F9-CC64-449D-8BB5-33D1AAA7D6A2}" type="slidenum">
              <a:rPr lang="en-US" smtClean="0"/>
              <a:t>‹#›</a:t>
            </a:fld>
            <a:endParaRPr lang="en-US"/>
          </a:p>
        </p:txBody>
      </p:sp>
    </p:spTree>
    <p:extLst>
      <p:ext uri="{BB962C8B-B14F-4D97-AF65-F5344CB8AC3E}">
        <p14:creationId xmlns:p14="http://schemas.microsoft.com/office/powerpoint/2010/main" val="36891560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804929040"/>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A9FA01-770A-4C21-8CBE-8589CCCBFC83}"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4C3F9-CC64-449D-8BB5-33D1AAA7D6A2}" type="slidenum">
              <a:rPr lang="en-US" smtClean="0"/>
              <a:t>‹#›</a:t>
            </a:fld>
            <a:endParaRPr lang="en-US"/>
          </a:p>
        </p:txBody>
      </p:sp>
    </p:spTree>
    <p:extLst>
      <p:ext uri="{BB962C8B-B14F-4D97-AF65-F5344CB8AC3E}">
        <p14:creationId xmlns:p14="http://schemas.microsoft.com/office/powerpoint/2010/main" val="403286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D0A9FA01-770A-4C21-8CBE-8589CCCBFC83}" type="datetimeFigureOut">
              <a:rPr lang="en-US" smtClean="0"/>
              <a:t>2/7/2023</a:t>
            </a:fld>
            <a:endParaRPr lang="en-US"/>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endParaRPr lang="en-US"/>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AFE4C3F9-CC64-449D-8BB5-33D1AAA7D6A2}" type="slidenum">
              <a:rPr lang="en-US" smtClean="0"/>
              <a:t>‹#›</a:t>
            </a:fld>
            <a:endParaRPr lang="en-US"/>
          </a:p>
        </p:txBody>
      </p:sp>
    </p:spTree>
    <p:extLst>
      <p:ext uri="{BB962C8B-B14F-4D97-AF65-F5344CB8AC3E}">
        <p14:creationId xmlns:p14="http://schemas.microsoft.com/office/powerpoint/2010/main" val="302728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D0A9FA01-770A-4C21-8CBE-8589CCCBFC83}" type="datetimeFigureOut">
              <a:rPr lang="en-US" smtClean="0"/>
              <a:t>2/7/2023</a:t>
            </a:fld>
            <a:endParaRPr lang="en-US"/>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endParaRPr lang="en-US"/>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AFE4C3F9-CC64-449D-8BB5-33D1AAA7D6A2}" type="slidenum">
              <a:rPr lang="en-US" smtClean="0"/>
              <a:t>‹#›</a:t>
            </a:fld>
            <a:endParaRPr lang="en-US"/>
          </a:p>
        </p:txBody>
      </p:sp>
    </p:spTree>
    <p:extLst>
      <p:ext uri="{BB962C8B-B14F-4D97-AF65-F5344CB8AC3E}">
        <p14:creationId xmlns:p14="http://schemas.microsoft.com/office/powerpoint/2010/main" val="2542129951"/>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471773704"/>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D0A9FA01-770A-4C21-8CBE-8589CCCBFC83}" type="datetimeFigureOut">
              <a:rPr lang="en-US" smtClean="0"/>
              <a:t>2/7/2023</a:t>
            </a:fld>
            <a:endParaRPr lang="en-US"/>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AFE4C3F9-CC64-449D-8BB5-33D1AAA7D6A2}" type="slidenum">
              <a:rPr lang="en-US" smtClean="0"/>
              <a:t>‹#›</a:t>
            </a:fld>
            <a:endParaRPr lang="en-US"/>
          </a:p>
        </p:txBody>
      </p:sp>
    </p:spTree>
    <p:extLst>
      <p:ext uri="{BB962C8B-B14F-4D97-AF65-F5344CB8AC3E}">
        <p14:creationId xmlns:p14="http://schemas.microsoft.com/office/powerpoint/2010/main" val="2686422400"/>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D0A9FA01-770A-4C21-8CBE-8589CCCBFC83}" type="datetimeFigureOut">
              <a:rPr lang="en-US" smtClean="0"/>
              <a:t>2/7/2023</a:t>
            </a:fld>
            <a:endParaRPr lang="en-US"/>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AFE4C3F9-CC64-449D-8BB5-33D1AAA7D6A2}" type="slidenum">
              <a:rPr lang="en-US" smtClean="0"/>
              <a:t>‹#›</a:t>
            </a:fld>
            <a:endParaRPr lang="en-US"/>
          </a:p>
        </p:txBody>
      </p:sp>
    </p:spTree>
    <p:extLst>
      <p:ext uri="{BB962C8B-B14F-4D97-AF65-F5344CB8AC3E}">
        <p14:creationId xmlns:p14="http://schemas.microsoft.com/office/powerpoint/2010/main" val="857205310"/>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8139453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D0A9FA01-770A-4C21-8CBE-8589CCCBFC83}" type="datetimeFigureOut">
              <a:rPr lang="en-US" smtClean="0"/>
              <a:t>2/7/2023</a:t>
            </a:fld>
            <a:endParaRPr lang="en-US"/>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endParaRPr lang="en-US"/>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AFE4C3F9-CC64-449D-8BB5-33D1AAA7D6A2}" type="slidenum">
              <a:rPr lang="en-US" smtClean="0"/>
              <a:t>‹#›</a:t>
            </a:fld>
            <a:endParaRPr lang="en-US"/>
          </a:p>
        </p:txBody>
      </p:sp>
    </p:spTree>
    <p:extLst>
      <p:ext uri="{BB962C8B-B14F-4D97-AF65-F5344CB8AC3E}">
        <p14:creationId xmlns:p14="http://schemas.microsoft.com/office/powerpoint/2010/main" val="12711751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D0A9FA01-770A-4C21-8CBE-8589CCCBFC83}" type="datetimeFigureOut">
              <a:rPr lang="en-US" smtClean="0"/>
              <a:t>2/7/2023</a:t>
            </a:fld>
            <a:endParaRPr lang="en-US"/>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endParaRPr lang="en-US"/>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AFE4C3F9-CC64-449D-8BB5-33D1AAA7D6A2}" type="slidenum">
              <a:rPr lang="en-US" smtClean="0"/>
              <a:t>‹#›</a:t>
            </a:fld>
            <a:endParaRPr lang="en-US"/>
          </a:p>
        </p:txBody>
      </p:sp>
    </p:spTree>
    <p:extLst>
      <p:ext uri="{BB962C8B-B14F-4D97-AF65-F5344CB8AC3E}">
        <p14:creationId xmlns:p14="http://schemas.microsoft.com/office/powerpoint/2010/main" val="182406495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D0A9FA01-770A-4C21-8CBE-8589CCCBFC83}" type="datetimeFigureOut">
              <a:rPr lang="en-US" smtClean="0"/>
              <a:t>2/7/2023</a:t>
            </a:fld>
            <a:endParaRPr lang="en-US"/>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endParaRPr lang="en-US"/>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AFE4C3F9-CC64-449D-8BB5-33D1AAA7D6A2}" type="slidenum">
              <a:rPr lang="en-US" smtClean="0"/>
              <a:t>‹#›</a:t>
            </a:fld>
            <a:endParaRPr lang="en-US"/>
          </a:p>
        </p:txBody>
      </p:sp>
    </p:spTree>
    <p:extLst>
      <p:ext uri="{BB962C8B-B14F-4D97-AF65-F5344CB8AC3E}">
        <p14:creationId xmlns:p14="http://schemas.microsoft.com/office/powerpoint/2010/main" val="343448972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7998-5A13-7EA4-B792-7BB1C8CBF85D}"/>
              </a:ext>
            </a:extLst>
          </p:cNvPr>
          <p:cNvSpPr>
            <a:spLocks noGrp="1"/>
          </p:cNvSpPr>
          <p:nvPr>
            <p:ph type="ctrTitle"/>
          </p:nvPr>
        </p:nvSpPr>
        <p:spPr>
          <a:xfrm>
            <a:off x="6367054" y="2116182"/>
            <a:ext cx="5491571" cy="1514019"/>
          </a:xfrm>
        </p:spPr>
        <p:txBody>
          <a:bodyPr anchor="b">
            <a:normAutofit/>
          </a:bodyPr>
          <a:lstStyle/>
          <a:p>
            <a:r>
              <a:rPr lang="en-US" dirty="0"/>
              <a:t>Rendering</a:t>
            </a:r>
          </a:p>
        </p:txBody>
      </p:sp>
      <p:sp>
        <p:nvSpPr>
          <p:cNvPr id="3" name="Subtitle 2">
            <a:extLst>
              <a:ext uri="{FF2B5EF4-FFF2-40B4-BE49-F238E27FC236}">
                <a16:creationId xmlns:a16="http://schemas.microsoft.com/office/drawing/2014/main" id="{6547680D-9B57-7A52-E62C-A86F3C9263E9}"/>
              </a:ext>
            </a:extLst>
          </p:cNvPr>
          <p:cNvSpPr>
            <a:spLocks noGrp="1"/>
          </p:cNvSpPr>
          <p:nvPr>
            <p:ph type="body" sz="quarter" idx="11"/>
          </p:nvPr>
        </p:nvSpPr>
        <p:spPr>
          <a:xfrm>
            <a:off x="6367055" y="4549553"/>
            <a:ext cx="5491570" cy="953337"/>
          </a:xfrm>
        </p:spPr>
        <p:txBody>
          <a:bodyPr>
            <a:normAutofit/>
          </a:bodyPr>
          <a:lstStyle/>
          <a:p>
            <a:r>
              <a:rPr lang="en-US" dirty="0"/>
              <a:t>Veena Saseendran</a:t>
            </a:r>
          </a:p>
        </p:txBody>
      </p:sp>
    </p:spTree>
    <p:extLst>
      <p:ext uri="{BB962C8B-B14F-4D97-AF65-F5344CB8AC3E}">
        <p14:creationId xmlns:p14="http://schemas.microsoft.com/office/powerpoint/2010/main" val="380285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61EB436A-BC0A-F437-54C8-F3C81A1C86BF}"/>
              </a:ext>
            </a:extLst>
          </p:cNvPr>
          <p:cNvSpPr txBox="1"/>
          <p:nvPr/>
        </p:nvSpPr>
        <p:spPr>
          <a:xfrm>
            <a:off x="1004230" y="1872020"/>
            <a:ext cx="10617498" cy="4985980"/>
          </a:xfrm>
          <a:prstGeom prst="rect">
            <a:avLst/>
          </a:prstGeom>
          <a:noFill/>
        </p:spPr>
        <p:txBody>
          <a:bodyPr wrap="square">
            <a:spAutoFit/>
          </a:bodyPr>
          <a:lstStyle/>
          <a:p>
            <a:pPr algn="l"/>
            <a:endParaRPr lang="en-US" b="0" i="0" dirty="0">
              <a:solidFill>
                <a:srgbClr val="51565E"/>
              </a:solidFill>
              <a:effectLst/>
              <a:latin typeface="Roboto" panose="02000000000000000000" pitchFamily="2" charset="0"/>
            </a:endParaRPr>
          </a:p>
          <a:p>
            <a:r>
              <a:rPr lang="en-US" b="0" i="0" dirty="0">
                <a:solidFill>
                  <a:srgbClr val="333333"/>
                </a:solidFill>
                <a:effectLst/>
                <a:latin typeface="inter-regular"/>
              </a:rPr>
              <a:t>	</a:t>
            </a:r>
            <a:r>
              <a:rPr lang="en-US" sz="2400"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In React, we can create multiple components which encapsulate behavior that we need. After that, we can render them depending on some conditions or the state of our application. In other words, based on one or several conditions, a component decides which elements it will return. In React, conditional rendering works the same way as the conditions work in JavaScript.</a:t>
            </a:r>
          </a:p>
          <a:p>
            <a:r>
              <a:rPr lang="en-US" sz="2400" dirty="0">
                <a:solidFill>
                  <a:srgbClr val="333333"/>
                </a:solidFill>
                <a:latin typeface="Roboto" panose="02000000000000000000" pitchFamily="2" charset="0"/>
                <a:ea typeface="Roboto" panose="02000000000000000000" pitchFamily="2" charset="0"/>
                <a:cs typeface="Roboto" panose="02000000000000000000" pitchFamily="2" charset="0"/>
              </a:rPr>
              <a:t>		</a:t>
            </a:r>
            <a:r>
              <a:rPr lang="en-US" sz="2400"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Consider an example of handling a </a:t>
            </a:r>
            <a:r>
              <a:rPr lang="en-US" sz="2400" b="1" i="0" dirty="0">
                <a:solidFill>
                  <a:srgbClr val="333333"/>
                </a:solidFill>
                <a:effectLst/>
                <a:latin typeface="Roboto" panose="02000000000000000000" pitchFamily="2" charset="0"/>
                <a:ea typeface="Roboto" panose="02000000000000000000" pitchFamily="2" charset="0"/>
                <a:cs typeface="Roboto" panose="02000000000000000000" pitchFamily="2" charset="0"/>
              </a:rPr>
              <a:t>login/logout</a:t>
            </a:r>
            <a:r>
              <a:rPr lang="en-US" sz="2400"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button. The login and logout buttons will be separate components. If a user logged in, render the </a:t>
            </a:r>
            <a:r>
              <a:rPr lang="en-US" sz="2400" b="1" i="0" dirty="0">
                <a:solidFill>
                  <a:srgbClr val="333333"/>
                </a:solidFill>
                <a:effectLst/>
                <a:latin typeface="Roboto" panose="02000000000000000000" pitchFamily="2" charset="0"/>
                <a:ea typeface="Roboto" panose="02000000000000000000" pitchFamily="2" charset="0"/>
                <a:cs typeface="Roboto" panose="02000000000000000000" pitchFamily="2" charset="0"/>
              </a:rPr>
              <a:t>logout component</a:t>
            </a:r>
            <a:r>
              <a:rPr lang="en-US" sz="2400"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to display the logout button. If a user not logged in, render the </a:t>
            </a:r>
            <a:r>
              <a:rPr lang="en-US" sz="2400" b="1" i="0" dirty="0">
                <a:solidFill>
                  <a:srgbClr val="333333"/>
                </a:solidFill>
                <a:effectLst/>
                <a:latin typeface="Roboto" panose="02000000000000000000" pitchFamily="2" charset="0"/>
                <a:ea typeface="Roboto" panose="02000000000000000000" pitchFamily="2" charset="0"/>
                <a:cs typeface="Roboto" panose="02000000000000000000" pitchFamily="2" charset="0"/>
              </a:rPr>
              <a:t>login component</a:t>
            </a:r>
            <a:r>
              <a:rPr lang="en-US" sz="2400"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to display the login button. In React, this situation is called as </a:t>
            </a:r>
            <a:r>
              <a:rPr lang="en-US" sz="2400" b="1" i="0" dirty="0">
                <a:solidFill>
                  <a:srgbClr val="333333"/>
                </a:solidFill>
                <a:effectLst/>
                <a:latin typeface="Roboto" panose="02000000000000000000" pitchFamily="2" charset="0"/>
                <a:ea typeface="Roboto" panose="02000000000000000000" pitchFamily="2" charset="0"/>
                <a:cs typeface="Roboto" panose="02000000000000000000" pitchFamily="2" charset="0"/>
              </a:rPr>
              <a:t>conditional rendering</a:t>
            </a:r>
            <a:r>
              <a:rPr lang="en-US" sz="2400"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a:t>
            </a:r>
            <a:endParaRPr lang="en-US" sz="2400" b="1" dirty="0">
              <a:solidFill>
                <a:srgbClr val="333333"/>
              </a:solidFill>
              <a:latin typeface="Roboto" panose="02000000000000000000" pitchFamily="2" charset="0"/>
              <a:ea typeface="Roboto" panose="02000000000000000000" pitchFamily="2" charset="0"/>
              <a:cs typeface="Roboto" panose="02000000000000000000" pitchFamily="2" charset="0"/>
            </a:endParaRPr>
          </a:p>
          <a:p>
            <a:pPr algn="l"/>
            <a:endParaRPr lang="en-US" b="1" i="0" dirty="0">
              <a:solidFill>
                <a:srgbClr val="333333"/>
              </a:solidFill>
              <a:effectLst/>
              <a:latin typeface="Poppins" panose="00000500000000000000" pitchFamily="2" charset="0"/>
            </a:endParaRPr>
          </a:p>
          <a:p>
            <a:pPr algn="l"/>
            <a:endParaRPr lang="en-US" b="1" i="0" dirty="0">
              <a:solidFill>
                <a:srgbClr val="333333"/>
              </a:solidFill>
              <a:effectLst/>
              <a:latin typeface="Poppins" panose="00000500000000000000" pitchFamily="2" charset="0"/>
            </a:endParaRPr>
          </a:p>
        </p:txBody>
      </p:sp>
      <p:sp>
        <p:nvSpPr>
          <p:cNvPr id="47" name="Rectangle 46">
            <a:extLst>
              <a:ext uri="{FF2B5EF4-FFF2-40B4-BE49-F238E27FC236}">
                <a16:creationId xmlns:a16="http://schemas.microsoft.com/office/drawing/2014/main" id="{163AF3C3-4266-D9CC-7134-FBE0D3FBE346}"/>
              </a:ext>
            </a:extLst>
          </p:cNvPr>
          <p:cNvSpPr/>
          <p:nvPr/>
        </p:nvSpPr>
        <p:spPr>
          <a:xfrm>
            <a:off x="747475" y="779470"/>
            <a:ext cx="10099964" cy="8341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0" i="0" dirty="0">
                <a:solidFill>
                  <a:srgbClr val="610B38"/>
                </a:solidFill>
                <a:effectLst/>
                <a:latin typeface="Roboto" panose="02000000000000000000" pitchFamily="2" charset="0"/>
                <a:ea typeface="Roboto" panose="02000000000000000000" pitchFamily="2" charset="0"/>
                <a:cs typeface="Roboto" panose="02000000000000000000" pitchFamily="2" charset="0"/>
              </a:rPr>
              <a:t>React Conditional Rendering</a:t>
            </a:r>
          </a:p>
        </p:txBody>
      </p:sp>
    </p:spTree>
    <p:extLst>
      <p:ext uri="{BB962C8B-B14F-4D97-AF65-F5344CB8AC3E}">
        <p14:creationId xmlns:p14="http://schemas.microsoft.com/office/powerpoint/2010/main" val="90186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A346C36-E9AE-7568-7DFB-705FA616A5DA}"/>
              </a:ext>
            </a:extLst>
          </p:cNvPr>
          <p:cNvSpPr txBox="1"/>
          <p:nvPr/>
        </p:nvSpPr>
        <p:spPr>
          <a:xfrm>
            <a:off x="943897" y="604684"/>
            <a:ext cx="10279626" cy="5016758"/>
          </a:xfrm>
          <a:prstGeom prst="rect">
            <a:avLst/>
          </a:prstGeom>
          <a:noFill/>
        </p:spPr>
        <p:txBody>
          <a:bodyPr wrap="square">
            <a:spAutoFit/>
          </a:bodyPr>
          <a:lstStyle/>
          <a:p>
            <a:pPr algn="just">
              <a:lnSpc>
                <a:spcPct val="200000"/>
              </a:lnSpc>
            </a:pPr>
            <a:r>
              <a:rPr lang="en-US" sz="2000"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There is more than one way to do conditional rendering in React. They are given below.</a:t>
            </a:r>
          </a:p>
          <a:p>
            <a:pPr marL="914400" lvl="1" indent="-457200" algn="just">
              <a:lnSpc>
                <a:spcPct val="200000"/>
              </a:lnSpc>
              <a:buFont typeface="+mj-lt"/>
              <a:buAutoNum type="arabicPeriod"/>
            </a:pPr>
            <a:r>
              <a:rPr lang="en-US" sz="20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if</a:t>
            </a:r>
          </a:p>
          <a:p>
            <a:pPr marL="914400" lvl="1" indent="-457200" algn="just">
              <a:lnSpc>
                <a:spcPct val="200000"/>
              </a:lnSpc>
              <a:buFont typeface="+mj-lt"/>
              <a:buAutoNum type="arabicPeriod"/>
            </a:pPr>
            <a:r>
              <a:rPr lang="en-US" sz="20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ternary operator</a:t>
            </a:r>
          </a:p>
          <a:p>
            <a:pPr marL="914400" lvl="1" indent="-457200" algn="just">
              <a:lnSpc>
                <a:spcPct val="200000"/>
              </a:lnSpc>
              <a:buFont typeface="+mj-lt"/>
              <a:buAutoNum type="arabicPeriod"/>
            </a:pPr>
            <a:r>
              <a:rPr lang="en-US" sz="20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logical &amp;&amp; operator</a:t>
            </a:r>
          </a:p>
          <a:p>
            <a:pPr marL="914400" lvl="1" indent="-457200" algn="just">
              <a:lnSpc>
                <a:spcPct val="200000"/>
              </a:lnSpc>
              <a:buFont typeface="+mj-lt"/>
              <a:buAutoNum type="arabicPeriod"/>
            </a:pPr>
            <a:r>
              <a:rPr lang="en-US" sz="20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switch case operator</a:t>
            </a:r>
          </a:p>
          <a:p>
            <a:pPr marL="914400" lvl="1" indent="-457200" algn="just">
              <a:lnSpc>
                <a:spcPct val="200000"/>
              </a:lnSpc>
              <a:buFont typeface="+mj-lt"/>
              <a:buAutoNum type="arabicPeriod"/>
            </a:pPr>
            <a:r>
              <a:rPr lang="en-US" sz="20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Conditional Rendering with </a:t>
            </a:r>
            <a:r>
              <a:rPr lang="en-US" sz="20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enums</a:t>
            </a:r>
            <a:endParaRPr lang="en-US" sz="20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lvl="1" algn="just"/>
            <a:endParaRPr lang="en-US" sz="200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pPr lvl="1" algn="just"/>
            <a:endParaRPr lang="en-US" sz="20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0449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A346C36-E9AE-7568-7DFB-705FA616A5DA}"/>
              </a:ext>
            </a:extLst>
          </p:cNvPr>
          <p:cNvSpPr txBox="1"/>
          <p:nvPr/>
        </p:nvSpPr>
        <p:spPr>
          <a:xfrm>
            <a:off x="956187" y="162232"/>
            <a:ext cx="10279626" cy="2554545"/>
          </a:xfrm>
          <a:prstGeom prst="rect">
            <a:avLst/>
          </a:prstGeom>
          <a:noFill/>
        </p:spPr>
        <p:txBody>
          <a:bodyPr wrap="square">
            <a:spAutoFit/>
          </a:bodyPr>
          <a:lstStyle/>
          <a:p>
            <a:pPr lvl="1" algn="just"/>
            <a:endParaRPr lang="en-US" sz="20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457200" indent="-457200" algn="just">
              <a:buFont typeface="+mj-lt"/>
              <a:buAutoNum type="arabicPeriod"/>
            </a:pPr>
            <a:r>
              <a:rPr lang="en-US" sz="2000" b="1" i="0" u="sng" dirty="0">
                <a:solidFill>
                  <a:srgbClr val="C00000"/>
                </a:solidFill>
                <a:effectLst/>
                <a:latin typeface="erdana"/>
              </a:rPr>
              <a:t>if</a:t>
            </a:r>
          </a:p>
          <a:p>
            <a:pPr algn="just"/>
            <a:r>
              <a:rPr lang="en-US" sz="2000" b="0" i="0" dirty="0">
                <a:solidFill>
                  <a:srgbClr val="333333"/>
                </a:solidFill>
                <a:effectLst/>
                <a:latin typeface="inter-regular"/>
              </a:rPr>
              <a:t>It is the easiest way to have a conditional rendering in React in the render method. It is restricted to the total block of the component. IF the condition is </a:t>
            </a:r>
            <a:r>
              <a:rPr lang="en-US" sz="2000" b="1" i="0" dirty="0">
                <a:solidFill>
                  <a:srgbClr val="333333"/>
                </a:solidFill>
                <a:effectLst/>
                <a:latin typeface="inter-bold"/>
              </a:rPr>
              <a:t>true</a:t>
            </a:r>
            <a:r>
              <a:rPr lang="en-US" sz="2000" b="0" i="0" dirty="0">
                <a:solidFill>
                  <a:srgbClr val="333333"/>
                </a:solidFill>
                <a:effectLst/>
                <a:latin typeface="inter-regular"/>
              </a:rPr>
              <a:t>, it will return the element to be rendered. It can be understood in the below example.</a:t>
            </a:r>
          </a:p>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pPr lvl="1" algn="just"/>
            <a:endParaRPr lang="en-US" sz="20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
        <p:nvSpPr>
          <p:cNvPr id="18" name="Rectangle 17">
            <a:extLst>
              <a:ext uri="{FF2B5EF4-FFF2-40B4-BE49-F238E27FC236}">
                <a16:creationId xmlns:a16="http://schemas.microsoft.com/office/drawing/2014/main" id="{1C777532-1D10-15D0-4DB5-53A8E273595C}"/>
              </a:ext>
            </a:extLst>
          </p:cNvPr>
          <p:cNvSpPr/>
          <p:nvPr/>
        </p:nvSpPr>
        <p:spPr>
          <a:xfrm>
            <a:off x="956187" y="1710812"/>
            <a:ext cx="10503310" cy="49849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0" i="0" dirty="0">
                <a:solidFill>
                  <a:srgbClr val="000000"/>
                </a:solidFill>
                <a:effectLst/>
                <a:latin typeface="inter-regular"/>
              </a:rPr>
              <a:t>function </a:t>
            </a:r>
            <a:r>
              <a:rPr lang="en-US" b="0" i="0" dirty="0" err="1">
                <a:solidFill>
                  <a:srgbClr val="000000"/>
                </a:solidFill>
                <a:effectLst/>
                <a:latin typeface="inter-regular"/>
              </a:rPr>
              <a:t>UserLoggin</a:t>
            </a:r>
            <a:r>
              <a:rPr lang="en-US" b="0" i="0" dirty="0">
                <a:solidFill>
                  <a:srgbClr val="000000"/>
                </a:solidFill>
                <a:effectLst/>
                <a:latin typeface="inter-regular"/>
              </a:rPr>
              <a:t>(props) {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&lt;h1&gt;Welcome back!&lt;/h1&gt;;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function </a:t>
            </a:r>
            <a:r>
              <a:rPr lang="en-US" b="0" i="0" dirty="0" err="1">
                <a:solidFill>
                  <a:srgbClr val="000000"/>
                </a:solidFill>
                <a:effectLst/>
                <a:latin typeface="inter-regular"/>
              </a:rPr>
              <a:t>GuestLoggin</a:t>
            </a:r>
            <a:r>
              <a:rPr lang="en-US" b="0" i="0" dirty="0">
                <a:solidFill>
                  <a:srgbClr val="000000"/>
                </a:solidFill>
                <a:effectLst/>
                <a:latin typeface="inter-regular"/>
              </a:rPr>
              <a:t>(props) {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&lt;h1&gt;Please sign up.&lt;/h1&gt;;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function </a:t>
            </a:r>
            <a:r>
              <a:rPr lang="en-US" b="0" i="0" dirty="0" err="1">
                <a:solidFill>
                  <a:srgbClr val="000000"/>
                </a:solidFill>
                <a:effectLst/>
                <a:latin typeface="inter-regular"/>
              </a:rPr>
              <a:t>SignUp</a:t>
            </a:r>
            <a:r>
              <a:rPr lang="en-US" b="0" i="0" dirty="0">
                <a:solidFill>
                  <a:srgbClr val="000000"/>
                </a:solidFill>
                <a:effectLst/>
                <a:latin typeface="inter-regular"/>
              </a:rPr>
              <a:t>(props) {  </a:t>
            </a:r>
          </a:p>
          <a:p>
            <a:pPr algn="just"/>
            <a:r>
              <a:rPr lang="en-US" b="0" i="0" dirty="0">
                <a:solidFill>
                  <a:srgbClr val="000000"/>
                </a:solidFill>
                <a:effectLst/>
                <a:latin typeface="inter-regular"/>
              </a:rPr>
              <a:t>  </a:t>
            </a:r>
            <a:r>
              <a:rPr lang="en-US" b="1" i="0" dirty="0">
                <a:solidFill>
                  <a:srgbClr val="006699"/>
                </a:solidFill>
                <a:effectLst/>
                <a:latin typeface="inter-regular"/>
              </a:rPr>
              <a:t>const</a:t>
            </a:r>
            <a:r>
              <a:rPr lang="en-US" b="0" i="0" dirty="0">
                <a:solidFill>
                  <a:srgbClr val="000000"/>
                </a:solidFill>
                <a:effectLst/>
                <a:latin typeface="inter-regular"/>
              </a:rPr>
              <a:t> </a:t>
            </a:r>
            <a:r>
              <a:rPr lang="en-US" b="0" i="0" dirty="0" err="1">
                <a:solidFill>
                  <a:srgbClr val="000000"/>
                </a:solidFill>
                <a:effectLst/>
                <a:latin typeface="inter-regular"/>
              </a:rPr>
              <a:t>isLoggedIn</a:t>
            </a:r>
            <a:r>
              <a:rPr lang="en-US" b="0" i="0" dirty="0">
                <a:solidFill>
                  <a:srgbClr val="000000"/>
                </a:solidFill>
                <a:effectLst/>
                <a:latin typeface="inter-regular"/>
              </a:rPr>
              <a:t> = </a:t>
            </a:r>
            <a:r>
              <a:rPr lang="en-US" b="0" i="0" dirty="0" err="1">
                <a:solidFill>
                  <a:srgbClr val="000000"/>
                </a:solidFill>
                <a:effectLst/>
                <a:latin typeface="inter-regular"/>
              </a:rPr>
              <a:t>props.isLoggedIn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 (</a:t>
            </a:r>
            <a:r>
              <a:rPr lang="en-US" b="0" i="0" dirty="0" err="1">
                <a:solidFill>
                  <a:srgbClr val="000000"/>
                </a:solidFill>
                <a:effectLst/>
                <a:latin typeface="inter-regular"/>
              </a:rPr>
              <a:t>isLoggedIn</a:t>
            </a:r>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&lt;</a:t>
            </a:r>
            <a:r>
              <a:rPr lang="en-US" b="0" i="0" dirty="0" err="1">
                <a:solidFill>
                  <a:srgbClr val="000000"/>
                </a:solidFill>
                <a:effectLst/>
                <a:latin typeface="inter-regular"/>
              </a:rPr>
              <a:t>UserLogin</a:t>
            </a:r>
            <a:r>
              <a:rPr lang="en-US" b="0" i="0" dirty="0">
                <a:solidFill>
                  <a:srgbClr val="000000"/>
                </a:solidFill>
                <a:effectLst/>
                <a:latin typeface="inter-regular"/>
              </a:rPr>
              <a:t> /&gt;;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&lt;</a:t>
            </a:r>
            <a:r>
              <a:rPr lang="en-US" b="0" i="0" dirty="0" err="1">
                <a:solidFill>
                  <a:srgbClr val="000000"/>
                </a:solidFill>
                <a:effectLst/>
                <a:latin typeface="inter-regular"/>
              </a:rPr>
              <a:t>GuestLogin</a:t>
            </a:r>
            <a:r>
              <a:rPr lang="en-US" b="0" i="0" dirty="0">
                <a:solidFill>
                  <a:srgbClr val="000000"/>
                </a:solidFill>
                <a:effectLst/>
                <a:latin typeface="inter-regular"/>
              </a:rPr>
              <a:t> /&gt;;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err="1">
                <a:solidFill>
                  <a:srgbClr val="000000"/>
                </a:solidFill>
                <a:effectLst/>
                <a:latin typeface="inter-regular"/>
              </a:rPr>
              <a:t>ReactDOM.render</a:t>
            </a:r>
            <a:r>
              <a:rPr lang="en-US" b="0" i="0" dirty="0">
                <a:solidFill>
                  <a:srgbClr val="000000"/>
                </a:solidFill>
                <a:effectLst/>
                <a:latin typeface="inter-regular"/>
              </a:rPr>
              <a:t>(  </a:t>
            </a:r>
          </a:p>
          <a:p>
            <a:pPr algn="just"/>
            <a:r>
              <a:rPr lang="en-US" b="0" i="0" dirty="0">
                <a:solidFill>
                  <a:srgbClr val="000000"/>
                </a:solidFill>
                <a:effectLst/>
                <a:latin typeface="inter-regular"/>
              </a:rPr>
              <a:t>  &lt;</a:t>
            </a:r>
            <a:r>
              <a:rPr lang="en-US" b="0" i="0" dirty="0" err="1">
                <a:solidFill>
                  <a:srgbClr val="000000"/>
                </a:solidFill>
                <a:effectLst/>
                <a:latin typeface="inter-regular"/>
              </a:rPr>
              <a:t>SignUp</a:t>
            </a:r>
            <a:r>
              <a:rPr lang="en-US" b="0" i="0" dirty="0">
                <a:solidFill>
                  <a:srgbClr val="000000"/>
                </a:solidFill>
                <a:effectLst/>
                <a:latin typeface="inter-regular"/>
              </a:rPr>
              <a:t> </a:t>
            </a:r>
            <a:r>
              <a:rPr lang="en-US" b="0" i="0" dirty="0" err="1">
                <a:solidFill>
                  <a:srgbClr val="000000"/>
                </a:solidFill>
                <a:effectLst/>
                <a:latin typeface="inter-regular"/>
              </a:rPr>
              <a:t>isLoggedIn</a:t>
            </a:r>
            <a:r>
              <a:rPr lang="en-US" b="0" i="0" dirty="0">
                <a:solidFill>
                  <a:srgbClr val="000000"/>
                </a:solidFill>
                <a:effectLst/>
                <a:latin typeface="inter-regular"/>
              </a:rPr>
              <a:t>={</a:t>
            </a:r>
            <a:r>
              <a:rPr lang="en-US" b="1" i="0" dirty="0">
                <a:solidFill>
                  <a:srgbClr val="006699"/>
                </a:solidFill>
                <a:effectLst/>
                <a:latin typeface="inter-regular"/>
              </a:rPr>
              <a:t>false</a:t>
            </a:r>
            <a:r>
              <a:rPr lang="en-US" b="0" i="0" dirty="0">
                <a:solidFill>
                  <a:srgbClr val="000000"/>
                </a:solidFill>
                <a:effectLst/>
                <a:latin typeface="inter-regular"/>
              </a:rPr>
              <a:t>} /&gt;,  </a:t>
            </a:r>
          </a:p>
          <a:p>
            <a:pPr algn="just"/>
            <a:r>
              <a:rPr lang="en-US" b="0" i="0" dirty="0">
                <a:solidFill>
                  <a:srgbClr val="000000"/>
                </a:solidFill>
                <a:effectLst/>
                <a:latin typeface="inter-regular"/>
              </a:rPr>
              <a:t>  </a:t>
            </a:r>
            <a:r>
              <a:rPr lang="en-US" b="0" i="0" dirty="0" err="1">
                <a:solidFill>
                  <a:srgbClr val="000000"/>
                </a:solidFill>
                <a:effectLst/>
                <a:latin typeface="inter-regular"/>
              </a:rPr>
              <a:t>document.getElementById</a:t>
            </a:r>
            <a:r>
              <a:rPr lang="en-US" b="0" i="0" dirty="0">
                <a:solidFill>
                  <a:srgbClr val="000000"/>
                </a:solidFill>
                <a:effectLst/>
                <a:latin typeface="inter-regular"/>
              </a:rPr>
              <a:t>(</a:t>
            </a:r>
            <a:r>
              <a:rPr lang="en-US" b="0" i="0" dirty="0">
                <a:solidFill>
                  <a:srgbClr val="0000FF"/>
                </a:solidFill>
                <a:effectLst/>
                <a:latin typeface="inter-regular"/>
              </a:rPr>
              <a:t>'root'</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76791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A346C36-E9AE-7568-7DFB-705FA616A5DA}"/>
              </a:ext>
            </a:extLst>
          </p:cNvPr>
          <p:cNvSpPr txBox="1"/>
          <p:nvPr/>
        </p:nvSpPr>
        <p:spPr>
          <a:xfrm>
            <a:off x="956187" y="162232"/>
            <a:ext cx="10279626" cy="1938992"/>
          </a:xfrm>
          <a:prstGeom prst="rect">
            <a:avLst/>
          </a:prstGeom>
          <a:noFill/>
        </p:spPr>
        <p:txBody>
          <a:bodyPr wrap="square">
            <a:spAutoFit/>
          </a:bodyPr>
          <a:lstStyle/>
          <a:p>
            <a:pPr lvl="1" algn="just"/>
            <a:endParaRPr lang="en-US" sz="2000" b="1" i="0" dirty="0">
              <a:solidFill>
                <a:srgbClr val="C00000"/>
              </a:solidFill>
              <a:effectLst/>
              <a:latin typeface="Roboto" panose="02000000000000000000" pitchFamily="2" charset="0"/>
              <a:ea typeface="Roboto" panose="02000000000000000000" pitchFamily="2" charset="0"/>
              <a:cs typeface="Roboto" panose="02000000000000000000" pitchFamily="2" charset="0"/>
            </a:endParaRPr>
          </a:p>
          <a:p>
            <a:pPr algn="just"/>
            <a:r>
              <a:rPr lang="en-US" sz="2000" b="1" i="0" dirty="0">
                <a:solidFill>
                  <a:srgbClr val="C00000"/>
                </a:solidFill>
                <a:effectLst/>
                <a:latin typeface="Roboto" panose="02000000000000000000" pitchFamily="2" charset="0"/>
                <a:ea typeface="Roboto" panose="02000000000000000000" pitchFamily="2" charset="0"/>
                <a:cs typeface="Roboto" panose="02000000000000000000" pitchFamily="2" charset="0"/>
              </a:rPr>
              <a:t>2. Logical &amp;&amp; operator</a:t>
            </a:r>
          </a:p>
          <a:p>
            <a:pPr algn="just"/>
            <a:r>
              <a:rPr lang="en-US" sz="2000" b="0" i="0" dirty="0">
                <a:solidFill>
                  <a:srgbClr val="333333"/>
                </a:solidFill>
                <a:effectLst/>
                <a:latin typeface="inter-regular"/>
              </a:rPr>
              <a:t>This operator is used for checking the condition. If the condition is </a:t>
            </a:r>
            <a:r>
              <a:rPr lang="en-US" sz="2000" b="1" i="0" dirty="0">
                <a:solidFill>
                  <a:srgbClr val="333333"/>
                </a:solidFill>
                <a:effectLst/>
                <a:latin typeface="inter-bold"/>
              </a:rPr>
              <a:t>true</a:t>
            </a:r>
            <a:r>
              <a:rPr lang="en-US" sz="2000" b="0" i="0" dirty="0">
                <a:solidFill>
                  <a:srgbClr val="333333"/>
                </a:solidFill>
                <a:effectLst/>
                <a:latin typeface="inter-regular"/>
              </a:rPr>
              <a:t>, it will return the element </a:t>
            </a:r>
            <a:r>
              <a:rPr lang="en-US" sz="2000" b="1" i="0" dirty="0">
                <a:solidFill>
                  <a:srgbClr val="333333"/>
                </a:solidFill>
                <a:effectLst/>
                <a:latin typeface="inter-bold"/>
              </a:rPr>
              <a:t>right</a:t>
            </a:r>
            <a:r>
              <a:rPr lang="en-US" sz="2000" b="0" i="0" dirty="0">
                <a:solidFill>
                  <a:srgbClr val="333333"/>
                </a:solidFill>
                <a:effectLst/>
                <a:latin typeface="inter-regular"/>
              </a:rPr>
              <a:t> after </a:t>
            </a:r>
            <a:r>
              <a:rPr lang="en-US" sz="2000" b="1" i="0" dirty="0">
                <a:solidFill>
                  <a:srgbClr val="333333"/>
                </a:solidFill>
                <a:effectLst/>
                <a:latin typeface="inter-bold"/>
              </a:rPr>
              <a:t>&amp;&amp;</a:t>
            </a:r>
            <a:r>
              <a:rPr lang="en-US" sz="2000" b="0" i="0" dirty="0">
                <a:solidFill>
                  <a:srgbClr val="333333"/>
                </a:solidFill>
                <a:effectLst/>
                <a:latin typeface="inter-regular"/>
              </a:rPr>
              <a:t>, and if it is </a:t>
            </a:r>
            <a:r>
              <a:rPr lang="en-US" sz="2000" b="1" i="0" dirty="0">
                <a:solidFill>
                  <a:srgbClr val="333333"/>
                </a:solidFill>
                <a:effectLst/>
                <a:latin typeface="inter-bold"/>
              </a:rPr>
              <a:t>false</a:t>
            </a:r>
            <a:r>
              <a:rPr lang="en-US" sz="2000" b="0" i="0" dirty="0">
                <a:solidFill>
                  <a:srgbClr val="333333"/>
                </a:solidFill>
                <a:effectLst/>
                <a:latin typeface="inter-regular"/>
              </a:rPr>
              <a:t>, React will </a:t>
            </a:r>
            <a:r>
              <a:rPr lang="en-US" sz="2000" b="1" i="0" dirty="0">
                <a:solidFill>
                  <a:srgbClr val="333333"/>
                </a:solidFill>
                <a:effectLst/>
                <a:latin typeface="inter-bold"/>
              </a:rPr>
              <a:t>ignore</a:t>
            </a:r>
            <a:r>
              <a:rPr lang="en-US" sz="2000" b="0" i="0" dirty="0">
                <a:solidFill>
                  <a:srgbClr val="333333"/>
                </a:solidFill>
                <a:effectLst/>
                <a:latin typeface="inter-regular"/>
              </a:rPr>
              <a:t> and skip it.</a:t>
            </a:r>
            <a:endParaRPr lang="en-US" sz="2000" dirty="0">
              <a:solidFill>
                <a:srgbClr val="333333"/>
              </a:solidFill>
              <a:latin typeface="inter-regular"/>
            </a:endParaRPr>
          </a:p>
          <a:p>
            <a:pPr algn="just"/>
            <a:endParaRPr lang="en-US" sz="2000" b="0" i="0" dirty="0">
              <a:solidFill>
                <a:srgbClr val="333333"/>
              </a:solidFill>
              <a:effectLst/>
              <a:latin typeface="inter-regular"/>
            </a:endParaRPr>
          </a:p>
          <a:p>
            <a:pPr lvl="1" algn="just"/>
            <a:endParaRPr lang="en-US" sz="20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
        <p:nvSpPr>
          <p:cNvPr id="18" name="Rectangle 17">
            <a:extLst>
              <a:ext uri="{FF2B5EF4-FFF2-40B4-BE49-F238E27FC236}">
                <a16:creationId xmlns:a16="http://schemas.microsoft.com/office/drawing/2014/main" id="{1C777532-1D10-15D0-4DB5-53A8E273595C}"/>
              </a:ext>
            </a:extLst>
          </p:cNvPr>
          <p:cNvSpPr/>
          <p:nvPr/>
        </p:nvSpPr>
        <p:spPr>
          <a:xfrm>
            <a:off x="956187" y="1710813"/>
            <a:ext cx="10503310" cy="36133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1" i="0" dirty="0">
                <a:solidFill>
                  <a:srgbClr val="006699"/>
                </a:solidFill>
                <a:effectLst/>
                <a:latin typeface="inter-regular"/>
              </a:rPr>
              <a:t>import</a:t>
            </a:r>
            <a:r>
              <a:rPr lang="en-US" b="0" i="0" dirty="0">
                <a:solidFill>
                  <a:srgbClr val="000000"/>
                </a:solidFill>
                <a:effectLst/>
                <a:latin typeface="inter-regular"/>
              </a:rPr>
              <a:t> React from </a:t>
            </a:r>
            <a:r>
              <a:rPr lang="en-US" b="0" i="0" dirty="0">
                <a:solidFill>
                  <a:srgbClr val="0000FF"/>
                </a:solidFill>
                <a:effectLst/>
                <a:latin typeface="inter-regular"/>
              </a:rPr>
              <a:t>'react'</a:t>
            </a:r>
            <a:r>
              <a:rPr lang="en-US" b="0" i="0" dirty="0">
                <a:solidFill>
                  <a:srgbClr val="000000"/>
                </a:solidFill>
                <a:effectLst/>
                <a:latin typeface="inter-regular"/>
              </a:rPr>
              <a:t>;   </a:t>
            </a:r>
          </a:p>
          <a:p>
            <a:pPr algn="just"/>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ReactDOM</a:t>
            </a:r>
            <a:r>
              <a:rPr lang="en-US" b="0" i="0" dirty="0">
                <a:solidFill>
                  <a:srgbClr val="000000"/>
                </a:solidFill>
                <a:effectLst/>
                <a:latin typeface="inter-regular"/>
              </a:rPr>
              <a:t> from </a:t>
            </a:r>
            <a:r>
              <a:rPr lang="en-US" b="0" i="0" dirty="0">
                <a:solidFill>
                  <a:srgbClr val="0000FF"/>
                </a:solidFill>
                <a:effectLst/>
                <a:latin typeface="inter-regular"/>
              </a:rPr>
              <a:t>'react-</a:t>
            </a:r>
            <a:r>
              <a:rPr lang="en-US" b="0" i="0" dirty="0" err="1">
                <a:solidFill>
                  <a:srgbClr val="0000FF"/>
                </a:solidFill>
                <a:effectLst/>
                <a:latin typeface="inter-regular"/>
              </a:rPr>
              <a:t>dom</a:t>
            </a:r>
            <a:r>
              <a:rPr lang="en-US" b="0" i="0" dirty="0">
                <a:solidFill>
                  <a:srgbClr val="0000FF"/>
                </a:solidFill>
                <a:effectLst/>
                <a:latin typeface="inter-regular"/>
              </a:rPr>
              <a:t>'</a:t>
            </a:r>
            <a:r>
              <a:rPr lang="en-US" b="0" i="0" dirty="0">
                <a:solidFill>
                  <a:srgbClr val="000000"/>
                </a:solidFill>
                <a:effectLst/>
                <a:latin typeface="inter-regular"/>
              </a:rPr>
              <a:t>;   </a:t>
            </a:r>
          </a:p>
          <a:p>
            <a:pPr algn="just"/>
            <a:r>
              <a:rPr lang="en-US" b="0" i="0" dirty="0">
                <a:solidFill>
                  <a:srgbClr val="008200"/>
                </a:solidFill>
                <a:effectLst/>
                <a:latin typeface="inter-regular"/>
              </a:rPr>
              <a:t>// Example Component </a:t>
            </a:r>
            <a:r>
              <a:rPr lang="en-US" b="0" i="0" dirty="0">
                <a:solidFill>
                  <a:srgbClr val="000000"/>
                </a:solidFill>
                <a:effectLst/>
                <a:latin typeface="inter-regular"/>
              </a:rPr>
              <a:t>  </a:t>
            </a:r>
          </a:p>
          <a:p>
            <a:pPr algn="just"/>
            <a:r>
              <a:rPr lang="en-US" b="0" i="0" dirty="0">
                <a:solidFill>
                  <a:srgbClr val="000000"/>
                </a:solidFill>
                <a:effectLst/>
                <a:latin typeface="inter-regular"/>
              </a:rPr>
              <a:t>function Example()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(&lt;div&gt;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a:solidFill>
                  <a:srgbClr val="C00000"/>
                </a:solidFill>
                <a:effectLst/>
                <a:latin typeface="inter-regular"/>
              </a:rPr>
              <a:t>10</a:t>
            </a:r>
            <a:r>
              <a:rPr lang="en-US" b="0" i="0" dirty="0">
                <a:solidFill>
                  <a:srgbClr val="000000"/>
                </a:solidFill>
                <a:effectLst/>
                <a:latin typeface="inter-regular"/>
              </a:rPr>
              <a:t> &gt; </a:t>
            </a:r>
            <a:r>
              <a:rPr lang="en-US" b="0" i="0" dirty="0">
                <a:solidFill>
                  <a:srgbClr val="C00000"/>
                </a:solidFill>
                <a:effectLst/>
                <a:latin typeface="inter-regular"/>
              </a:rPr>
              <a:t>5</a:t>
            </a:r>
            <a:r>
              <a:rPr lang="en-US" b="0" i="0" dirty="0">
                <a:solidFill>
                  <a:srgbClr val="000000"/>
                </a:solidFill>
                <a:effectLst/>
                <a:latin typeface="inter-regular"/>
              </a:rPr>
              <a:t>) &amp;&amp; alert(</a:t>
            </a:r>
            <a:r>
              <a:rPr lang="en-US" b="0" i="0" dirty="0">
                <a:solidFill>
                  <a:srgbClr val="0000FF"/>
                </a:solidFill>
                <a:effectLst/>
                <a:latin typeface="inter-regular"/>
              </a:rPr>
              <a:t>'This alert will be shown!'</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&lt;/div&gt;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303877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A346C36-E9AE-7568-7DFB-705FA616A5DA}"/>
              </a:ext>
            </a:extLst>
          </p:cNvPr>
          <p:cNvSpPr txBox="1"/>
          <p:nvPr/>
        </p:nvSpPr>
        <p:spPr>
          <a:xfrm>
            <a:off x="956187" y="162232"/>
            <a:ext cx="10279626" cy="2246769"/>
          </a:xfrm>
          <a:prstGeom prst="rect">
            <a:avLst/>
          </a:prstGeom>
          <a:noFill/>
        </p:spPr>
        <p:txBody>
          <a:bodyPr wrap="square">
            <a:spAutoFit/>
          </a:bodyPr>
          <a:lstStyle/>
          <a:p>
            <a:pPr lvl="1" algn="just"/>
            <a:endParaRPr lang="en-US" sz="2000" b="1" i="0" dirty="0">
              <a:solidFill>
                <a:srgbClr val="C00000"/>
              </a:solidFill>
              <a:effectLst/>
              <a:latin typeface="Roboto" panose="02000000000000000000" pitchFamily="2" charset="0"/>
              <a:ea typeface="Roboto" panose="02000000000000000000" pitchFamily="2" charset="0"/>
              <a:cs typeface="Roboto" panose="02000000000000000000" pitchFamily="2" charset="0"/>
            </a:endParaRPr>
          </a:p>
          <a:p>
            <a:pPr algn="just"/>
            <a:r>
              <a:rPr lang="en-US" sz="2000" i="0" dirty="0">
                <a:solidFill>
                  <a:srgbClr val="C00000"/>
                </a:solidFill>
                <a:effectLst/>
                <a:latin typeface="Roboto" panose="02000000000000000000" pitchFamily="2" charset="0"/>
                <a:ea typeface="Roboto" panose="02000000000000000000" pitchFamily="2" charset="0"/>
                <a:cs typeface="Roboto" panose="02000000000000000000" pitchFamily="2" charset="0"/>
              </a:rPr>
              <a:t>3. Ternary operator</a:t>
            </a:r>
          </a:p>
          <a:p>
            <a:pPr algn="just"/>
            <a:endParaRPr lang="en-US" sz="2000" b="1" i="0" dirty="0">
              <a:solidFill>
                <a:srgbClr val="C00000"/>
              </a:solidFill>
              <a:effectLst/>
              <a:latin typeface="Roboto" panose="02000000000000000000" pitchFamily="2" charset="0"/>
              <a:ea typeface="Roboto" panose="02000000000000000000" pitchFamily="2" charset="0"/>
              <a:cs typeface="Roboto" panose="02000000000000000000" pitchFamily="2" charset="0"/>
            </a:endParaRPr>
          </a:p>
          <a:p>
            <a:pPr algn="just"/>
            <a:r>
              <a:rPr lang="en-US" sz="2000" b="0" i="0" dirty="0">
                <a:solidFill>
                  <a:srgbClr val="333333"/>
                </a:solidFill>
                <a:effectLst/>
                <a:latin typeface="inter-regular"/>
              </a:rPr>
              <a:t>The ternary operator is used in cases where two blocks alternate given a certain condition. This operator makes your if-else statement more concise. It takes </a:t>
            </a:r>
            <a:r>
              <a:rPr lang="en-US" sz="2000" b="1" i="0" dirty="0">
                <a:solidFill>
                  <a:srgbClr val="333333"/>
                </a:solidFill>
                <a:effectLst/>
                <a:latin typeface="inter-bold"/>
              </a:rPr>
              <a:t>three</a:t>
            </a:r>
            <a:r>
              <a:rPr lang="en-US" sz="2000" b="0" i="0" dirty="0">
                <a:solidFill>
                  <a:srgbClr val="333333"/>
                </a:solidFill>
                <a:effectLst/>
                <a:latin typeface="inter-regular"/>
              </a:rPr>
              <a:t> operands and used as a shortcut for the if statement.</a:t>
            </a:r>
          </a:p>
          <a:p>
            <a:pPr lvl="1" algn="just"/>
            <a:endParaRPr lang="en-US" sz="20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
        <p:nvSpPr>
          <p:cNvPr id="18" name="Rectangle 17">
            <a:extLst>
              <a:ext uri="{FF2B5EF4-FFF2-40B4-BE49-F238E27FC236}">
                <a16:creationId xmlns:a16="http://schemas.microsoft.com/office/drawing/2014/main" id="{1C777532-1D10-15D0-4DB5-53A8E273595C}"/>
              </a:ext>
            </a:extLst>
          </p:cNvPr>
          <p:cNvSpPr/>
          <p:nvPr/>
        </p:nvSpPr>
        <p:spPr>
          <a:xfrm>
            <a:off x="956187" y="2320511"/>
            <a:ext cx="10503310" cy="36133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0" i="0" dirty="0">
                <a:solidFill>
                  <a:srgbClr val="000000"/>
                </a:solidFill>
                <a:effectLst/>
                <a:latin typeface="inter-regular"/>
              </a:rPr>
              <a:t>render() {  </a:t>
            </a:r>
          </a:p>
          <a:p>
            <a:pPr algn="just"/>
            <a:r>
              <a:rPr lang="en-US" b="0" i="0" dirty="0">
                <a:solidFill>
                  <a:srgbClr val="000000"/>
                </a:solidFill>
                <a:effectLst/>
                <a:latin typeface="inter-regular"/>
              </a:rPr>
              <a:t> </a:t>
            </a:r>
            <a:r>
              <a:rPr lang="en-US" b="1" i="0" dirty="0">
                <a:solidFill>
                  <a:srgbClr val="006699"/>
                </a:solidFill>
                <a:effectLst/>
                <a:latin typeface="inter-regular"/>
              </a:rPr>
              <a:t>const</a:t>
            </a:r>
            <a:r>
              <a:rPr lang="en-US" b="0" i="0" dirty="0">
                <a:solidFill>
                  <a:srgbClr val="000000"/>
                </a:solidFill>
                <a:effectLst/>
                <a:latin typeface="inter-regular"/>
              </a:rPr>
              <a:t> </a:t>
            </a:r>
            <a:r>
              <a:rPr lang="en-US" b="0" i="0" dirty="0" err="1">
                <a:solidFill>
                  <a:srgbClr val="000000"/>
                </a:solidFill>
                <a:effectLst/>
                <a:latin typeface="inter-regular"/>
              </a:rPr>
              <a:t>isLoggedIn</a:t>
            </a:r>
            <a:r>
              <a:rPr lang="en-US" b="0" i="0" dirty="0">
                <a:solidFill>
                  <a:srgbClr val="000000"/>
                </a:solidFill>
                <a:effectLst/>
                <a:latin typeface="inter-regular"/>
              </a:rPr>
              <a:t> = </a:t>
            </a:r>
            <a:r>
              <a:rPr lang="en-US" b="1" i="0" dirty="0" err="1">
                <a:solidFill>
                  <a:srgbClr val="006699"/>
                </a:solidFill>
                <a:effectLst/>
                <a:latin typeface="inter-regular"/>
              </a:rPr>
              <a:t>this</a:t>
            </a:r>
            <a:r>
              <a:rPr lang="en-US" b="0" i="0" dirty="0" err="1">
                <a:solidFill>
                  <a:srgbClr val="000000"/>
                </a:solidFill>
                <a:effectLst/>
                <a:latin typeface="inter-regular"/>
              </a:rPr>
              <a:t>.state.isLoggedIn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  </a:t>
            </a:r>
          </a:p>
          <a:p>
            <a:pPr algn="just"/>
            <a:r>
              <a:rPr lang="en-US" b="0" i="0" dirty="0">
                <a:solidFill>
                  <a:srgbClr val="000000"/>
                </a:solidFill>
                <a:effectLst/>
                <a:latin typeface="inter-regular"/>
              </a:rPr>
              <a:t>    &lt;div&gt;  </a:t>
            </a:r>
          </a:p>
          <a:p>
            <a:pPr algn="just"/>
            <a:r>
              <a:rPr lang="en-US" b="0" i="0" dirty="0">
                <a:solidFill>
                  <a:srgbClr val="000000"/>
                </a:solidFill>
                <a:effectLst/>
                <a:latin typeface="inter-regular"/>
              </a:rPr>
              <a:t>      Welcome {</a:t>
            </a:r>
            <a:r>
              <a:rPr lang="en-US" b="0" i="0" dirty="0" err="1">
                <a:solidFill>
                  <a:srgbClr val="000000"/>
                </a:solidFill>
                <a:effectLst/>
                <a:latin typeface="inter-regular"/>
              </a:rPr>
              <a:t>isLoggedIn</a:t>
            </a:r>
            <a:r>
              <a:rPr lang="en-US" b="0" i="0" dirty="0">
                <a:solidFill>
                  <a:srgbClr val="000000"/>
                </a:solidFill>
                <a:effectLst/>
                <a:latin typeface="inter-regular"/>
              </a:rPr>
              <a:t> ? </a:t>
            </a:r>
            <a:r>
              <a:rPr lang="en-US" b="0" i="0" dirty="0">
                <a:solidFill>
                  <a:srgbClr val="0000FF"/>
                </a:solidFill>
                <a:effectLst/>
                <a:latin typeface="inter-regular"/>
              </a:rPr>
              <a:t>'Back'</a:t>
            </a:r>
            <a:r>
              <a:rPr lang="en-US" b="0" i="0" dirty="0">
                <a:solidFill>
                  <a:srgbClr val="000000"/>
                </a:solidFill>
                <a:effectLst/>
                <a:latin typeface="inter-regular"/>
              </a:rPr>
              <a:t> : </a:t>
            </a:r>
            <a:r>
              <a:rPr lang="en-US" b="0" i="0" dirty="0">
                <a:solidFill>
                  <a:srgbClr val="0000FF"/>
                </a:solidFill>
                <a:effectLst/>
                <a:latin typeface="inter-regular"/>
              </a:rPr>
              <a:t>'Please login first'</a:t>
            </a:r>
            <a:r>
              <a:rPr lang="en-US" b="0" i="0" dirty="0">
                <a:solidFill>
                  <a:srgbClr val="000000"/>
                </a:solidFill>
                <a:effectLst/>
                <a:latin typeface="inter-regular"/>
              </a:rPr>
              <a:t>}.  </a:t>
            </a:r>
          </a:p>
          <a:p>
            <a:pPr algn="just"/>
            <a:r>
              <a:rPr lang="en-US" b="0" i="0" dirty="0">
                <a:solidFill>
                  <a:srgbClr val="000000"/>
                </a:solidFill>
                <a:effectLst/>
                <a:latin typeface="inter-regular"/>
              </a:rPr>
              <a:t>    &lt;/div&gt;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96948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A346C36-E9AE-7568-7DFB-705FA616A5DA}"/>
              </a:ext>
            </a:extLst>
          </p:cNvPr>
          <p:cNvSpPr txBox="1"/>
          <p:nvPr/>
        </p:nvSpPr>
        <p:spPr>
          <a:xfrm>
            <a:off x="956187" y="162232"/>
            <a:ext cx="10279626" cy="1631216"/>
          </a:xfrm>
          <a:prstGeom prst="rect">
            <a:avLst/>
          </a:prstGeom>
          <a:noFill/>
        </p:spPr>
        <p:txBody>
          <a:bodyPr wrap="square">
            <a:spAutoFit/>
          </a:bodyPr>
          <a:lstStyle/>
          <a:p>
            <a:pPr lvl="1" algn="just"/>
            <a:endParaRPr lang="en-US" sz="2000" b="1" i="0" dirty="0">
              <a:solidFill>
                <a:srgbClr val="C00000"/>
              </a:solidFill>
              <a:effectLst/>
              <a:latin typeface="Roboto" panose="02000000000000000000" pitchFamily="2" charset="0"/>
              <a:ea typeface="Roboto" panose="02000000000000000000" pitchFamily="2" charset="0"/>
              <a:cs typeface="Roboto" panose="02000000000000000000" pitchFamily="2" charset="0"/>
            </a:endParaRPr>
          </a:p>
          <a:p>
            <a:pPr algn="just"/>
            <a:r>
              <a:rPr lang="en-US" sz="2000" dirty="0">
                <a:solidFill>
                  <a:srgbClr val="C00000"/>
                </a:solidFill>
                <a:latin typeface="Roboto" panose="02000000000000000000" pitchFamily="2" charset="0"/>
                <a:ea typeface="Roboto" panose="02000000000000000000" pitchFamily="2" charset="0"/>
                <a:cs typeface="Roboto" panose="02000000000000000000" pitchFamily="2" charset="0"/>
              </a:rPr>
              <a:t>4</a:t>
            </a:r>
            <a:r>
              <a:rPr lang="en-US" sz="2000" i="0" dirty="0">
                <a:solidFill>
                  <a:srgbClr val="C00000"/>
                </a:solidFill>
                <a:effectLst/>
                <a:latin typeface="Roboto" panose="02000000000000000000" pitchFamily="2" charset="0"/>
                <a:ea typeface="Roboto" panose="02000000000000000000" pitchFamily="2" charset="0"/>
                <a:cs typeface="Roboto" panose="02000000000000000000" pitchFamily="2" charset="0"/>
              </a:rPr>
              <a:t>. </a:t>
            </a:r>
            <a:r>
              <a:rPr lang="en-US" sz="2000" b="0" i="0" dirty="0">
                <a:solidFill>
                  <a:srgbClr val="C00000"/>
                </a:solidFill>
                <a:effectLst/>
                <a:latin typeface="Roboto" panose="02000000000000000000" pitchFamily="2" charset="0"/>
                <a:ea typeface="Roboto" panose="02000000000000000000" pitchFamily="2" charset="0"/>
                <a:cs typeface="Roboto" panose="02000000000000000000" pitchFamily="2" charset="0"/>
              </a:rPr>
              <a:t>Switch case operator</a:t>
            </a:r>
          </a:p>
          <a:p>
            <a:pPr algn="just"/>
            <a:endParaRPr lang="en-US" sz="2000" i="0" dirty="0">
              <a:solidFill>
                <a:srgbClr val="C00000"/>
              </a:solidFill>
              <a:effectLst/>
              <a:latin typeface="Roboto" panose="02000000000000000000" pitchFamily="2" charset="0"/>
              <a:ea typeface="Roboto" panose="02000000000000000000" pitchFamily="2" charset="0"/>
              <a:cs typeface="Roboto" panose="02000000000000000000" pitchFamily="2" charset="0"/>
            </a:endParaRPr>
          </a:p>
          <a:p>
            <a:pPr algn="just"/>
            <a:r>
              <a:rPr lang="en-US" sz="2000" b="0" i="0" dirty="0">
                <a:solidFill>
                  <a:srgbClr val="333333"/>
                </a:solidFill>
                <a:effectLst/>
                <a:latin typeface="inter-regular"/>
              </a:rPr>
              <a:t>Sometimes it is possible to have multiple conditional renderings. In the switch case, conditional rendering is applied based on a different state.</a:t>
            </a:r>
            <a:endParaRPr lang="en-US" sz="20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
        <p:nvSpPr>
          <p:cNvPr id="18" name="Rectangle 17">
            <a:extLst>
              <a:ext uri="{FF2B5EF4-FFF2-40B4-BE49-F238E27FC236}">
                <a16:creationId xmlns:a16="http://schemas.microsoft.com/office/drawing/2014/main" id="{1C777532-1D10-15D0-4DB5-53A8E273595C}"/>
              </a:ext>
            </a:extLst>
          </p:cNvPr>
          <p:cNvSpPr/>
          <p:nvPr/>
        </p:nvSpPr>
        <p:spPr>
          <a:xfrm>
            <a:off x="956187" y="2168013"/>
            <a:ext cx="10503310" cy="36133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0" i="0" dirty="0">
                <a:solidFill>
                  <a:srgbClr val="000000"/>
                </a:solidFill>
                <a:effectLst/>
                <a:latin typeface="inter-regular"/>
              </a:rPr>
              <a:t>function </a:t>
            </a:r>
            <a:r>
              <a:rPr lang="en-US" b="0" i="0" dirty="0" err="1">
                <a:solidFill>
                  <a:srgbClr val="000000"/>
                </a:solidFill>
                <a:effectLst/>
                <a:latin typeface="inter-regular"/>
              </a:rPr>
              <a:t>NotificationMsg</a:t>
            </a:r>
            <a:r>
              <a:rPr lang="en-US" b="0" i="0" dirty="0">
                <a:solidFill>
                  <a:srgbClr val="000000"/>
                </a:solidFill>
                <a:effectLst/>
                <a:latin typeface="inter-regular"/>
              </a:rPr>
              <a:t>({ text}) {  </a:t>
            </a:r>
          </a:p>
          <a:p>
            <a:pPr algn="just"/>
            <a:r>
              <a:rPr lang="en-US" b="0" i="0" dirty="0">
                <a:solidFill>
                  <a:srgbClr val="000000"/>
                </a:solidFill>
                <a:effectLst/>
                <a:latin typeface="inter-regular"/>
              </a:rPr>
              <a:t>  </a:t>
            </a:r>
            <a:r>
              <a:rPr lang="en-US" b="1" i="0" dirty="0">
                <a:solidFill>
                  <a:srgbClr val="006699"/>
                </a:solidFill>
                <a:effectLst/>
                <a:latin typeface="inter-regular"/>
              </a:rPr>
              <a:t>switch</a:t>
            </a:r>
            <a:r>
              <a:rPr lang="en-US" b="0" i="0" dirty="0">
                <a:solidFill>
                  <a:srgbClr val="000000"/>
                </a:solidFill>
                <a:effectLst/>
                <a:latin typeface="inter-regular"/>
              </a:rPr>
              <a:t>(text) {  </a:t>
            </a:r>
          </a:p>
          <a:p>
            <a:pPr algn="just"/>
            <a:r>
              <a:rPr lang="en-US" b="0" i="0" dirty="0">
                <a:solidFill>
                  <a:srgbClr val="000000"/>
                </a:solidFill>
                <a:effectLst/>
                <a:latin typeface="inter-regular"/>
              </a:rPr>
              <a:t>    </a:t>
            </a:r>
            <a:r>
              <a:rPr lang="en-US" b="1" i="0" dirty="0">
                <a:solidFill>
                  <a:srgbClr val="006699"/>
                </a:solidFill>
                <a:effectLst/>
                <a:latin typeface="inter-regular"/>
              </a:rPr>
              <a:t>case</a:t>
            </a:r>
            <a:r>
              <a:rPr lang="en-US" b="0" i="0" dirty="0">
                <a:solidFill>
                  <a:srgbClr val="000000"/>
                </a:solidFill>
                <a:effectLst/>
                <a:latin typeface="inter-regular"/>
              </a:rPr>
              <a:t> </a:t>
            </a:r>
            <a:r>
              <a:rPr lang="en-US" b="0" i="0" dirty="0">
                <a:solidFill>
                  <a:srgbClr val="0000FF"/>
                </a:solidFill>
                <a:effectLst/>
                <a:latin typeface="inter-regular"/>
              </a:rPr>
              <a:t>'Hi All'</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&lt;Message: text={text} /&gt;;  </a:t>
            </a:r>
          </a:p>
          <a:p>
            <a:pPr algn="just"/>
            <a:r>
              <a:rPr lang="en-US" b="0" i="0" dirty="0">
                <a:solidFill>
                  <a:srgbClr val="000000"/>
                </a:solidFill>
                <a:effectLst/>
                <a:latin typeface="inter-regular"/>
              </a:rPr>
              <a:t>    </a:t>
            </a:r>
            <a:r>
              <a:rPr lang="en-US" b="1" i="0" dirty="0">
                <a:solidFill>
                  <a:srgbClr val="006699"/>
                </a:solidFill>
                <a:effectLst/>
                <a:latin typeface="inter-regular"/>
              </a:rPr>
              <a:t>case</a:t>
            </a:r>
            <a:r>
              <a:rPr lang="en-US" b="0" i="0" dirty="0">
                <a:solidFill>
                  <a:srgbClr val="000000"/>
                </a:solidFill>
                <a:effectLst/>
                <a:latin typeface="inter-regular"/>
              </a:rPr>
              <a:t> </a:t>
            </a:r>
            <a:r>
              <a:rPr lang="en-US" b="0" i="0" dirty="0">
                <a:solidFill>
                  <a:srgbClr val="0000FF"/>
                </a:solidFill>
                <a:effectLst/>
                <a:latin typeface="inter-regular"/>
              </a:rPr>
              <a:t>'Hello </a:t>
            </a:r>
            <a:r>
              <a:rPr lang="en-US" b="0" i="0" dirty="0" err="1">
                <a:solidFill>
                  <a:srgbClr val="0000FF"/>
                </a:solidFill>
                <a:effectLst/>
                <a:latin typeface="inter-regular"/>
              </a:rPr>
              <a:t>JavaTpoint</a:t>
            </a:r>
            <a:r>
              <a:rPr lang="en-US" b="0" i="0" dirty="0">
                <a:solidFill>
                  <a:srgbClr val="0000FF"/>
                </a:solidFill>
                <a:effectLst/>
                <a:latin typeface="inter-regular"/>
              </a:rPr>
              <a: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&lt;Message text={text} /&gt;;  </a:t>
            </a:r>
          </a:p>
          <a:p>
            <a:pPr algn="just"/>
            <a:r>
              <a:rPr lang="en-US" b="0" i="0" dirty="0">
                <a:solidFill>
                  <a:srgbClr val="000000"/>
                </a:solidFill>
                <a:effectLst/>
                <a:latin typeface="inter-regular"/>
              </a:rPr>
              <a:t>    </a:t>
            </a:r>
            <a:r>
              <a:rPr lang="en-US" b="1" i="0" dirty="0">
                <a:solidFill>
                  <a:srgbClr val="006699"/>
                </a:solidFill>
                <a:effectLst/>
                <a:latin typeface="inter-regular"/>
              </a:rPr>
              <a:t>default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t>
            </a:r>
            <a:r>
              <a:rPr lang="en-US" b="1" i="0" dirty="0">
                <a:solidFill>
                  <a:srgbClr val="006699"/>
                </a:solidFill>
                <a:effectLst/>
                <a:latin typeface="inter-regular"/>
              </a:rPr>
              <a:t>null</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44212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A346C36-E9AE-7568-7DFB-705FA616A5DA}"/>
              </a:ext>
            </a:extLst>
          </p:cNvPr>
          <p:cNvSpPr txBox="1"/>
          <p:nvPr/>
        </p:nvSpPr>
        <p:spPr>
          <a:xfrm>
            <a:off x="956187" y="162232"/>
            <a:ext cx="10279626" cy="1938992"/>
          </a:xfrm>
          <a:prstGeom prst="rect">
            <a:avLst/>
          </a:prstGeom>
          <a:noFill/>
        </p:spPr>
        <p:txBody>
          <a:bodyPr wrap="square">
            <a:spAutoFit/>
          </a:bodyPr>
          <a:lstStyle/>
          <a:p>
            <a:pPr lvl="1" algn="just"/>
            <a:endParaRPr lang="en-US" sz="2000" b="1" i="0" dirty="0">
              <a:solidFill>
                <a:srgbClr val="C00000"/>
              </a:solidFill>
              <a:effectLst/>
              <a:latin typeface="Roboto" panose="02000000000000000000" pitchFamily="2" charset="0"/>
              <a:ea typeface="Roboto" panose="02000000000000000000" pitchFamily="2" charset="0"/>
              <a:cs typeface="Roboto" panose="02000000000000000000" pitchFamily="2" charset="0"/>
            </a:endParaRPr>
          </a:p>
          <a:p>
            <a:pPr algn="just"/>
            <a:r>
              <a:rPr lang="en-US" sz="2000" b="0" i="0" dirty="0">
                <a:solidFill>
                  <a:srgbClr val="C00000"/>
                </a:solidFill>
                <a:effectLst/>
                <a:latin typeface="Roboto" panose="02000000000000000000" pitchFamily="2" charset="0"/>
                <a:ea typeface="Roboto" panose="02000000000000000000" pitchFamily="2" charset="0"/>
                <a:cs typeface="Roboto" panose="02000000000000000000" pitchFamily="2" charset="0"/>
              </a:rPr>
              <a:t>5. </a:t>
            </a:r>
            <a:r>
              <a:rPr lang="en-US" sz="2000" b="0" i="0" dirty="0">
                <a:solidFill>
                  <a:srgbClr val="610B38"/>
                </a:solidFill>
                <a:effectLst/>
                <a:latin typeface="erdana"/>
              </a:rPr>
              <a:t>Conditional Rendering with </a:t>
            </a:r>
            <a:r>
              <a:rPr lang="en-US" sz="2000" b="0" i="0" dirty="0" err="1">
                <a:solidFill>
                  <a:srgbClr val="610B38"/>
                </a:solidFill>
                <a:effectLst/>
                <a:latin typeface="erdana"/>
              </a:rPr>
              <a:t>enums</a:t>
            </a:r>
            <a:endParaRPr lang="en-US" sz="2000" b="0" i="0" dirty="0">
              <a:solidFill>
                <a:srgbClr val="610B38"/>
              </a:solidFill>
              <a:effectLst/>
              <a:latin typeface="erdana"/>
            </a:endParaRPr>
          </a:p>
          <a:p>
            <a:pPr algn="just"/>
            <a:endParaRPr lang="en-US" sz="2000" b="0" i="0" dirty="0">
              <a:solidFill>
                <a:srgbClr val="C00000"/>
              </a:solidFill>
              <a:effectLst/>
              <a:latin typeface="Roboto" panose="02000000000000000000" pitchFamily="2" charset="0"/>
              <a:ea typeface="Roboto" panose="02000000000000000000" pitchFamily="2" charset="0"/>
              <a:cs typeface="Roboto" panose="02000000000000000000" pitchFamily="2" charset="0"/>
            </a:endParaRPr>
          </a:p>
          <a:p>
            <a:pPr algn="just"/>
            <a:r>
              <a:rPr lang="en-US" sz="2000" b="0" i="0" dirty="0">
                <a:solidFill>
                  <a:srgbClr val="333333"/>
                </a:solidFill>
                <a:effectLst/>
                <a:latin typeface="inter-regular"/>
              </a:rPr>
              <a:t>An </a:t>
            </a:r>
            <a:r>
              <a:rPr lang="en-US" sz="2000" b="1" i="0" dirty="0" err="1">
                <a:solidFill>
                  <a:srgbClr val="333333"/>
                </a:solidFill>
                <a:effectLst/>
                <a:latin typeface="inter-bold"/>
              </a:rPr>
              <a:t>enum</a:t>
            </a:r>
            <a:r>
              <a:rPr lang="en-US" sz="2000" b="0" i="0" dirty="0">
                <a:solidFill>
                  <a:srgbClr val="333333"/>
                </a:solidFill>
                <a:effectLst/>
                <a:latin typeface="inter-regular"/>
              </a:rPr>
              <a:t> is a great way to have a multiple conditional rendering. It is more </a:t>
            </a:r>
            <a:r>
              <a:rPr lang="en-US" sz="2000" b="1" i="0" dirty="0">
                <a:solidFill>
                  <a:srgbClr val="333333"/>
                </a:solidFill>
                <a:effectLst/>
                <a:latin typeface="inter-bold"/>
              </a:rPr>
              <a:t>readable</a:t>
            </a:r>
            <a:r>
              <a:rPr lang="en-US" sz="2000" b="0" i="0" dirty="0">
                <a:solidFill>
                  <a:srgbClr val="333333"/>
                </a:solidFill>
                <a:effectLst/>
                <a:latin typeface="inter-regular"/>
              </a:rPr>
              <a:t> as compared to switch case operator. It is perfect for </a:t>
            </a:r>
            <a:r>
              <a:rPr lang="en-US" sz="2000" b="1" i="0" dirty="0">
                <a:solidFill>
                  <a:srgbClr val="333333"/>
                </a:solidFill>
                <a:effectLst/>
                <a:latin typeface="inter-bold"/>
              </a:rPr>
              <a:t>mapping</a:t>
            </a:r>
            <a:r>
              <a:rPr lang="en-US" sz="2000" b="0" i="0" dirty="0">
                <a:solidFill>
                  <a:srgbClr val="333333"/>
                </a:solidFill>
                <a:effectLst/>
                <a:latin typeface="inter-regular"/>
              </a:rPr>
              <a:t> between different </a:t>
            </a:r>
            <a:r>
              <a:rPr lang="en-US" sz="2000" b="1" i="0" dirty="0">
                <a:solidFill>
                  <a:srgbClr val="333333"/>
                </a:solidFill>
                <a:effectLst/>
                <a:latin typeface="inter-bold"/>
              </a:rPr>
              <a:t>state</a:t>
            </a:r>
            <a:r>
              <a:rPr lang="en-US" sz="2000" b="0" i="0" dirty="0">
                <a:solidFill>
                  <a:srgbClr val="333333"/>
                </a:solidFill>
                <a:effectLst/>
                <a:latin typeface="inter-regular"/>
              </a:rPr>
              <a:t>. It is also perfect for mapping in more than one condition. It can be understood in the below example.</a:t>
            </a:r>
            <a:endParaRPr lang="en-US" sz="20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
        <p:nvSpPr>
          <p:cNvPr id="18" name="Rectangle 17">
            <a:extLst>
              <a:ext uri="{FF2B5EF4-FFF2-40B4-BE49-F238E27FC236}">
                <a16:creationId xmlns:a16="http://schemas.microsoft.com/office/drawing/2014/main" id="{1C777532-1D10-15D0-4DB5-53A8E273595C}"/>
              </a:ext>
            </a:extLst>
          </p:cNvPr>
          <p:cNvSpPr/>
          <p:nvPr/>
        </p:nvSpPr>
        <p:spPr>
          <a:xfrm>
            <a:off x="956187" y="2168013"/>
            <a:ext cx="10503310" cy="36133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0" i="0" dirty="0">
                <a:solidFill>
                  <a:srgbClr val="000000"/>
                </a:solidFill>
                <a:effectLst/>
                <a:latin typeface="inter-regular"/>
              </a:rPr>
              <a:t>function </a:t>
            </a:r>
            <a:r>
              <a:rPr lang="en-US" b="0" i="0" dirty="0" err="1">
                <a:solidFill>
                  <a:srgbClr val="000000"/>
                </a:solidFill>
                <a:effectLst/>
                <a:latin typeface="inter-regular"/>
              </a:rPr>
              <a:t>NotificationMsg</a:t>
            </a:r>
            <a:r>
              <a:rPr lang="en-US" b="0" i="0" dirty="0">
                <a:solidFill>
                  <a:srgbClr val="000000"/>
                </a:solidFill>
                <a:effectLst/>
                <a:latin typeface="inter-regular"/>
              </a:rPr>
              <a:t>({ text, state }) {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  </a:t>
            </a:r>
          </a:p>
          <a:p>
            <a:pPr algn="just"/>
            <a:r>
              <a:rPr lang="en-US" b="0" i="0" dirty="0">
                <a:solidFill>
                  <a:srgbClr val="000000"/>
                </a:solidFill>
                <a:effectLst/>
                <a:latin typeface="inter-regular"/>
              </a:rPr>
              <a:t>    &lt;div&gt;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info: &lt;Message text={text} /&gt;,  </a:t>
            </a:r>
          </a:p>
          <a:p>
            <a:pPr algn="just"/>
            <a:r>
              <a:rPr lang="en-US" b="0" i="0" dirty="0">
                <a:solidFill>
                  <a:srgbClr val="000000"/>
                </a:solidFill>
                <a:effectLst/>
                <a:latin typeface="inter-regular"/>
              </a:rPr>
              <a:t>        warning: &lt;Message text={text} /&gt;,  </a:t>
            </a:r>
          </a:p>
          <a:p>
            <a:pPr algn="just"/>
            <a:r>
              <a:rPr lang="en-US" b="0" i="0" dirty="0">
                <a:solidFill>
                  <a:srgbClr val="000000"/>
                </a:solidFill>
                <a:effectLst/>
                <a:latin typeface="inter-regular"/>
              </a:rPr>
              <a:t>      }[state]}  </a:t>
            </a:r>
          </a:p>
          <a:p>
            <a:pPr algn="just"/>
            <a:r>
              <a:rPr lang="en-US" b="0" i="0" dirty="0">
                <a:solidFill>
                  <a:srgbClr val="000000"/>
                </a:solidFill>
                <a:effectLst/>
                <a:latin typeface="inter-regular"/>
              </a:rPr>
              <a:t>    &lt;/div&gt;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363691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DFD51E31-A00E-ABFF-DCAE-C77789310A91}"/>
              </a:ext>
            </a:extLst>
          </p:cNvPr>
          <p:cNvSpPr/>
          <p:nvPr/>
        </p:nvSpPr>
        <p:spPr>
          <a:xfrm>
            <a:off x="1413164" y="1787236"/>
            <a:ext cx="8825345" cy="2895600"/>
          </a:xfrm>
          <a:prstGeom prst="round2Same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4800" dirty="0"/>
              <a:t>THANK YOU!!!!</a:t>
            </a:r>
          </a:p>
        </p:txBody>
      </p:sp>
    </p:spTree>
    <p:extLst>
      <p:ext uri="{BB962C8B-B14F-4D97-AF65-F5344CB8AC3E}">
        <p14:creationId xmlns:p14="http://schemas.microsoft.com/office/powerpoint/2010/main" val="309125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EACF8B-8B84-C4EB-7E13-35CD01C70426}"/>
              </a:ext>
            </a:extLst>
          </p:cNvPr>
          <p:cNvSpPr txBox="1"/>
          <p:nvPr/>
        </p:nvSpPr>
        <p:spPr>
          <a:xfrm>
            <a:off x="3810001" y="374073"/>
            <a:ext cx="10390909" cy="923330"/>
          </a:xfrm>
          <a:prstGeom prst="rect">
            <a:avLst/>
          </a:prstGeom>
          <a:noFill/>
        </p:spPr>
        <p:txBody>
          <a:bodyPr wrap="square" rtlCol="0">
            <a:spAutoFit/>
          </a:bodyPr>
          <a:lstStyle/>
          <a:p>
            <a:r>
              <a:rPr lang="en-IN" sz="5400" dirty="0">
                <a:solidFill>
                  <a:schemeClr val="bg1">
                    <a:lumMod val="65000"/>
                    <a:lumOff val="35000"/>
                  </a:schemeClr>
                </a:solidFill>
              </a:rPr>
              <a:t>What is Rendering?</a:t>
            </a:r>
          </a:p>
        </p:txBody>
      </p:sp>
      <p:sp>
        <p:nvSpPr>
          <p:cNvPr id="9" name="Rectangle: Rounded Corners 8">
            <a:extLst>
              <a:ext uri="{FF2B5EF4-FFF2-40B4-BE49-F238E27FC236}">
                <a16:creationId xmlns:a16="http://schemas.microsoft.com/office/drawing/2014/main" id="{E8758172-1FBD-E862-1B9C-05A3D1DF0299}"/>
              </a:ext>
            </a:extLst>
          </p:cNvPr>
          <p:cNvSpPr/>
          <p:nvPr/>
        </p:nvSpPr>
        <p:spPr>
          <a:xfrm>
            <a:off x="1233055" y="1759527"/>
            <a:ext cx="9559636" cy="447501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marL="285750" indent="-285750">
              <a:buFont typeface="Arial" panose="020B0604020202020204" pitchFamily="34" charset="0"/>
              <a:buChar char="•"/>
            </a:pPr>
            <a:r>
              <a:rPr lang="en-US" sz="2800" b="0" i="0" dirty="0">
                <a:solidFill>
                  <a:srgbClr val="51565E"/>
                </a:solidFill>
                <a:effectLst/>
                <a:latin typeface="Roboto" panose="020B0604020202020204" pitchFamily="2" charset="0"/>
              </a:rPr>
              <a:t>Render is the technique that can redirect a page with the help of function render().</a:t>
            </a:r>
            <a:endParaRPr lang="en-IN" sz="2800" dirty="0">
              <a:solidFill>
                <a:schemeClr val="bg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725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2D11C975-C361-CF8C-608F-E869E18409F4}"/>
              </a:ext>
            </a:extLst>
          </p:cNvPr>
          <p:cNvSpPr/>
          <p:nvPr/>
        </p:nvSpPr>
        <p:spPr>
          <a:xfrm>
            <a:off x="1191491" y="692727"/>
            <a:ext cx="8894618"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i="0" dirty="0">
                <a:solidFill>
                  <a:srgbClr val="273239"/>
                </a:solidFill>
                <a:effectLst/>
                <a:latin typeface="urw-din"/>
              </a:rPr>
              <a:t>Purpose of render()</a:t>
            </a:r>
            <a:endParaRPr lang="en-IN" sz="2800" dirty="0"/>
          </a:p>
        </p:txBody>
      </p:sp>
      <p:sp>
        <p:nvSpPr>
          <p:cNvPr id="15" name="Rectangle: Rounded Corners 14">
            <a:extLst>
              <a:ext uri="{FF2B5EF4-FFF2-40B4-BE49-F238E27FC236}">
                <a16:creationId xmlns:a16="http://schemas.microsoft.com/office/drawing/2014/main" id="{E8A41C6F-8913-5A12-635A-05FDC51AB048}"/>
              </a:ext>
            </a:extLst>
          </p:cNvPr>
          <p:cNvSpPr/>
          <p:nvPr/>
        </p:nvSpPr>
        <p:spPr>
          <a:xfrm>
            <a:off x="1011382" y="1801091"/>
            <a:ext cx="9725891" cy="482138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l" fontAlgn="base">
              <a:buFont typeface="Arial" panose="020B0604020202020204" pitchFamily="34" charset="0"/>
              <a:buChar char="•"/>
            </a:pPr>
            <a:r>
              <a:rPr lang="en-US" sz="2800" b="0" i="0" dirty="0">
                <a:solidFill>
                  <a:srgbClr val="273239"/>
                </a:solidFill>
                <a:effectLst/>
                <a:latin typeface="urw-din"/>
              </a:rPr>
              <a:t>React renders HTML to the web page by using a function called render().</a:t>
            </a:r>
          </a:p>
          <a:p>
            <a:pPr algn="l" fontAlgn="base">
              <a:buFont typeface="Arial" panose="020B0604020202020204" pitchFamily="34" charset="0"/>
              <a:buChar char="•"/>
            </a:pPr>
            <a:r>
              <a:rPr lang="en-US" sz="2800" b="0" i="0" dirty="0">
                <a:solidFill>
                  <a:srgbClr val="273239"/>
                </a:solidFill>
                <a:effectLst/>
                <a:latin typeface="urw-din"/>
              </a:rPr>
              <a:t>The purpose of the function is to display the specified HTML code inside the specified HTML element.</a:t>
            </a:r>
          </a:p>
          <a:p>
            <a:pPr algn="l" fontAlgn="base">
              <a:buFont typeface="Arial" panose="020B0604020202020204" pitchFamily="34" charset="0"/>
              <a:buChar char="•"/>
            </a:pPr>
            <a:r>
              <a:rPr lang="en-US" sz="2800" b="0" i="0" dirty="0">
                <a:solidFill>
                  <a:srgbClr val="273239"/>
                </a:solidFill>
                <a:effectLst/>
                <a:latin typeface="urw-din"/>
              </a:rPr>
              <a:t>In the render() method, we can read props and state and return our JSX code to the root component of our app.</a:t>
            </a:r>
          </a:p>
          <a:p>
            <a:pPr algn="l" fontAlgn="base">
              <a:buFont typeface="Arial" panose="020B0604020202020204" pitchFamily="34" charset="0"/>
              <a:buChar char="•"/>
            </a:pPr>
            <a:r>
              <a:rPr lang="en-US" sz="2800" b="0" i="0" dirty="0">
                <a:solidFill>
                  <a:srgbClr val="273239"/>
                </a:solidFill>
                <a:effectLst/>
                <a:latin typeface="urw-din"/>
              </a:rPr>
              <a:t>In the render() method, we cannot change the state, and we cannot cause side effects( such as making an HTTP request to the webserver).</a:t>
            </a:r>
          </a:p>
          <a:p>
            <a:pPr algn="ctr"/>
            <a:endParaRPr lang="en-IN" dirty="0"/>
          </a:p>
        </p:txBody>
      </p:sp>
    </p:spTree>
    <p:extLst>
      <p:ext uri="{BB962C8B-B14F-4D97-AF65-F5344CB8AC3E}">
        <p14:creationId xmlns:p14="http://schemas.microsoft.com/office/powerpoint/2010/main" val="216961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61EB436A-BC0A-F437-54C8-F3C81A1C86BF}"/>
              </a:ext>
            </a:extLst>
          </p:cNvPr>
          <p:cNvSpPr txBox="1"/>
          <p:nvPr/>
        </p:nvSpPr>
        <p:spPr>
          <a:xfrm>
            <a:off x="998530" y="1057015"/>
            <a:ext cx="9626899" cy="6601807"/>
          </a:xfrm>
          <a:prstGeom prst="rect">
            <a:avLst/>
          </a:prstGeom>
          <a:noFill/>
        </p:spPr>
        <p:txBody>
          <a:bodyPr wrap="square">
            <a:spAutoFit/>
          </a:bodyPr>
          <a:lstStyle/>
          <a:p>
            <a:pPr algn="l"/>
            <a:endParaRPr lang="en-US" b="1" i="0" dirty="0">
              <a:solidFill>
                <a:srgbClr val="272C37"/>
              </a:solidFill>
              <a:effectLst/>
              <a:latin typeface="Roboto" panose="02000000000000000000" pitchFamily="2" charset="0"/>
            </a:endParaRPr>
          </a:p>
          <a:p>
            <a:pPr algn="l"/>
            <a:endParaRPr lang="en-US" b="1" dirty="0">
              <a:solidFill>
                <a:srgbClr val="272C37"/>
              </a:solidFill>
              <a:latin typeface="Roboto" panose="02000000000000000000" pitchFamily="2" charset="0"/>
            </a:endParaRPr>
          </a:p>
          <a:p>
            <a:pPr algn="l"/>
            <a:r>
              <a:rPr lang="en-US" b="1" i="0" dirty="0">
                <a:solidFill>
                  <a:srgbClr val="272C37"/>
                </a:solidFill>
                <a:effectLst/>
                <a:latin typeface="Roboto" panose="02000000000000000000" pitchFamily="2" charset="0"/>
              </a:rPr>
              <a:t>Rendering an Element Using the DOM</a:t>
            </a:r>
          </a:p>
          <a:p>
            <a:pPr algn="l"/>
            <a:r>
              <a:rPr lang="en-US" b="1" i="0" dirty="0">
                <a:solidFill>
                  <a:schemeClr val="bg1"/>
                </a:solidFill>
                <a:effectLst/>
                <a:latin typeface="Roboto" panose="02000000000000000000" pitchFamily="2" charset="0"/>
              </a:rPr>
              <a:t>                 </a:t>
            </a:r>
            <a:r>
              <a:rPr lang="en-US" b="0" i="0" dirty="0">
                <a:solidFill>
                  <a:schemeClr val="bg1"/>
                </a:solidFill>
                <a:effectLst/>
                <a:cs typeface="Aharoni" panose="020B0604020202020204" pitchFamily="2" charset="-79"/>
              </a:rPr>
              <a:t>Elements are the smallest building blocks of React apps.</a:t>
            </a:r>
          </a:p>
          <a:p>
            <a:pPr algn="l"/>
            <a:endParaRPr lang="en-US" b="1" dirty="0">
              <a:solidFill>
                <a:srgbClr val="272C37"/>
              </a:solidFill>
              <a:latin typeface="Aharoni" panose="020B0604020202020204" pitchFamily="2" charset="-79"/>
              <a:cs typeface="Aharoni" panose="020B0604020202020204" pitchFamily="2" charset="-79"/>
            </a:endParaRPr>
          </a:p>
          <a:p>
            <a:pPr algn="l"/>
            <a:endParaRPr lang="en-US" b="1" dirty="0">
              <a:solidFill>
                <a:srgbClr val="272C37"/>
              </a:solidFill>
              <a:latin typeface="Aharoni" panose="020B0604020202020204" pitchFamily="2" charset="-79"/>
              <a:cs typeface="Aharoni" panose="020B0604020202020204" pitchFamily="2" charset="-79"/>
            </a:endParaRPr>
          </a:p>
          <a:p>
            <a:pPr algn="l"/>
            <a:endParaRPr lang="en-US" b="1" dirty="0">
              <a:solidFill>
                <a:srgbClr val="272C37"/>
              </a:solidFill>
              <a:latin typeface="Aharoni" panose="020B0604020202020204" pitchFamily="2" charset="-79"/>
              <a:cs typeface="Aharoni" panose="020B0604020202020204" pitchFamily="2" charset="-79"/>
            </a:endParaRPr>
          </a:p>
          <a:p>
            <a:pPr algn="l"/>
            <a:endParaRPr lang="en-US" b="1" dirty="0">
              <a:solidFill>
                <a:srgbClr val="272C37"/>
              </a:solidFill>
              <a:latin typeface="Aharoni" panose="020B0604020202020204" pitchFamily="2" charset="-79"/>
              <a:cs typeface="Aharoni" panose="020B0604020202020204" pitchFamily="2" charset="-79"/>
            </a:endParaRPr>
          </a:p>
          <a:p>
            <a:pPr algn="l"/>
            <a:endParaRPr lang="en-US" b="1" dirty="0">
              <a:solidFill>
                <a:srgbClr val="272C37"/>
              </a:solidFill>
              <a:latin typeface="Aharoni" panose="020B0604020202020204" pitchFamily="2" charset="-79"/>
              <a:cs typeface="Aharoni" panose="020B0604020202020204" pitchFamily="2" charset="-79"/>
            </a:endParaRPr>
          </a:p>
          <a:p>
            <a:pPr algn="l"/>
            <a:endParaRPr lang="en-US" b="1" dirty="0">
              <a:solidFill>
                <a:srgbClr val="272C37"/>
              </a:solidFill>
              <a:latin typeface="Aharoni" panose="020B0604020202020204" pitchFamily="2" charset="-79"/>
              <a:cs typeface="Aharoni" panose="020B0604020202020204" pitchFamily="2" charset="-79"/>
            </a:endParaRPr>
          </a:p>
          <a:p>
            <a:pPr algn="l"/>
            <a:r>
              <a:rPr lang="en-US" b="0" i="0" dirty="0">
                <a:solidFill>
                  <a:srgbClr val="51565E"/>
                </a:solidFill>
                <a:effectLst/>
                <a:latin typeface="Roboto" panose="02000000000000000000" pitchFamily="2" charset="0"/>
              </a:rPr>
              <a:t>1.  </a:t>
            </a:r>
            <a:r>
              <a:rPr lang="en-US" b="0" i="0" dirty="0">
                <a:solidFill>
                  <a:srgbClr val="7030A0"/>
                </a:solidFill>
                <a:effectLst/>
                <a:latin typeface="Roboto" panose="02000000000000000000" pitchFamily="2" charset="0"/>
              </a:rPr>
              <a:t>Declare this below code in your HTML using </a:t>
            </a:r>
            <a:r>
              <a:rPr lang="en-US" b="0" i="0" dirty="0" err="1">
                <a:solidFill>
                  <a:srgbClr val="7030A0"/>
                </a:solidFill>
                <a:effectLst/>
                <a:latin typeface="Roboto" panose="02000000000000000000" pitchFamily="2" charset="0"/>
              </a:rPr>
              <a:t>Div</a:t>
            </a:r>
            <a:endParaRPr lang="en-US" b="0" i="0" dirty="0">
              <a:solidFill>
                <a:srgbClr val="7030A0"/>
              </a:solidFill>
              <a:effectLst/>
              <a:latin typeface="Roboto" panose="02000000000000000000" pitchFamily="2" charset="0"/>
            </a:endParaRPr>
          </a:p>
          <a:p>
            <a:pPr algn="l"/>
            <a:endParaRPr lang="en-US" b="0" i="0" dirty="0">
              <a:solidFill>
                <a:srgbClr val="7030A0"/>
              </a:solidFill>
              <a:effectLst/>
              <a:latin typeface="Roboto" panose="02000000000000000000" pitchFamily="2" charset="0"/>
            </a:endParaRPr>
          </a:p>
          <a:p>
            <a:pPr algn="l"/>
            <a:r>
              <a:rPr lang="en-US" b="0" i="0" dirty="0">
                <a:solidFill>
                  <a:srgbClr val="7030A0"/>
                </a:solidFill>
                <a:effectLst/>
                <a:latin typeface="Roboto" panose="02000000000000000000" pitchFamily="2" charset="0"/>
              </a:rPr>
              <a:t>	&lt;div id="root"&gt;</a:t>
            </a:r>
          </a:p>
          <a:p>
            <a:pPr algn="l"/>
            <a:r>
              <a:rPr lang="en-US" b="0" i="0" dirty="0">
                <a:solidFill>
                  <a:srgbClr val="7030A0"/>
                </a:solidFill>
                <a:effectLst/>
                <a:latin typeface="Roboto" panose="02000000000000000000" pitchFamily="2" charset="0"/>
              </a:rPr>
              <a:t>	&lt;/div&gt;</a:t>
            </a:r>
          </a:p>
          <a:p>
            <a:pPr algn="l"/>
            <a:endParaRPr lang="en-US" b="0" i="0" dirty="0">
              <a:solidFill>
                <a:srgbClr val="7030A0"/>
              </a:solidFill>
              <a:effectLst/>
              <a:latin typeface="Roboto" panose="02000000000000000000" pitchFamily="2" charset="0"/>
            </a:endParaRPr>
          </a:p>
          <a:p>
            <a:pPr algn="l"/>
            <a:r>
              <a:rPr lang="en-US" b="0" i="0" dirty="0">
                <a:solidFill>
                  <a:srgbClr val="7030A0"/>
                </a:solidFill>
                <a:effectLst/>
                <a:latin typeface="Roboto" panose="02000000000000000000" pitchFamily="2" charset="0"/>
              </a:rPr>
              <a:t>          </a:t>
            </a:r>
            <a:r>
              <a:rPr lang="en-US" b="0" i="0" dirty="0">
                <a:solidFill>
                  <a:srgbClr val="000000"/>
                </a:solidFill>
                <a:effectLst/>
                <a:latin typeface="-apple-system"/>
              </a:rPr>
              <a:t>We call this a “root” DOM node because everything inside it will be managed by React DOM.</a:t>
            </a:r>
            <a:endParaRPr lang="en-US" b="0" i="0" dirty="0">
              <a:solidFill>
                <a:srgbClr val="7030A0"/>
              </a:solidFill>
              <a:effectLst/>
              <a:latin typeface="Roboto" panose="02000000000000000000" pitchFamily="2" charset="0"/>
            </a:endParaRPr>
          </a:p>
          <a:p>
            <a:pPr algn="l">
              <a:lnSpc>
                <a:spcPct val="150000"/>
              </a:lnSpc>
            </a:pPr>
            <a:endParaRPr lang="en-US" b="0" i="0" dirty="0">
              <a:solidFill>
                <a:srgbClr val="7030A0"/>
              </a:solidFill>
              <a:effectLst/>
              <a:latin typeface="Roboto" panose="02000000000000000000" pitchFamily="2" charset="0"/>
            </a:endParaRPr>
          </a:p>
          <a:p>
            <a:pPr algn="l"/>
            <a:r>
              <a:rPr lang="en-US" dirty="0">
                <a:solidFill>
                  <a:srgbClr val="7030A0"/>
                </a:solidFill>
                <a:latin typeface="Roboto" panose="02000000000000000000" pitchFamily="2" charset="0"/>
              </a:rPr>
              <a:t>        </a:t>
            </a:r>
            <a:endParaRPr lang="en-US" b="0" i="0" dirty="0">
              <a:solidFill>
                <a:srgbClr val="7030A0"/>
              </a:solidFill>
              <a:effectLst/>
              <a:latin typeface="Roboto" panose="02000000000000000000" pitchFamily="2" charset="0"/>
            </a:endParaRPr>
          </a:p>
          <a:p>
            <a:pPr algn="l"/>
            <a:endParaRPr lang="en-US" b="0" i="0" dirty="0">
              <a:solidFill>
                <a:srgbClr val="51565E"/>
              </a:solidFill>
              <a:effectLst/>
              <a:latin typeface="Roboto" panose="02000000000000000000" pitchFamily="2" charset="0"/>
            </a:endParaRPr>
          </a:p>
          <a:p>
            <a:pPr algn="l"/>
            <a:endParaRPr lang="en-US" b="1" i="0" dirty="0">
              <a:solidFill>
                <a:srgbClr val="333333"/>
              </a:solidFill>
              <a:effectLst/>
              <a:latin typeface="Poppins" panose="00000500000000000000" pitchFamily="2" charset="0"/>
            </a:endParaRPr>
          </a:p>
          <a:p>
            <a:pPr algn="l"/>
            <a:endParaRPr lang="en-US" b="1" dirty="0">
              <a:solidFill>
                <a:srgbClr val="333333"/>
              </a:solidFill>
              <a:latin typeface="Poppins" panose="00000500000000000000" pitchFamily="2" charset="0"/>
            </a:endParaRPr>
          </a:p>
          <a:p>
            <a:pPr algn="l"/>
            <a:endParaRPr lang="en-US" b="1" i="0" dirty="0">
              <a:solidFill>
                <a:srgbClr val="333333"/>
              </a:solidFill>
              <a:effectLst/>
              <a:latin typeface="Poppins" panose="00000500000000000000" pitchFamily="2" charset="0"/>
            </a:endParaRPr>
          </a:p>
          <a:p>
            <a:pPr algn="l"/>
            <a:endParaRPr lang="en-US" b="1" i="0" dirty="0">
              <a:solidFill>
                <a:srgbClr val="333333"/>
              </a:solidFill>
              <a:effectLst/>
              <a:latin typeface="Poppins" panose="00000500000000000000" pitchFamily="2" charset="0"/>
            </a:endParaRPr>
          </a:p>
        </p:txBody>
      </p:sp>
      <p:sp>
        <p:nvSpPr>
          <p:cNvPr id="47" name="Rectangle 46">
            <a:extLst>
              <a:ext uri="{FF2B5EF4-FFF2-40B4-BE49-F238E27FC236}">
                <a16:creationId xmlns:a16="http://schemas.microsoft.com/office/drawing/2014/main" id="{163AF3C3-4266-D9CC-7134-FBE0D3FBE346}"/>
              </a:ext>
            </a:extLst>
          </p:cNvPr>
          <p:cNvSpPr/>
          <p:nvPr/>
        </p:nvSpPr>
        <p:spPr>
          <a:xfrm>
            <a:off x="761998" y="117026"/>
            <a:ext cx="10099964" cy="8341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sz="3200" b="0" i="0" dirty="0">
                <a:solidFill>
                  <a:srgbClr val="272C37"/>
                </a:solidFill>
                <a:effectLst/>
                <a:latin typeface="Roboto" panose="02000000000000000000" pitchFamily="2" charset="0"/>
              </a:rPr>
              <a:t>Example of Using Render in React JS</a:t>
            </a:r>
          </a:p>
        </p:txBody>
      </p:sp>
      <p:pic>
        <p:nvPicPr>
          <p:cNvPr id="5" name="Picture 4">
            <a:extLst>
              <a:ext uri="{FF2B5EF4-FFF2-40B4-BE49-F238E27FC236}">
                <a16:creationId xmlns:a16="http://schemas.microsoft.com/office/drawing/2014/main" id="{204C5B31-6891-4B02-4954-3B0EDF80E537}"/>
              </a:ext>
            </a:extLst>
          </p:cNvPr>
          <p:cNvPicPr>
            <a:picLocks noChangeAspect="1"/>
          </p:cNvPicPr>
          <p:nvPr/>
        </p:nvPicPr>
        <p:blipFill rotWithShape="1">
          <a:blip r:embed="rId2"/>
          <a:srcRect l="4097" t="66611" r="36426" b="27849"/>
          <a:stretch/>
        </p:blipFill>
        <p:spPr>
          <a:xfrm>
            <a:off x="1116517" y="2684448"/>
            <a:ext cx="8738197" cy="501205"/>
          </a:xfrm>
          <a:prstGeom prst="rect">
            <a:avLst/>
          </a:prstGeom>
        </p:spPr>
      </p:pic>
    </p:spTree>
    <p:extLst>
      <p:ext uri="{BB962C8B-B14F-4D97-AF65-F5344CB8AC3E}">
        <p14:creationId xmlns:p14="http://schemas.microsoft.com/office/powerpoint/2010/main" val="115777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61EB436A-BC0A-F437-54C8-F3C81A1C86BF}"/>
              </a:ext>
            </a:extLst>
          </p:cNvPr>
          <p:cNvSpPr txBox="1"/>
          <p:nvPr/>
        </p:nvSpPr>
        <p:spPr>
          <a:xfrm>
            <a:off x="998530" y="1057015"/>
            <a:ext cx="9626899" cy="7571303"/>
          </a:xfrm>
          <a:prstGeom prst="rect">
            <a:avLst/>
          </a:prstGeom>
          <a:noFill/>
        </p:spPr>
        <p:txBody>
          <a:bodyPr wrap="square">
            <a:spAutoFit/>
          </a:bodyPr>
          <a:lstStyle/>
          <a:p>
            <a:pPr algn="l"/>
            <a:endParaRPr lang="en-US" b="0" i="0" dirty="0">
              <a:solidFill>
                <a:srgbClr val="7030A0"/>
              </a:solidFill>
              <a:effectLst/>
              <a:latin typeface="Roboto" panose="02000000000000000000" pitchFamily="2" charset="0"/>
            </a:endParaRPr>
          </a:p>
          <a:p>
            <a:pPr marL="342900" indent="-342900" algn="l">
              <a:buAutoNum type="arabicPeriod" startAt="2"/>
            </a:pPr>
            <a:r>
              <a:rPr lang="en-US" b="0" i="0" dirty="0">
                <a:solidFill>
                  <a:srgbClr val="7030A0"/>
                </a:solidFill>
                <a:effectLst/>
                <a:latin typeface="Roboto" panose="02000000000000000000" pitchFamily="2" charset="0"/>
              </a:rPr>
              <a:t>To render or redirect the element use below code </a:t>
            </a:r>
          </a:p>
          <a:p>
            <a:pPr marL="342900" indent="-342900" algn="l">
              <a:buAutoNum type="arabicPeriod" startAt="2"/>
            </a:pPr>
            <a:endParaRPr lang="en-US" b="0" i="0" dirty="0">
              <a:solidFill>
                <a:srgbClr val="7030A0"/>
              </a:solidFill>
              <a:effectLst/>
              <a:latin typeface="Roboto" panose="02000000000000000000" pitchFamily="2" charset="0"/>
            </a:endParaRPr>
          </a:p>
          <a:p>
            <a:pPr algn="l">
              <a:lnSpc>
                <a:spcPct val="150000"/>
              </a:lnSpc>
            </a:pPr>
            <a:r>
              <a:rPr lang="en-US" b="0" i="0" dirty="0">
                <a:solidFill>
                  <a:srgbClr val="7030A0"/>
                </a:solidFill>
                <a:effectLst/>
                <a:latin typeface="Roboto" panose="02000000000000000000" pitchFamily="2" charset="0"/>
              </a:rPr>
              <a:t>		const root = </a:t>
            </a:r>
            <a:r>
              <a:rPr lang="en-US" b="0" i="0" dirty="0" err="1">
                <a:solidFill>
                  <a:srgbClr val="7030A0"/>
                </a:solidFill>
                <a:effectLst/>
                <a:latin typeface="Roboto" panose="02000000000000000000" pitchFamily="2" charset="0"/>
              </a:rPr>
              <a:t>ReactDOM.createRoot</a:t>
            </a:r>
            <a:r>
              <a:rPr lang="en-US" b="0" i="0" dirty="0">
                <a:solidFill>
                  <a:srgbClr val="7030A0"/>
                </a:solidFill>
                <a:effectLst/>
                <a:latin typeface="Roboto" panose="02000000000000000000" pitchFamily="2" charset="0"/>
              </a:rPr>
              <a:t>(</a:t>
            </a:r>
            <a:r>
              <a:rPr lang="en-US" b="0" i="0" dirty="0" err="1">
                <a:solidFill>
                  <a:srgbClr val="7030A0"/>
                </a:solidFill>
                <a:effectLst/>
                <a:latin typeface="Roboto" panose="02000000000000000000" pitchFamily="2" charset="0"/>
              </a:rPr>
              <a:t>document.getElementById</a:t>
            </a:r>
            <a:r>
              <a:rPr lang="en-US" b="0" i="0" dirty="0">
                <a:solidFill>
                  <a:srgbClr val="7030A0"/>
                </a:solidFill>
                <a:effectLst/>
                <a:latin typeface="Roboto" panose="02000000000000000000" pitchFamily="2" charset="0"/>
              </a:rPr>
              <a:t>('root'));</a:t>
            </a:r>
          </a:p>
          <a:p>
            <a:pPr algn="l">
              <a:lnSpc>
                <a:spcPct val="150000"/>
              </a:lnSpc>
            </a:pPr>
            <a:r>
              <a:rPr lang="en-US" b="0" i="0" dirty="0">
                <a:solidFill>
                  <a:srgbClr val="7030A0"/>
                </a:solidFill>
                <a:effectLst/>
                <a:latin typeface="Roboto" panose="02000000000000000000" pitchFamily="2" charset="0"/>
              </a:rPr>
              <a:t>		const element = &lt;h1&gt;This is the initial example of React.JS&lt;/h1&gt;;</a:t>
            </a:r>
          </a:p>
          <a:p>
            <a:pPr algn="l">
              <a:lnSpc>
                <a:spcPct val="150000"/>
              </a:lnSpc>
            </a:pPr>
            <a:r>
              <a:rPr lang="en-US" b="0" i="0" dirty="0">
                <a:solidFill>
                  <a:srgbClr val="7030A0"/>
                </a:solidFill>
                <a:effectLst/>
                <a:latin typeface="Roboto" panose="02000000000000000000" pitchFamily="2" charset="0"/>
              </a:rPr>
              <a:t>		</a:t>
            </a:r>
            <a:r>
              <a:rPr lang="en-US" b="0" i="0" dirty="0" err="1">
                <a:solidFill>
                  <a:srgbClr val="7030A0"/>
                </a:solidFill>
                <a:effectLst/>
                <a:latin typeface="Roboto" panose="02000000000000000000" pitchFamily="2" charset="0"/>
              </a:rPr>
              <a:t>root.render</a:t>
            </a:r>
            <a:r>
              <a:rPr lang="en-US" b="0" i="0" dirty="0">
                <a:solidFill>
                  <a:srgbClr val="7030A0"/>
                </a:solidFill>
                <a:effectLst/>
                <a:latin typeface="Roboto" panose="02000000000000000000" pitchFamily="2" charset="0"/>
              </a:rPr>
              <a:t>(element);</a:t>
            </a:r>
          </a:p>
          <a:p>
            <a:pPr marL="285750" indent="-285750" algn="l">
              <a:lnSpc>
                <a:spcPct val="150000"/>
              </a:lnSpc>
              <a:buFont typeface="Wingdings" panose="05000000000000000000" pitchFamily="2" charset="2"/>
              <a:buChar char="q"/>
            </a:pPr>
            <a:r>
              <a:rPr lang="en-US" sz="1600" b="0" i="0" dirty="0">
                <a:solidFill>
                  <a:schemeClr val="bg1"/>
                </a:solidFill>
                <a:effectLst/>
              </a:rPr>
              <a:t>The </a:t>
            </a:r>
            <a:r>
              <a:rPr lang="en-US" sz="1600" b="0" i="0" dirty="0" err="1">
                <a:solidFill>
                  <a:schemeClr val="bg1"/>
                </a:solidFill>
                <a:effectLst/>
                <a:highlight>
                  <a:srgbClr val="FFFF00"/>
                </a:highlight>
              </a:rPr>
              <a:t>ReactDOM</a:t>
            </a:r>
            <a:r>
              <a:rPr lang="en-US" sz="1600" b="0" i="0" dirty="0">
                <a:solidFill>
                  <a:schemeClr val="bg1"/>
                </a:solidFill>
                <a:effectLst/>
              </a:rPr>
              <a:t> package provides client-specific methods used for initializing an app on the client.</a:t>
            </a:r>
          </a:p>
          <a:p>
            <a:pPr marL="285750" indent="-285750" algn="l">
              <a:lnSpc>
                <a:spcPct val="150000"/>
              </a:lnSpc>
              <a:buFont typeface="Wingdings" panose="05000000000000000000" pitchFamily="2" charset="2"/>
              <a:buChar char="q"/>
            </a:pPr>
            <a:r>
              <a:rPr lang="en-US" sz="1600" dirty="0" err="1">
                <a:solidFill>
                  <a:schemeClr val="bg1"/>
                </a:solidFill>
                <a:highlight>
                  <a:srgbClr val="00FFFF"/>
                </a:highlight>
              </a:rPr>
              <a:t>CreateRoot</a:t>
            </a:r>
            <a:r>
              <a:rPr lang="en-US" sz="1600" dirty="0">
                <a:solidFill>
                  <a:schemeClr val="bg1"/>
                </a:solidFill>
              </a:rPr>
              <a:t> is the one of the method used in the client environment.</a:t>
            </a:r>
            <a:endParaRPr lang="en-US" sz="1600" b="0" i="0" dirty="0">
              <a:solidFill>
                <a:schemeClr val="bg1"/>
              </a:solidFill>
              <a:effectLst/>
            </a:endParaRPr>
          </a:p>
          <a:p>
            <a:pPr marL="285750" indent="-285750" algn="l">
              <a:lnSpc>
                <a:spcPct val="150000"/>
              </a:lnSpc>
              <a:buFont typeface="Arial" panose="020B0604020202020204" pitchFamily="34" charset="0"/>
              <a:buChar char="•"/>
            </a:pPr>
            <a:r>
              <a:rPr lang="en-US" sz="1600" b="0" i="0" dirty="0" err="1">
                <a:solidFill>
                  <a:schemeClr val="bg1"/>
                </a:solidFill>
                <a:effectLst/>
                <a:highlight>
                  <a:srgbClr val="00FFFF"/>
                </a:highlight>
              </a:rPr>
              <a:t>createRoot</a:t>
            </a:r>
            <a:r>
              <a:rPr lang="en-US" sz="1600" b="0" i="0" dirty="0">
                <a:solidFill>
                  <a:schemeClr val="bg1"/>
                </a:solidFill>
                <a:effectLst/>
                <a:highlight>
                  <a:srgbClr val="00FFFF"/>
                </a:highlight>
              </a:rPr>
              <a:t>() </a:t>
            </a:r>
            <a:r>
              <a:rPr lang="en-US" sz="1600" b="0" i="0" dirty="0">
                <a:solidFill>
                  <a:schemeClr val="bg1"/>
                </a:solidFill>
                <a:effectLst/>
              </a:rPr>
              <a:t>controls the contents of the container node you pass in. Any existing DOM elements inside are replaced when render is called. Later calls use </a:t>
            </a:r>
            <a:r>
              <a:rPr lang="en-US" sz="1600" b="0" i="0" dirty="0" err="1">
                <a:solidFill>
                  <a:schemeClr val="bg1"/>
                </a:solidFill>
                <a:effectLst/>
              </a:rPr>
              <a:t>React’s</a:t>
            </a:r>
            <a:r>
              <a:rPr lang="en-US" sz="1600" b="0" i="0" dirty="0">
                <a:solidFill>
                  <a:schemeClr val="bg1"/>
                </a:solidFill>
                <a:effectLst/>
              </a:rPr>
              <a:t> DOM diffing algorithm for efficient updates.</a:t>
            </a:r>
          </a:p>
          <a:p>
            <a:pPr marL="285750" indent="-285750" algn="l">
              <a:lnSpc>
                <a:spcPct val="150000"/>
              </a:lnSpc>
              <a:buFont typeface="Arial" panose="020B0604020202020204" pitchFamily="34" charset="0"/>
              <a:buChar char="•"/>
            </a:pPr>
            <a:r>
              <a:rPr lang="en-US" sz="1600" b="0" i="0" dirty="0" err="1">
                <a:solidFill>
                  <a:schemeClr val="bg1"/>
                </a:solidFill>
                <a:effectLst/>
                <a:highlight>
                  <a:srgbClr val="00FFFF"/>
                </a:highlight>
              </a:rPr>
              <a:t>createRoot</a:t>
            </a:r>
            <a:r>
              <a:rPr lang="en-US" sz="1600" b="0" i="0" dirty="0">
                <a:solidFill>
                  <a:schemeClr val="bg1"/>
                </a:solidFill>
                <a:effectLst/>
                <a:highlight>
                  <a:srgbClr val="00FFFF"/>
                </a:highlight>
              </a:rPr>
              <a:t>() </a:t>
            </a:r>
            <a:r>
              <a:rPr lang="en-US" sz="1600" b="0" i="0" dirty="0">
                <a:solidFill>
                  <a:schemeClr val="bg1"/>
                </a:solidFill>
                <a:effectLst/>
              </a:rPr>
              <a:t>does not modify the container node (only modifies the children of the container). It may be possible to insert a component to an existing DOM node without overwriting the existing children.</a:t>
            </a:r>
          </a:p>
          <a:p>
            <a:pPr>
              <a:lnSpc>
                <a:spcPct val="150000"/>
              </a:lnSpc>
            </a:pPr>
            <a:endParaRPr lang="en-US" sz="1600" i="0" dirty="0">
              <a:solidFill>
                <a:srgbClr val="333333"/>
              </a:solidFill>
              <a:effectLst/>
              <a:cs typeface="Aharoni" panose="02010803020104030203" pitchFamily="2" charset="-79"/>
            </a:endParaRPr>
          </a:p>
          <a:p>
            <a:r>
              <a:rPr lang="en-US" sz="1600" b="1" i="0" dirty="0">
                <a:solidFill>
                  <a:srgbClr val="333333"/>
                </a:solidFill>
                <a:effectLst/>
                <a:cs typeface="Aharoni" panose="02010803020104030203" pitchFamily="2" charset="-79"/>
              </a:rPr>
              <a:t>To render a React element, first pass the DOM element to </a:t>
            </a:r>
            <a:r>
              <a:rPr lang="en-US" sz="1600" b="1" i="0" dirty="0" err="1">
                <a:solidFill>
                  <a:srgbClr val="333333"/>
                </a:solidFill>
                <a:effectLst/>
                <a:highlight>
                  <a:srgbClr val="FFFF00"/>
                </a:highlight>
                <a:cs typeface="Aharoni" panose="02010803020104030203" pitchFamily="2" charset="-79"/>
              </a:rPr>
              <a:t>ReactDOM.CreateRoot</a:t>
            </a:r>
            <a:r>
              <a:rPr lang="en-US" sz="1600" b="1" i="0" dirty="0">
                <a:solidFill>
                  <a:srgbClr val="333333"/>
                </a:solidFill>
                <a:effectLst/>
                <a:highlight>
                  <a:srgbClr val="FFFF00"/>
                </a:highlight>
                <a:cs typeface="Aharoni" panose="02010803020104030203" pitchFamily="2" charset="-79"/>
              </a:rPr>
              <a:t>(), </a:t>
            </a:r>
            <a:r>
              <a:rPr lang="en-US" sz="1600" b="1" i="0" dirty="0">
                <a:solidFill>
                  <a:srgbClr val="333333"/>
                </a:solidFill>
                <a:effectLst/>
                <a:cs typeface="Aharoni" panose="02010803020104030203" pitchFamily="2" charset="-79"/>
              </a:rPr>
              <a:t>then pass the React element </a:t>
            </a:r>
            <a:r>
              <a:rPr lang="en-US" sz="1600" b="1" i="0" dirty="0">
                <a:solidFill>
                  <a:srgbClr val="333333"/>
                </a:solidFill>
                <a:effectLst/>
                <a:highlight>
                  <a:srgbClr val="FFFF00"/>
                </a:highlight>
                <a:cs typeface="Aharoni" panose="02010803020104030203" pitchFamily="2" charset="-79"/>
              </a:rPr>
              <a:t>to </a:t>
            </a:r>
            <a:r>
              <a:rPr lang="en-US" sz="1600" b="1" i="0" dirty="0" err="1">
                <a:solidFill>
                  <a:srgbClr val="333333"/>
                </a:solidFill>
                <a:effectLst/>
                <a:highlight>
                  <a:srgbClr val="FFFF00"/>
                </a:highlight>
                <a:cs typeface="Aharoni" panose="02010803020104030203" pitchFamily="2" charset="-79"/>
              </a:rPr>
              <a:t>root.render</a:t>
            </a:r>
            <a:r>
              <a:rPr lang="en-US" sz="1600" b="1" i="0" dirty="0">
                <a:solidFill>
                  <a:srgbClr val="333333"/>
                </a:solidFill>
                <a:effectLst/>
                <a:highlight>
                  <a:srgbClr val="FFFF00"/>
                </a:highlight>
                <a:cs typeface="Aharoni" panose="02010803020104030203" pitchFamily="2" charset="-79"/>
              </a:rPr>
              <a:t>()</a:t>
            </a:r>
          </a:p>
          <a:p>
            <a:pPr algn="l">
              <a:lnSpc>
                <a:spcPct val="150000"/>
              </a:lnSpc>
            </a:pPr>
            <a:endParaRPr lang="en-US" b="0" i="0" dirty="0">
              <a:solidFill>
                <a:srgbClr val="7030A0"/>
              </a:solidFill>
              <a:effectLst/>
              <a:latin typeface="Roboto" panose="02000000000000000000" pitchFamily="2" charset="0"/>
            </a:endParaRPr>
          </a:p>
          <a:p>
            <a:pPr algn="l"/>
            <a:r>
              <a:rPr lang="en-US" dirty="0">
                <a:solidFill>
                  <a:srgbClr val="7030A0"/>
                </a:solidFill>
                <a:latin typeface="Roboto" panose="02000000000000000000" pitchFamily="2" charset="0"/>
              </a:rPr>
              <a:t>        </a:t>
            </a:r>
            <a:endParaRPr lang="en-US" b="0" i="0" dirty="0">
              <a:solidFill>
                <a:srgbClr val="7030A0"/>
              </a:solidFill>
              <a:effectLst/>
              <a:latin typeface="Roboto" panose="02000000000000000000" pitchFamily="2" charset="0"/>
            </a:endParaRPr>
          </a:p>
          <a:p>
            <a:pPr algn="l"/>
            <a:endParaRPr lang="en-US" b="0" i="0" dirty="0">
              <a:solidFill>
                <a:srgbClr val="51565E"/>
              </a:solidFill>
              <a:effectLst/>
              <a:latin typeface="Roboto" panose="02000000000000000000" pitchFamily="2" charset="0"/>
            </a:endParaRPr>
          </a:p>
          <a:p>
            <a:pPr algn="l"/>
            <a:endParaRPr lang="en-US" b="1" i="0" dirty="0">
              <a:solidFill>
                <a:srgbClr val="333333"/>
              </a:solidFill>
              <a:effectLst/>
              <a:latin typeface="Poppins" panose="00000500000000000000" pitchFamily="2" charset="0"/>
            </a:endParaRPr>
          </a:p>
          <a:p>
            <a:pPr algn="l"/>
            <a:endParaRPr lang="en-US" b="1" dirty="0">
              <a:solidFill>
                <a:srgbClr val="333333"/>
              </a:solidFill>
              <a:latin typeface="Poppins" panose="00000500000000000000" pitchFamily="2" charset="0"/>
            </a:endParaRPr>
          </a:p>
          <a:p>
            <a:pPr algn="l"/>
            <a:endParaRPr lang="en-US" b="1" i="0" dirty="0">
              <a:solidFill>
                <a:srgbClr val="333333"/>
              </a:solidFill>
              <a:effectLst/>
              <a:latin typeface="Poppins" panose="00000500000000000000" pitchFamily="2" charset="0"/>
            </a:endParaRPr>
          </a:p>
          <a:p>
            <a:pPr algn="l"/>
            <a:endParaRPr lang="en-US" b="1" i="0" dirty="0">
              <a:solidFill>
                <a:srgbClr val="333333"/>
              </a:solidFill>
              <a:effectLst/>
              <a:latin typeface="Poppins" panose="00000500000000000000" pitchFamily="2" charset="0"/>
            </a:endParaRPr>
          </a:p>
        </p:txBody>
      </p:sp>
      <p:sp>
        <p:nvSpPr>
          <p:cNvPr id="47" name="Rectangle 46">
            <a:extLst>
              <a:ext uri="{FF2B5EF4-FFF2-40B4-BE49-F238E27FC236}">
                <a16:creationId xmlns:a16="http://schemas.microsoft.com/office/drawing/2014/main" id="{163AF3C3-4266-D9CC-7134-FBE0D3FBE346}"/>
              </a:ext>
            </a:extLst>
          </p:cNvPr>
          <p:cNvSpPr/>
          <p:nvPr/>
        </p:nvSpPr>
        <p:spPr>
          <a:xfrm>
            <a:off x="761998" y="117026"/>
            <a:ext cx="10099964" cy="8341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sz="3200" b="0" i="0" dirty="0">
                <a:solidFill>
                  <a:srgbClr val="272C37"/>
                </a:solidFill>
                <a:effectLst/>
                <a:latin typeface="Roboto" panose="02000000000000000000" pitchFamily="2" charset="0"/>
              </a:rPr>
              <a:t>Example of Using Render in React JS</a:t>
            </a:r>
          </a:p>
        </p:txBody>
      </p:sp>
    </p:spTree>
    <p:extLst>
      <p:ext uri="{BB962C8B-B14F-4D97-AF65-F5344CB8AC3E}">
        <p14:creationId xmlns:p14="http://schemas.microsoft.com/office/powerpoint/2010/main" val="349898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4721B3-5EC7-FD03-117D-D6E30F3958DA}"/>
              </a:ext>
            </a:extLst>
          </p:cNvPr>
          <p:cNvSpPr/>
          <p:nvPr/>
        </p:nvSpPr>
        <p:spPr>
          <a:xfrm>
            <a:off x="1858297" y="3082019"/>
            <a:ext cx="5810864" cy="187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1EB436A-BC0A-F437-54C8-F3C81A1C86BF}"/>
              </a:ext>
            </a:extLst>
          </p:cNvPr>
          <p:cNvSpPr txBox="1"/>
          <p:nvPr/>
        </p:nvSpPr>
        <p:spPr>
          <a:xfrm>
            <a:off x="1122218" y="1779687"/>
            <a:ext cx="9947563" cy="369332"/>
          </a:xfrm>
          <a:prstGeom prst="rect">
            <a:avLst/>
          </a:prstGeom>
          <a:noFill/>
        </p:spPr>
        <p:txBody>
          <a:bodyPr wrap="square">
            <a:spAutoFit/>
          </a:bodyPr>
          <a:lstStyle/>
          <a:p>
            <a:pPr algn="l"/>
            <a:endParaRPr lang="en-US" b="1" i="0" dirty="0">
              <a:solidFill>
                <a:srgbClr val="333333"/>
              </a:solidFill>
              <a:effectLst/>
              <a:latin typeface="Poppins" panose="00000500000000000000" pitchFamily="2" charset="0"/>
            </a:endParaRPr>
          </a:p>
        </p:txBody>
      </p:sp>
      <p:sp>
        <p:nvSpPr>
          <p:cNvPr id="47" name="Rectangle 46">
            <a:extLst>
              <a:ext uri="{FF2B5EF4-FFF2-40B4-BE49-F238E27FC236}">
                <a16:creationId xmlns:a16="http://schemas.microsoft.com/office/drawing/2014/main" id="{163AF3C3-4266-D9CC-7134-FBE0D3FBE346}"/>
              </a:ext>
            </a:extLst>
          </p:cNvPr>
          <p:cNvSpPr/>
          <p:nvPr/>
        </p:nvSpPr>
        <p:spPr>
          <a:xfrm>
            <a:off x="762000" y="748145"/>
            <a:ext cx="10099964" cy="8341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sz="3200" b="0" i="0" dirty="0">
                <a:solidFill>
                  <a:srgbClr val="272C37"/>
                </a:solidFill>
                <a:effectLst/>
                <a:latin typeface="Roboto" panose="02000000000000000000" pitchFamily="2" charset="0"/>
              </a:rPr>
              <a:t>Example of Using Render in React JS</a:t>
            </a:r>
          </a:p>
        </p:txBody>
      </p:sp>
      <p:sp>
        <p:nvSpPr>
          <p:cNvPr id="2" name="Rectangle 1">
            <a:extLst>
              <a:ext uri="{FF2B5EF4-FFF2-40B4-BE49-F238E27FC236}">
                <a16:creationId xmlns:a16="http://schemas.microsoft.com/office/drawing/2014/main" id="{5B2AA9AF-CEF0-FDD4-F4AD-5A27913215D5}"/>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51565E"/>
                </a:solidFill>
                <a:effectLst/>
                <a:latin typeface="Roboto" panose="02000000000000000000" pitchFamily="2" charset="0"/>
              </a:rPr>
              <a:t>After running the above code snippet it will display the below output: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51565E"/>
                </a:solidFill>
                <a:effectLst/>
                <a:latin typeface="Roboto" panose="02000000000000000000" pitchFamily="2" charset="0"/>
              </a:rPr>
              <a:t>  </a:t>
            </a:r>
            <a:r>
              <a:rPr kumimoji="0" lang="en-US" altLang="en-US" sz="6800" b="0" i="0" u="none" strike="noStrike" cap="none" normalizeH="0" baseline="0">
                <a:ln>
                  <a:noFill/>
                </a:ln>
                <a:solidFill>
                  <a:srgbClr val="51565E"/>
                </a:solidFill>
                <a:effectLst/>
                <a:latin typeface="Roboto" panose="02000000000000000000" pitchFamily="2"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189A0809-4CC8-1EB4-CB22-5C04D6D92D1B}"/>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51565E"/>
                </a:solidFill>
                <a:effectLst/>
                <a:latin typeface="Roboto" panose="02000000000000000000" pitchFamily="2" charset="0"/>
              </a:rPr>
              <a:t>After running the above code snippet it will display the below output: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1565E"/>
                </a:solidFill>
                <a:effectLst/>
                <a:latin typeface="Roboto" panose="02000000000000000000" pitchFamily="2" charset="0"/>
              </a:rPr>
              <a:t>  </a:t>
            </a:r>
            <a:r>
              <a:rPr kumimoji="0" lang="en-US" altLang="en-US" sz="6800" b="0" i="0" u="none" strike="noStrike" cap="none" normalizeH="0" baseline="0" dirty="0">
                <a:ln>
                  <a:noFill/>
                </a:ln>
                <a:solidFill>
                  <a:srgbClr val="51565E"/>
                </a:solidFill>
                <a:effectLst/>
                <a:latin typeface="Roboto" panose="02000000000000000000" pitchFamily="2"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8" name="Picture 6" descr="Render_in_React_JS_1">
            <a:extLst>
              <a:ext uri="{FF2B5EF4-FFF2-40B4-BE49-F238E27FC236}">
                <a16:creationId xmlns:a16="http://schemas.microsoft.com/office/drawing/2014/main" id="{2D2AA843-C6F6-D94A-11C2-F648CDEF5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420" y="3362027"/>
            <a:ext cx="4876801" cy="10858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E8565E9-E92E-5105-4338-CB00239DE890}"/>
              </a:ext>
            </a:extLst>
          </p:cNvPr>
          <p:cNvSpPr txBox="1"/>
          <p:nvPr/>
        </p:nvSpPr>
        <p:spPr>
          <a:xfrm>
            <a:off x="1235176" y="2430853"/>
            <a:ext cx="7923571" cy="369332"/>
          </a:xfrm>
          <a:prstGeom prst="rect">
            <a:avLst/>
          </a:prstGeom>
          <a:noFill/>
        </p:spPr>
        <p:txBody>
          <a:bodyPr wrap="square">
            <a:spAutoFit/>
          </a:bodyPr>
          <a:lstStyle/>
          <a:p>
            <a:pPr algn="l">
              <a:buFont typeface="Arial" panose="020B0604020202020204" pitchFamily="34" charset="0"/>
              <a:buChar char="•"/>
            </a:pPr>
            <a:r>
              <a:rPr lang="en-US" b="0" i="0" dirty="0">
                <a:solidFill>
                  <a:srgbClr val="7030A0"/>
                </a:solidFill>
                <a:effectLst/>
                <a:latin typeface="Roboto" panose="02000000000000000000" pitchFamily="2" charset="0"/>
                <a:ea typeface="Roboto" panose="02000000000000000000" pitchFamily="2" charset="0"/>
                <a:cs typeface="Roboto" panose="02000000000000000000" pitchFamily="2" charset="0"/>
              </a:rPr>
              <a:t>After running the above code snippet it will display the below output</a:t>
            </a:r>
            <a:r>
              <a:rPr lang="en-US" b="0" i="0" dirty="0">
                <a:solidFill>
                  <a:srgbClr val="51565E"/>
                </a:solidFill>
                <a:effectLst/>
              </a:rPr>
              <a:t>:</a:t>
            </a:r>
          </a:p>
        </p:txBody>
      </p:sp>
    </p:spTree>
    <p:extLst>
      <p:ext uri="{BB962C8B-B14F-4D97-AF65-F5344CB8AC3E}">
        <p14:creationId xmlns:p14="http://schemas.microsoft.com/office/powerpoint/2010/main" val="314448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61EB436A-BC0A-F437-54C8-F3C81A1C86BF}"/>
              </a:ext>
            </a:extLst>
          </p:cNvPr>
          <p:cNvSpPr txBox="1"/>
          <p:nvPr/>
        </p:nvSpPr>
        <p:spPr>
          <a:xfrm>
            <a:off x="1122218" y="1779687"/>
            <a:ext cx="9947563" cy="6324808"/>
          </a:xfrm>
          <a:prstGeom prst="rect">
            <a:avLst/>
          </a:prstGeom>
          <a:noFill/>
        </p:spPr>
        <p:txBody>
          <a:bodyPr wrap="square">
            <a:spAutoFit/>
          </a:bodyPr>
          <a:lstStyle/>
          <a:p>
            <a:pPr algn="l"/>
            <a:r>
              <a:rPr lang="en-US" b="1" i="0" dirty="0">
                <a:solidFill>
                  <a:srgbClr val="272C37"/>
                </a:solidFill>
                <a:effectLst/>
                <a:latin typeface="Roboto" panose="02000000000000000000" pitchFamily="2" charset="0"/>
              </a:rPr>
              <a:t>Updating the Rendered Element Using the DOM</a:t>
            </a:r>
          </a:p>
          <a:p>
            <a:pPr algn="l"/>
            <a:endParaRPr lang="en-US" b="1" i="0" dirty="0">
              <a:solidFill>
                <a:srgbClr val="272C37"/>
              </a:solidFill>
              <a:effectLst/>
              <a:latin typeface="Roboto" panose="02000000000000000000" pitchFamily="2" charset="0"/>
            </a:endParaRPr>
          </a:p>
          <a:p>
            <a:pPr algn="l">
              <a:buFont typeface="Arial" panose="020B0604020202020204" pitchFamily="34" charset="0"/>
              <a:buChar char="•"/>
            </a:pPr>
            <a:r>
              <a:rPr lang="en-US" b="0" i="0" dirty="0">
                <a:solidFill>
                  <a:srgbClr val="51565E"/>
                </a:solidFill>
                <a:effectLst/>
                <a:latin typeface="Roboto" panose="02000000000000000000" pitchFamily="2" charset="0"/>
              </a:rPr>
              <a:t>  </a:t>
            </a:r>
            <a:r>
              <a:rPr lang="en-US" b="0" i="0" dirty="0">
                <a:solidFill>
                  <a:srgbClr val="7030A0"/>
                </a:solidFill>
                <a:effectLst/>
                <a:latin typeface="Roboto" panose="02000000000000000000" pitchFamily="2" charset="0"/>
              </a:rPr>
              <a:t>Declare this below code in your HTML using </a:t>
            </a:r>
            <a:r>
              <a:rPr lang="en-US" b="0" i="0" dirty="0" err="1">
                <a:solidFill>
                  <a:srgbClr val="7030A0"/>
                </a:solidFill>
                <a:effectLst/>
                <a:latin typeface="Roboto" panose="02000000000000000000" pitchFamily="2" charset="0"/>
              </a:rPr>
              <a:t>Div</a:t>
            </a:r>
            <a:r>
              <a:rPr lang="en-US" b="0" i="0" dirty="0">
                <a:solidFill>
                  <a:srgbClr val="7030A0"/>
                </a:solidFill>
                <a:effectLst/>
                <a:latin typeface="Roboto" panose="02000000000000000000" pitchFamily="2" charset="0"/>
              </a:rPr>
              <a:t>:</a:t>
            </a:r>
          </a:p>
          <a:p>
            <a:pPr algn="l">
              <a:buFont typeface="Arial" panose="020B0604020202020204" pitchFamily="34" charset="0"/>
              <a:buChar char="•"/>
            </a:pPr>
            <a:endParaRPr lang="en-US" b="0" i="0" dirty="0">
              <a:solidFill>
                <a:srgbClr val="7030A0"/>
              </a:solidFill>
              <a:effectLst/>
              <a:latin typeface="Roboto" panose="02000000000000000000" pitchFamily="2" charset="0"/>
            </a:endParaRPr>
          </a:p>
          <a:p>
            <a:pPr algn="l"/>
            <a:r>
              <a:rPr lang="en-US" b="0" i="0" dirty="0">
                <a:solidFill>
                  <a:srgbClr val="7030A0"/>
                </a:solidFill>
                <a:effectLst/>
                <a:latin typeface="Roboto" panose="02000000000000000000" pitchFamily="2" charset="0"/>
              </a:rPr>
              <a:t>	&lt;div id="root"&gt;</a:t>
            </a:r>
          </a:p>
          <a:p>
            <a:pPr algn="l"/>
            <a:r>
              <a:rPr lang="en-US" b="0" i="0" dirty="0">
                <a:solidFill>
                  <a:srgbClr val="7030A0"/>
                </a:solidFill>
                <a:effectLst/>
                <a:latin typeface="Roboto" panose="02000000000000000000" pitchFamily="2" charset="0"/>
              </a:rPr>
              <a:t>	&lt;/div&gt;</a:t>
            </a:r>
          </a:p>
          <a:p>
            <a:pPr algn="l">
              <a:buFont typeface="Arial" panose="020B0604020202020204" pitchFamily="34" charset="0"/>
              <a:buChar char="•"/>
            </a:pPr>
            <a:endParaRPr lang="en-US" b="0" i="0" dirty="0">
              <a:solidFill>
                <a:srgbClr val="51565E"/>
              </a:solidFill>
              <a:effectLst/>
              <a:latin typeface="Roboto" panose="02000000000000000000" pitchFamily="2" charset="0"/>
            </a:endParaRPr>
          </a:p>
          <a:p>
            <a:pPr algn="l">
              <a:lnSpc>
                <a:spcPct val="150000"/>
              </a:lnSpc>
              <a:buFont typeface="Arial" panose="020B0604020202020204" pitchFamily="34" charset="0"/>
              <a:buChar char="•"/>
            </a:pPr>
            <a:r>
              <a:rPr lang="en-US" dirty="0">
                <a:solidFill>
                  <a:srgbClr val="51565E"/>
                </a:solidFill>
                <a:latin typeface="Roboto" panose="02000000000000000000" pitchFamily="2" charset="0"/>
              </a:rPr>
              <a:t> </a:t>
            </a:r>
            <a:r>
              <a:rPr lang="en-US" b="0" i="0" dirty="0">
                <a:solidFill>
                  <a:srgbClr val="51565E"/>
                </a:solidFill>
                <a:effectLst/>
              </a:rPr>
              <a:t>As we discussed, React elements are constant and unchangeable(immutable). Hence it can    not be changed its attributes and children once it is defined. It can be displayed in the UI once your page loads.</a:t>
            </a:r>
          </a:p>
          <a:p>
            <a:pPr algn="l">
              <a:lnSpc>
                <a:spcPct val="150000"/>
              </a:lnSpc>
            </a:pPr>
            <a:r>
              <a:rPr lang="en-US" b="0" i="0" dirty="0">
                <a:solidFill>
                  <a:srgbClr val="51565E"/>
                </a:solidFill>
                <a:effectLst/>
              </a:rPr>
              <a:t>	With our Knowledge so </a:t>
            </a:r>
            <a:r>
              <a:rPr lang="en-US" b="0" i="0" dirty="0" err="1">
                <a:solidFill>
                  <a:srgbClr val="51565E"/>
                </a:solidFill>
                <a:effectLst/>
              </a:rPr>
              <a:t>far,the</a:t>
            </a:r>
            <a:r>
              <a:rPr lang="en-US" b="0" i="0" dirty="0">
                <a:solidFill>
                  <a:srgbClr val="51565E"/>
                </a:solidFill>
                <a:effectLst/>
              </a:rPr>
              <a:t> only way to update the UI is to create a new element and pass it to               </a:t>
            </a:r>
            <a:r>
              <a:rPr lang="en-US" b="0" i="0" dirty="0" err="1">
                <a:solidFill>
                  <a:srgbClr val="51565E"/>
                </a:solidFill>
                <a:effectLst/>
                <a:highlight>
                  <a:srgbClr val="FFFF00"/>
                </a:highlight>
              </a:rPr>
              <a:t>root.render</a:t>
            </a:r>
            <a:r>
              <a:rPr lang="en-US" b="0" i="0" dirty="0">
                <a:solidFill>
                  <a:srgbClr val="51565E"/>
                </a:solidFill>
                <a:effectLst/>
                <a:highlight>
                  <a:srgbClr val="FFFF00"/>
                </a:highlight>
              </a:rPr>
              <a:t>().</a:t>
            </a:r>
          </a:p>
          <a:p>
            <a:pPr algn="l"/>
            <a:endParaRPr lang="en-US" b="0" i="0" dirty="0">
              <a:solidFill>
                <a:srgbClr val="51565E"/>
              </a:solidFill>
              <a:effectLst/>
              <a:latin typeface="Roboto" panose="02000000000000000000" pitchFamily="2" charset="0"/>
            </a:endParaRPr>
          </a:p>
          <a:p>
            <a:pPr algn="l">
              <a:buFont typeface="Arial" panose="020B0604020202020204" pitchFamily="34" charset="0"/>
              <a:buChar char="•"/>
            </a:pPr>
            <a:endParaRPr lang="en-US" dirty="0">
              <a:solidFill>
                <a:srgbClr val="51565E"/>
              </a:solidFill>
              <a:latin typeface="Roboto" panose="02000000000000000000" pitchFamily="2" charset="0"/>
            </a:endParaRPr>
          </a:p>
          <a:p>
            <a:pPr algn="l">
              <a:buFont typeface="Arial" panose="020B0604020202020204" pitchFamily="34" charset="0"/>
              <a:buChar char="•"/>
            </a:pPr>
            <a:endParaRPr lang="en-US" b="0" i="0" dirty="0">
              <a:solidFill>
                <a:srgbClr val="51565E"/>
              </a:solidFill>
              <a:effectLst/>
              <a:latin typeface="Roboto" panose="02000000000000000000" pitchFamily="2" charset="0"/>
            </a:endParaRPr>
          </a:p>
          <a:p>
            <a:pPr algn="l"/>
            <a:endParaRPr lang="en-US" b="0" i="0" dirty="0">
              <a:solidFill>
                <a:srgbClr val="51565E"/>
              </a:solidFill>
              <a:effectLst/>
              <a:latin typeface="Roboto" panose="02000000000000000000" pitchFamily="2" charset="0"/>
            </a:endParaRPr>
          </a:p>
          <a:p>
            <a:pPr algn="l"/>
            <a:endParaRPr lang="en-US" b="1" i="0" dirty="0">
              <a:solidFill>
                <a:srgbClr val="333333"/>
              </a:solidFill>
              <a:effectLst/>
              <a:latin typeface="Poppins" panose="00000500000000000000" pitchFamily="2" charset="0"/>
            </a:endParaRPr>
          </a:p>
          <a:p>
            <a:pPr algn="l"/>
            <a:endParaRPr lang="en-US" b="1" dirty="0">
              <a:solidFill>
                <a:srgbClr val="333333"/>
              </a:solidFill>
              <a:latin typeface="Poppins" panose="00000500000000000000" pitchFamily="2" charset="0"/>
            </a:endParaRPr>
          </a:p>
          <a:p>
            <a:pPr algn="l"/>
            <a:endParaRPr lang="en-US" b="1" i="0" dirty="0">
              <a:solidFill>
                <a:srgbClr val="333333"/>
              </a:solidFill>
              <a:effectLst/>
              <a:latin typeface="Poppins" panose="00000500000000000000" pitchFamily="2" charset="0"/>
            </a:endParaRPr>
          </a:p>
          <a:p>
            <a:pPr algn="l"/>
            <a:endParaRPr lang="en-US" b="1" i="0" dirty="0">
              <a:solidFill>
                <a:srgbClr val="333333"/>
              </a:solidFill>
              <a:effectLst/>
              <a:latin typeface="Poppins" panose="00000500000000000000" pitchFamily="2" charset="0"/>
            </a:endParaRPr>
          </a:p>
        </p:txBody>
      </p:sp>
      <p:sp>
        <p:nvSpPr>
          <p:cNvPr id="47" name="Rectangle 46">
            <a:extLst>
              <a:ext uri="{FF2B5EF4-FFF2-40B4-BE49-F238E27FC236}">
                <a16:creationId xmlns:a16="http://schemas.microsoft.com/office/drawing/2014/main" id="{163AF3C3-4266-D9CC-7134-FBE0D3FBE346}"/>
              </a:ext>
            </a:extLst>
          </p:cNvPr>
          <p:cNvSpPr/>
          <p:nvPr/>
        </p:nvSpPr>
        <p:spPr>
          <a:xfrm>
            <a:off x="762000" y="748145"/>
            <a:ext cx="10099964" cy="8341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sz="3200" b="0" i="0" dirty="0">
                <a:solidFill>
                  <a:srgbClr val="272C37"/>
                </a:solidFill>
                <a:effectLst/>
                <a:latin typeface="Roboto" panose="02000000000000000000" pitchFamily="2" charset="0"/>
              </a:rPr>
              <a:t>Example of Using Render in React JS</a:t>
            </a:r>
          </a:p>
        </p:txBody>
      </p:sp>
      <p:sp>
        <p:nvSpPr>
          <p:cNvPr id="2" name="Rectangle 1">
            <a:extLst>
              <a:ext uri="{FF2B5EF4-FFF2-40B4-BE49-F238E27FC236}">
                <a16:creationId xmlns:a16="http://schemas.microsoft.com/office/drawing/2014/main" id="{5B2AA9AF-CEF0-FDD4-F4AD-5A27913215D5}"/>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51565E"/>
                </a:solidFill>
                <a:effectLst/>
                <a:latin typeface="Roboto" panose="02000000000000000000" pitchFamily="2" charset="0"/>
              </a:rPr>
              <a:t>After running the above code snippet it will display the below output: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51565E"/>
                </a:solidFill>
                <a:effectLst/>
                <a:latin typeface="Roboto" panose="02000000000000000000" pitchFamily="2" charset="0"/>
              </a:rPr>
              <a:t>  </a:t>
            </a:r>
            <a:r>
              <a:rPr kumimoji="0" lang="en-US" altLang="en-US" sz="6800" b="0" i="0" u="none" strike="noStrike" cap="none" normalizeH="0" baseline="0">
                <a:ln>
                  <a:noFill/>
                </a:ln>
                <a:solidFill>
                  <a:srgbClr val="51565E"/>
                </a:solidFill>
                <a:effectLst/>
                <a:latin typeface="Roboto" panose="02000000000000000000" pitchFamily="2"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040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61EB436A-BC0A-F437-54C8-F3C81A1C86BF}"/>
              </a:ext>
            </a:extLst>
          </p:cNvPr>
          <p:cNvSpPr txBox="1"/>
          <p:nvPr/>
        </p:nvSpPr>
        <p:spPr>
          <a:xfrm>
            <a:off x="1122218" y="1779687"/>
            <a:ext cx="9947563" cy="6186309"/>
          </a:xfrm>
          <a:prstGeom prst="rect">
            <a:avLst/>
          </a:prstGeom>
          <a:noFill/>
        </p:spPr>
        <p:txBody>
          <a:bodyPr wrap="square">
            <a:spAutoFit/>
          </a:bodyPr>
          <a:lstStyle/>
          <a:p>
            <a:pPr algn="l"/>
            <a:endParaRPr lang="en-US" b="0" i="0" dirty="0">
              <a:solidFill>
                <a:srgbClr val="51565E"/>
              </a:solidFill>
              <a:effectLst/>
              <a:latin typeface="Roboto" panose="02000000000000000000" pitchFamily="2" charset="0"/>
            </a:endParaRPr>
          </a:p>
          <a:p>
            <a:pPr algn="l">
              <a:buFont typeface="Arial" panose="020B0604020202020204" pitchFamily="34" charset="0"/>
              <a:buChar char="•"/>
            </a:pPr>
            <a:r>
              <a:rPr lang="en-US" b="0" i="0" dirty="0">
                <a:solidFill>
                  <a:srgbClr val="51565E"/>
                </a:solidFill>
                <a:effectLst/>
                <a:latin typeface="Roboto" panose="02000000000000000000" pitchFamily="2" charset="0"/>
              </a:rPr>
              <a:t> </a:t>
            </a:r>
            <a:r>
              <a:rPr lang="en-US" b="0" i="0" dirty="0">
                <a:solidFill>
                  <a:srgbClr val="7030A0"/>
                </a:solidFill>
                <a:effectLst/>
                <a:latin typeface="Roboto" panose="02000000000000000000" pitchFamily="2" charset="0"/>
              </a:rPr>
              <a:t>Here is below JS code for updating the render element:</a:t>
            </a:r>
          </a:p>
          <a:p>
            <a:pPr algn="l">
              <a:buFont typeface="Arial" panose="020B0604020202020204" pitchFamily="34" charset="0"/>
              <a:buChar char="•"/>
            </a:pPr>
            <a:endParaRPr lang="en-US" b="0" i="0" dirty="0">
              <a:solidFill>
                <a:srgbClr val="7030A0"/>
              </a:solidFill>
              <a:effectLst/>
              <a:latin typeface="Roboto" panose="02000000000000000000" pitchFamily="2" charset="0"/>
            </a:endParaRPr>
          </a:p>
          <a:p>
            <a:pPr algn="l"/>
            <a:r>
              <a:rPr lang="en-US" b="0" i="0" dirty="0">
                <a:solidFill>
                  <a:srgbClr val="7030A0"/>
                </a:solidFill>
                <a:effectLst/>
                <a:latin typeface="Roboto" panose="02000000000000000000" pitchFamily="2" charset="0"/>
              </a:rPr>
              <a:t>	const root = </a:t>
            </a:r>
            <a:r>
              <a:rPr lang="en-US" b="0" i="0" dirty="0" err="1">
                <a:solidFill>
                  <a:srgbClr val="7030A0"/>
                </a:solidFill>
                <a:effectLst/>
                <a:latin typeface="Roboto" panose="02000000000000000000" pitchFamily="2" charset="0"/>
              </a:rPr>
              <a:t>ReactDOM.createRoot</a:t>
            </a:r>
            <a:r>
              <a:rPr lang="en-US" b="0" i="0" dirty="0">
                <a:solidFill>
                  <a:srgbClr val="7030A0"/>
                </a:solidFill>
                <a:effectLst/>
                <a:latin typeface="Roboto" panose="02000000000000000000" pitchFamily="2" charset="0"/>
              </a:rPr>
              <a:t>(</a:t>
            </a:r>
            <a:r>
              <a:rPr lang="en-US" b="0" i="0" dirty="0" err="1">
                <a:solidFill>
                  <a:srgbClr val="7030A0"/>
                </a:solidFill>
                <a:effectLst/>
                <a:latin typeface="Roboto" panose="02000000000000000000" pitchFamily="2" charset="0"/>
              </a:rPr>
              <a:t>document.getElementById</a:t>
            </a:r>
            <a:r>
              <a:rPr lang="en-US" b="0" i="0" dirty="0">
                <a:solidFill>
                  <a:srgbClr val="7030A0"/>
                </a:solidFill>
                <a:effectLst/>
                <a:latin typeface="Roboto" panose="02000000000000000000" pitchFamily="2" charset="0"/>
              </a:rPr>
              <a:t>('root’));</a:t>
            </a:r>
          </a:p>
          <a:p>
            <a:pPr algn="l"/>
            <a:endParaRPr lang="en-US" b="0" i="0" dirty="0">
              <a:solidFill>
                <a:srgbClr val="7030A0"/>
              </a:solidFill>
              <a:effectLst/>
              <a:latin typeface="Roboto" panose="02000000000000000000" pitchFamily="2" charset="0"/>
            </a:endParaRPr>
          </a:p>
          <a:p>
            <a:pPr algn="l"/>
            <a:r>
              <a:rPr lang="en-US" b="0" i="0" dirty="0">
                <a:solidFill>
                  <a:srgbClr val="7030A0"/>
                </a:solidFill>
                <a:effectLst/>
                <a:latin typeface="Roboto" panose="02000000000000000000" pitchFamily="2" charset="0"/>
              </a:rPr>
              <a:t>  	function </a:t>
            </a:r>
            <a:r>
              <a:rPr lang="en-US" b="0" i="0" dirty="0" err="1">
                <a:solidFill>
                  <a:srgbClr val="7030A0"/>
                </a:solidFill>
                <a:effectLst/>
                <a:latin typeface="Roboto" panose="02000000000000000000" pitchFamily="2" charset="0"/>
              </a:rPr>
              <a:t>Timertick</a:t>
            </a:r>
            <a:r>
              <a:rPr lang="en-US" b="0" i="0" dirty="0">
                <a:solidFill>
                  <a:srgbClr val="7030A0"/>
                </a:solidFill>
                <a:effectLst/>
                <a:latin typeface="Roboto" panose="02000000000000000000" pitchFamily="2" charset="0"/>
              </a:rPr>
              <a:t>() </a:t>
            </a:r>
          </a:p>
          <a:p>
            <a:pPr algn="l"/>
            <a:r>
              <a:rPr lang="en-US" b="0" i="0" dirty="0">
                <a:solidFill>
                  <a:srgbClr val="7030A0"/>
                </a:solidFill>
                <a:effectLst/>
                <a:latin typeface="Roboto" panose="02000000000000000000" pitchFamily="2" charset="0"/>
              </a:rPr>
              <a:t>	{</a:t>
            </a:r>
          </a:p>
          <a:p>
            <a:pPr algn="l"/>
            <a:r>
              <a:rPr lang="en-US" b="0" i="0" dirty="0">
                <a:solidFill>
                  <a:srgbClr val="7030A0"/>
                </a:solidFill>
                <a:effectLst/>
                <a:latin typeface="Roboto" panose="02000000000000000000" pitchFamily="2" charset="0"/>
              </a:rPr>
              <a:t>  	const </a:t>
            </a:r>
            <a:r>
              <a:rPr lang="en-US" b="0" i="0" dirty="0" err="1">
                <a:solidFill>
                  <a:srgbClr val="7030A0"/>
                </a:solidFill>
                <a:effectLst/>
                <a:latin typeface="Roboto" panose="02000000000000000000" pitchFamily="2" charset="0"/>
              </a:rPr>
              <a:t>Testelement</a:t>
            </a:r>
            <a:r>
              <a:rPr lang="en-US" b="0" i="0" dirty="0">
                <a:solidFill>
                  <a:srgbClr val="7030A0"/>
                </a:solidFill>
                <a:effectLst/>
                <a:latin typeface="Roboto" panose="02000000000000000000" pitchFamily="2" charset="0"/>
              </a:rPr>
              <a:t> = (</a:t>
            </a:r>
          </a:p>
          <a:p>
            <a:pPr algn="l"/>
            <a:r>
              <a:rPr lang="en-US" b="0" i="0" dirty="0">
                <a:solidFill>
                  <a:srgbClr val="7030A0"/>
                </a:solidFill>
                <a:effectLst/>
                <a:latin typeface="Roboto" panose="02000000000000000000" pitchFamily="2" charset="0"/>
              </a:rPr>
              <a:t>   	 &lt;div&gt;</a:t>
            </a:r>
          </a:p>
          <a:p>
            <a:pPr algn="l"/>
            <a:r>
              <a:rPr lang="en-US" b="0" i="0" dirty="0">
                <a:solidFill>
                  <a:srgbClr val="7030A0"/>
                </a:solidFill>
                <a:effectLst/>
                <a:latin typeface="Roboto" panose="02000000000000000000" pitchFamily="2" charset="0"/>
              </a:rPr>
              <a:t>     	 &lt;h1&gt;This is the example of updating the render using DOM&lt;/h1&gt;</a:t>
            </a:r>
          </a:p>
          <a:p>
            <a:pPr algn="l"/>
            <a:r>
              <a:rPr lang="en-US" b="0" i="0" dirty="0">
                <a:solidFill>
                  <a:srgbClr val="7030A0"/>
                </a:solidFill>
                <a:effectLst/>
                <a:latin typeface="Roboto" panose="02000000000000000000" pitchFamily="2" charset="0"/>
              </a:rPr>
              <a:t>     	 &lt;h2&gt;Here is the current time {new Date().</a:t>
            </a:r>
            <a:r>
              <a:rPr lang="en-US" b="0" i="0" dirty="0" err="1">
                <a:solidFill>
                  <a:srgbClr val="7030A0"/>
                </a:solidFill>
                <a:effectLst/>
                <a:latin typeface="Roboto" panose="02000000000000000000" pitchFamily="2" charset="0"/>
              </a:rPr>
              <a:t>toLocaleTimeString</a:t>
            </a:r>
            <a:r>
              <a:rPr lang="en-US" b="0" i="0" dirty="0">
                <a:solidFill>
                  <a:srgbClr val="7030A0"/>
                </a:solidFill>
                <a:effectLst/>
                <a:latin typeface="Roboto" panose="02000000000000000000" pitchFamily="2" charset="0"/>
              </a:rPr>
              <a:t>()}.&lt;/h2&gt;</a:t>
            </a:r>
          </a:p>
          <a:p>
            <a:pPr algn="l"/>
            <a:r>
              <a:rPr lang="en-US" b="0" i="0" dirty="0">
                <a:solidFill>
                  <a:srgbClr val="7030A0"/>
                </a:solidFill>
                <a:effectLst/>
                <a:latin typeface="Roboto" panose="02000000000000000000" pitchFamily="2" charset="0"/>
              </a:rPr>
              <a:t>    	&lt;/div&gt;</a:t>
            </a:r>
          </a:p>
          <a:p>
            <a:pPr algn="l"/>
            <a:r>
              <a:rPr lang="en-US" b="0" i="0" dirty="0">
                <a:solidFill>
                  <a:srgbClr val="7030A0"/>
                </a:solidFill>
                <a:effectLst/>
                <a:latin typeface="Roboto" panose="02000000000000000000" pitchFamily="2" charset="0"/>
              </a:rPr>
              <a:t> 	 );</a:t>
            </a:r>
          </a:p>
          <a:p>
            <a:pPr algn="l"/>
            <a:endParaRPr lang="en-US" b="0" i="0" dirty="0">
              <a:solidFill>
                <a:srgbClr val="7030A0"/>
              </a:solidFill>
              <a:effectLst/>
              <a:latin typeface="Roboto" panose="02000000000000000000" pitchFamily="2" charset="0"/>
            </a:endParaRPr>
          </a:p>
          <a:p>
            <a:pPr algn="l"/>
            <a:r>
              <a:rPr lang="en-US" b="0" i="0" dirty="0">
                <a:solidFill>
                  <a:srgbClr val="7030A0"/>
                </a:solidFill>
                <a:effectLst/>
                <a:latin typeface="Roboto" panose="02000000000000000000" pitchFamily="2" charset="0"/>
              </a:rPr>
              <a:t>  	</a:t>
            </a:r>
            <a:r>
              <a:rPr lang="en-US" b="0" i="0" dirty="0" err="1">
                <a:solidFill>
                  <a:srgbClr val="7030A0"/>
                </a:solidFill>
                <a:effectLst/>
                <a:latin typeface="Roboto" panose="02000000000000000000" pitchFamily="2" charset="0"/>
              </a:rPr>
              <a:t>root.render</a:t>
            </a:r>
            <a:r>
              <a:rPr lang="en-US" b="0" i="0" dirty="0">
                <a:solidFill>
                  <a:srgbClr val="7030A0"/>
                </a:solidFill>
                <a:effectLst/>
                <a:latin typeface="Roboto" panose="02000000000000000000" pitchFamily="2" charset="0"/>
              </a:rPr>
              <a:t>(</a:t>
            </a:r>
            <a:r>
              <a:rPr lang="en-US" b="0" i="0" dirty="0" err="1">
                <a:solidFill>
                  <a:srgbClr val="7030A0"/>
                </a:solidFill>
                <a:effectLst/>
                <a:latin typeface="Roboto" panose="02000000000000000000" pitchFamily="2" charset="0"/>
              </a:rPr>
              <a:t>Testelement</a:t>
            </a:r>
            <a:r>
              <a:rPr lang="en-US" b="0" i="0" dirty="0">
                <a:solidFill>
                  <a:srgbClr val="7030A0"/>
                </a:solidFill>
                <a:effectLst/>
                <a:latin typeface="Roboto" panose="02000000000000000000" pitchFamily="2" charset="0"/>
              </a:rPr>
              <a:t>);</a:t>
            </a:r>
          </a:p>
          <a:p>
            <a:pPr algn="l"/>
            <a:r>
              <a:rPr lang="en-US" b="0" i="0" dirty="0">
                <a:solidFill>
                  <a:srgbClr val="7030A0"/>
                </a:solidFill>
                <a:effectLst/>
                <a:latin typeface="Roboto" panose="02000000000000000000" pitchFamily="2" charset="0"/>
              </a:rPr>
              <a:t>	}</a:t>
            </a:r>
          </a:p>
          <a:p>
            <a:pPr algn="l"/>
            <a:r>
              <a:rPr lang="en-US" b="0" i="0" dirty="0">
                <a:solidFill>
                  <a:srgbClr val="7030A0"/>
                </a:solidFill>
                <a:effectLst/>
                <a:latin typeface="Roboto" panose="02000000000000000000" pitchFamily="2" charset="0"/>
              </a:rPr>
              <a:t>	</a:t>
            </a:r>
            <a:r>
              <a:rPr lang="en-US" b="0" i="0" dirty="0" err="1">
                <a:solidFill>
                  <a:srgbClr val="7030A0"/>
                </a:solidFill>
                <a:effectLst/>
                <a:latin typeface="Roboto" panose="02000000000000000000" pitchFamily="2" charset="0"/>
              </a:rPr>
              <a:t>setInterval</a:t>
            </a:r>
            <a:r>
              <a:rPr lang="en-US" b="0" i="0" dirty="0">
                <a:solidFill>
                  <a:srgbClr val="7030A0"/>
                </a:solidFill>
                <a:effectLst/>
                <a:latin typeface="Roboto" panose="02000000000000000000" pitchFamily="2" charset="0"/>
              </a:rPr>
              <a:t>(</a:t>
            </a:r>
            <a:r>
              <a:rPr lang="en-US" b="0" i="0" dirty="0" err="1">
                <a:solidFill>
                  <a:srgbClr val="7030A0"/>
                </a:solidFill>
                <a:effectLst/>
                <a:latin typeface="Roboto" panose="02000000000000000000" pitchFamily="2" charset="0"/>
              </a:rPr>
              <a:t>Timertick</a:t>
            </a:r>
            <a:r>
              <a:rPr lang="en-US" b="0" i="0" dirty="0">
                <a:solidFill>
                  <a:srgbClr val="7030A0"/>
                </a:solidFill>
                <a:effectLst/>
                <a:latin typeface="Roboto" panose="02000000000000000000" pitchFamily="2" charset="0"/>
              </a:rPr>
              <a:t>, 1000);</a:t>
            </a:r>
          </a:p>
          <a:p>
            <a:pPr algn="l"/>
            <a:endParaRPr lang="en-US" b="0" i="0" dirty="0">
              <a:solidFill>
                <a:srgbClr val="51565E"/>
              </a:solidFill>
              <a:effectLst/>
              <a:latin typeface="Roboto" panose="02000000000000000000" pitchFamily="2" charset="0"/>
            </a:endParaRPr>
          </a:p>
          <a:p>
            <a:pPr algn="l"/>
            <a:endParaRPr lang="en-US" b="1" i="0" dirty="0">
              <a:solidFill>
                <a:srgbClr val="333333"/>
              </a:solidFill>
              <a:effectLst/>
              <a:latin typeface="Poppins" panose="00000500000000000000" pitchFamily="2" charset="0"/>
            </a:endParaRPr>
          </a:p>
          <a:p>
            <a:pPr algn="l"/>
            <a:endParaRPr lang="en-US" b="1" dirty="0">
              <a:solidFill>
                <a:srgbClr val="333333"/>
              </a:solidFill>
              <a:latin typeface="Poppins" panose="00000500000000000000" pitchFamily="2" charset="0"/>
            </a:endParaRPr>
          </a:p>
          <a:p>
            <a:pPr algn="l"/>
            <a:endParaRPr lang="en-US" b="1" i="0" dirty="0">
              <a:solidFill>
                <a:srgbClr val="333333"/>
              </a:solidFill>
              <a:effectLst/>
              <a:latin typeface="Poppins" panose="00000500000000000000" pitchFamily="2" charset="0"/>
            </a:endParaRPr>
          </a:p>
          <a:p>
            <a:pPr algn="l"/>
            <a:endParaRPr lang="en-US" b="1" i="0" dirty="0">
              <a:solidFill>
                <a:srgbClr val="333333"/>
              </a:solidFill>
              <a:effectLst/>
              <a:latin typeface="Poppins" panose="00000500000000000000" pitchFamily="2" charset="0"/>
            </a:endParaRPr>
          </a:p>
        </p:txBody>
      </p:sp>
      <p:sp>
        <p:nvSpPr>
          <p:cNvPr id="47" name="Rectangle 46">
            <a:extLst>
              <a:ext uri="{FF2B5EF4-FFF2-40B4-BE49-F238E27FC236}">
                <a16:creationId xmlns:a16="http://schemas.microsoft.com/office/drawing/2014/main" id="{163AF3C3-4266-D9CC-7134-FBE0D3FBE346}"/>
              </a:ext>
            </a:extLst>
          </p:cNvPr>
          <p:cNvSpPr/>
          <p:nvPr/>
        </p:nvSpPr>
        <p:spPr>
          <a:xfrm>
            <a:off x="762000" y="748145"/>
            <a:ext cx="10099964" cy="8341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sz="3200" b="0" i="0" dirty="0">
                <a:solidFill>
                  <a:srgbClr val="272C37"/>
                </a:solidFill>
                <a:effectLst/>
                <a:latin typeface="Roboto" panose="02000000000000000000" pitchFamily="2" charset="0"/>
              </a:rPr>
              <a:t>Example of Using Render in React JS</a:t>
            </a:r>
          </a:p>
        </p:txBody>
      </p:sp>
      <p:sp>
        <p:nvSpPr>
          <p:cNvPr id="2" name="Rectangle 1">
            <a:extLst>
              <a:ext uri="{FF2B5EF4-FFF2-40B4-BE49-F238E27FC236}">
                <a16:creationId xmlns:a16="http://schemas.microsoft.com/office/drawing/2014/main" id="{5B2AA9AF-CEF0-FDD4-F4AD-5A27913215D5}"/>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51565E"/>
                </a:solidFill>
                <a:effectLst/>
                <a:latin typeface="Roboto" panose="02000000000000000000" pitchFamily="2" charset="0"/>
              </a:rPr>
              <a:t>After running the above code snippet it will display the below output: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51565E"/>
                </a:solidFill>
                <a:effectLst/>
                <a:latin typeface="Roboto" panose="02000000000000000000" pitchFamily="2" charset="0"/>
              </a:rPr>
              <a:t>  </a:t>
            </a:r>
            <a:r>
              <a:rPr kumimoji="0" lang="en-US" altLang="en-US" sz="6800" b="0" i="0" u="none" strike="noStrike" cap="none" normalizeH="0" baseline="0">
                <a:ln>
                  <a:noFill/>
                </a:ln>
                <a:solidFill>
                  <a:srgbClr val="51565E"/>
                </a:solidFill>
                <a:effectLst/>
                <a:latin typeface="Roboto" panose="02000000000000000000" pitchFamily="2"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6087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F1C2EBE-2846-342D-B1B7-6C00540BF2CC}"/>
              </a:ext>
            </a:extLst>
          </p:cNvPr>
          <p:cNvSpPr/>
          <p:nvPr/>
        </p:nvSpPr>
        <p:spPr>
          <a:xfrm>
            <a:off x="1344561" y="3767662"/>
            <a:ext cx="9502878"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1EB436A-BC0A-F437-54C8-F3C81A1C86BF}"/>
              </a:ext>
            </a:extLst>
          </p:cNvPr>
          <p:cNvSpPr txBox="1"/>
          <p:nvPr/>
        </p:nvSpPr>
        <p:spPr>
          <a:xfrm>
            <a:off x="1195959" y="2178085"/>
            <a:ext cx="10617498" cy="2031325"/>
          </a:xfrm>
          <a:prstGeom prst="rect">
            <a:avLst/>
          </a:prstGeom>
          <a:noFill/>
        </p:spPr>
        <p:txBody>
          <a:bodyPr wrap="square">
            <a:spAutoFit/>
          </a:bodyPr>
          <a:lstStyle/>
          <a:p>
            <a:pPr algn="l"/>
            <a:endParaRPr lang="en-US" b="0" i="0" dirty="0">
              <a:solidFill>
                <a:srgbClr val="51565E"/>
              </a:solidFill>
              <a:effectLst/>
              <a:latin typeface="Roboto" panose="02000000000000000000" pitchFamily="2" charset="0"/>
            </a:endParaRPr>
          </a:p>
          <a:p>
            <a:pPr>
              <a:buFont typeface="Arial" panose="020B0604020202020204" pitchFamily="34" charset="0"/>
              <a:buChar char="•"/>
            </a:pPr>
            <a:r>
              <a:rPr lang="en-US" b="0" i="0" dirty="0">
                <a:solidFill>
                  <a:srgbClr val="51565E"/>
                </a:solidFill>
                <a:effectLst/>
                <a:latin typeface="Roboto" panose="02000000000000000000" pitchFamily="2" charset="0"/>
              </a:rPr>
              <a:t>  After running the above code it will display the below output:</a:t>
            </a:r>
          </a:p>
          <a:p>
            <a:pPr algn="l">
              <a:buFont typeface="Arial" panose="020B0604020202020204" pitchFamily="34" charset="0"/>
              <a:buChar char="•"/>
            </a:pPr>
            <a:endParaRPr lang="en-US" b="0" i="0" dirty="0">
              <a:solidFill>
                <a:srgbClr val="51565E"/>
              </a:solidFill>
              <a:effectLst/>
              <a:latin typeface="Roboto" panose="02000000000000000000" pitchFamily="2" charset="0"/>
            </a:endParaRPr>
          </a:p>
          <a:p>
            <a:pPr algn="l"/>
            <a:endParaRPr lang="en-US" b="1" i="0" dirty="0">
              <a:solidFill>
                <a:srgbClr val="333333"/>
              </a:solidFill>
              <a:effectLst/>
              <a:latin typeface="Poppins" panose="00000500000000000000" pitchFamily="2" charset="0"/>
            </a:endParaRPr>
          </a:p>
          <a:p>
            <a:pPr algn="l"/>
            <a:endParaRPr lang="en-US" b="1" dirty="0">
              <a:solidFill>
                <a:srgbClr val="333333"/>
              </a:solidFill>
              <a:latin typeface="Poppins" panose="00000500000000000000" pitchFamily="2" charset="0"/>
            </a:endParaRPr>
          </a:p>
          <a:p>
            <a:pPr algn="l"/>
            <a:endParaRPr lang="en-US" b="1" i="0" dirty="0">
              <a:solidFill>
                <a:srgbClr val="333333"/>
              </a:solidFill>
              <a:effectLst/>
              <a:latin typeface="Poppins" panose="00000500000000000000" pitchFamily="2" charset="0"/>
            </a:endParaRPr>
          </a:p>
          <a:p>
            <a:pPr algn="l"/>
            <a:endParaRPr lang="en-US" b="1" i="0" dirty="0">
              <a:solidFill>
                <a:srgbClr val="333333"/>
              </a:solidFill>
              <a:effectLst/>
              <a:latin typeface="Poppins" panose="00000500000000000000" pitchFamily="2" charset="0"/>
            </a:endParaRPr>
          </a:p>
        </p:txBody>
      </p:sp>
      <p:sp>
        <p:nvSpPr>
          <p:cNvPr id="47" name="Rectangle 46">
            <a:extLst>
              <a:ext uri="{FF2B5EF4-FFF2-40B4-BE49-F238E27FC236}">
                <a16:creationId xmlns:a16="http://schemas.microsoft.com/office/drawing/2014/main" id="{163AF3C3-4266-D9CC-7134-FBE0D3FBE346}"/>
              </a:ext>
            </a:extLst>
          </p:cNvPr>
          <p:cNvSpPr/>
          <p:nvPr/>
        </p:nvSpPr>
        <p:spPr>
          <a:xfrm>
            <a:off x="762000" y="748145"/>
            <a:ext cx="10099964" cy="8341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sz="3200" b="0" i="0" dirty="0">
                <a:solidFill>
                  <a:srgbClr val="272C37"/>
                </a:solidFill>
                <a:effectLst/>
                <a:latin typeface="Roboto" panose="02000000000000000000" pitchFamily="2" charset="0"/>
              </a:rPr>
              <a:t>Example of Using Render in React JS</a:t>
            </a:r>
          </a:p>
        </p:txBody>
      </p:sp>
      <p:pic>
        <p:nvPicPr>
          <p:cNvPr id="2052" name="Picture 4" descr="Render_in_React_JS_2">
            <a:extLst>
              <a:ext uri="{FF2B5EF4-FFF2-40B4-BE49-F238E27FC236}">
                <a16:creationId xmlns:a16="http://schemas.microsoft.com/office/drawing/2014/main" id="{1EE67949-DC9B-D2C8-06D3-F1E003C14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549" y="3921990"/>
            <a:ext cx="9222435" cy="1589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693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docProps/app.xml><?xml version="1.0" encoding="utf-8"?>
<Properties xmlns="http://schemas.openxmlformats.org/officeDocument/2006/extended-properties" xmlns:vt="http://schemas.openxmlformats.org/officeDocument/2006/docPropsVTypes">
  <Template>JSX</Template>
  <TotalTime>1494</TotalTime>
  <Words>1360</Words>
  <Application>Microsoft Office PowerPoint</Application>
  <PresentationFormat>Widescreen</PresentationFormat>
  <Paragraphs>196</Paragraphs>
  <Slides>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Aharoni</vt:lpstr>
      <vt:lpstr>-apple-system</vt:lpstr>
      <vt:lpstr>Arial</vt:lpstr>
      <vt:lpstr>Calibri</vt:lpstr>
      <vt:lpstr>erdana</vt:lpstr>
      <vt:lpstr>Franklin Gothic Book</vt:lpstr>
      <vt:lpstr>Franklin Gothic Demi</vt:lpstr>
      <vt:lpstr>inter-bold</vt:lpstr>
      <vt:lpstr>inter-regular</vt:lpstr>
      <vt:lpstr>Poppins</vt:lpstr>
      <vt:lpstr>Roboto</vt:lpstr>
      <vt:lpstr>urw-din</vt:lpstr>
      <vt:lpstr>Wingdings</vt:lpstr>
      <vt:lpstr>Theme1</vt:lpstr>
      <vt:lpstr>Rendering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dc:title>
  <dc:creator>Saseendran, Veena (EXTERNAL)</dc:creator>
  <cp:lastModifiedBy>Saseendran, Veena (EXTERNAL)</cp:lastModifiedBy>
  <cp:revision>3</cp:revision>
  <dcterms:created xsi:type="dcterms:W3CDTF">2023-02-06T10:30:56Z</dcterms:created>
  <dcterms:modified xsi:type="dcterms:W3CDTF">2023-02-07T12:24:36Z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543c9c-c477-4599-9a17-3a5b9dbdff65_Enabled">
    <vt:lpwstr>True</vt:lpwstr>
  </property>
  <property fmtid="{D5CDD505-2E9C-101B-9397-08002B2CF9AE}" pid="3" name="MSIP_Label_0c543c9c-c477-4599-9a17-3a5b9dbdff65_SiteId">
    <vt:lpwstr>cc6b2eea-c864-4839-85f5-94736facc3be</vt:lpwstr>
  </property>
  <property fmtid="{D5CDD505-2E9C-101B-9397-08002B2CF9AE}" pid="4" name="MSIP_Label_0c543c9c-c477-4599-9a17-3a5b9dbdff65_Owner">
    <vt:lpwstr>S116952@ap.merckgroup.com</vt:lpwstr>
  </property>
  <property fmtid="{D5CDD505-2E9C-101B-9397-08002B2CF9AE}" pid="5" name="MSIP_Label_0c543c9c-c477-4599-9a17-3a5b9dbdff65_SetDate">
    <vt:lpwstr>2023-02-07T04:31:33.3927002Z</vt:lpwstr>
  </property>
  <property fmtid="{D5CDD505-2E9C-101B-9397-08002B2CF9AE}" pid="6" name="MSIP_Label_0c543c9c-c477-4599-9a17-3a5b9dbdff65_Name">
    <vt:lpwstr>Public</vt:lpwstr>
  </property>
  <property fmtid="{D5CDD505-2E9C-101B-9397-08002B2CF9AE}" pid="7" name="MSIP_Label_0c543c9c-c477-4599-9a17-3a5b9dbdff65_Application">
    <vt:lpwstr>Microsoft Azure Information Protection</vt:lpwstr>
  </property>
  <property fmtid="{D5CDD505-2E9C-101B-9397-08002B2CF9AE}" pid="8" name="MSIP_Label_0c543c9c-c477-4599-9a17-3a5b9dbdff65_ActionId">
    <vt:lpwstr>d37507cc-c0e9-4b8a-9c71-6be3d4ba6542</vt:lpwstr>
  </property>
  <property fmtid="{D5CDD505-2E9C-101B-9397-08002B2CF9AE}" pid="9" name="MSIP_Label_0c543c9c-c477-4599-9a17-3a5b9dbdff65_Extended_MSFT_Method">
    <vt:lpwstr>Automatic</vt:lpwstr>
  </property>
  <property fmtid="{D5CDD505-2E9C-101B-9397-08002B2CF9AE}" pid="10" name="Sensitivity">
    <vt:lpwstr>Public</vt:lpwstr>
  </property>
</Properties>
</file>