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2" r:id="rId3"/>
    <p:sldId id="394" r:id="rId4"/>
    <p:sldId id="395" r:id="rId5"/>
    <p:sldId id="396" r:id="rId6"/>
    <p:sldId id="398" r:id="rId7"/>
    <p:sldId id="399" r:id="rId8"/>
    <p:sldId id="442" r:id="rId9"/>
    <p:sldId id="449" r:id="rId10"/>
    <p:sldId id="451" r:id="rId11"/>
    <p:sldId id="452" r:id="rId12"/>
    <p:sldId id="453" r:id="rId13"/>
    <p:sldId id="454" r:id="rId14"/>
    <p:sldId id="455" r:id="rId15"/>
    <p:sldId id="456" r:id="rId16"/>
    <p:sldId id="4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69" d="100"/>
          <a:sy n="69"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A9A0-1CCA-04F2-1D82-17921127F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4020F-D052-A7CD-3145-F208BEAC40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D2237-0887-FF32-42F5-C9075B2242F0}"/>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8A8BE2F6-F881-16A2-F1DE-FC1E7F81D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F8C01-3382-005D-56E8-9B83399E4441}"/>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87056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78BB-E5AE-50EB-4069-35AB3079FC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C24E23-92A4-7DC1-12D5-B8AA197F7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B0D9C-2116-1EF3-6C5C-A99996A58A82}"/>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F01B838D-23C5-B3DA-B6C5-F162B6855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15575-4FE4-632B-F598-E4F6F5491DAA}"/>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396069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D521B-851D-CAC2-9A50-6BF68B0E9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BC908-3F4A-9722-A1CA-15577CEF2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37C2A-4B68-1193-815B-5F164E867804}"/>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6AE04C3B-2354-BA53-ADBA-E191C52C4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D0F6C-C4AF-D1DA-2C87-1005C855591E}"/>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39658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292F-F994-CE5B-6C28-0A0869664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52EBA-9E30-0F82-CBF5-2358E0E7C0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6B48E-810F-10E5-5CED-160995FAF60B}"/>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1718572E-61B8-6606-AFF3-BA3C2EAF0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C23AA-9340-6134-ECA8-8586864459B9}"/>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192264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BF04-754A-4824-BFDA-140DABFF4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049E2B-A720-F340-B201-657FB3CA9D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7494E-8594-D6D0-273F-8565EECBCED7}"/>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2A94C7F6-8803-4EC6-023F-B83AEF42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10ED1-4ADD-E2A3-E3BA-B37221AC1279}"/>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307010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96A1-7D35-BE82-A402-CB688E9CF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33EFD-E88D-F7FA-48D0-BD2E8BD271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854F0B-18C4-6331-7781-A2C4A887B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E6282-72C3-D82A-ED27-22FE5F4963D0}"/>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6" name="Footer Placeholder 5">
            <a:extLst>
              <a:ext uri="{FF2B5EF4-FFF2-40B4-BE49-F238E27FC236}">
                <a16:creationId xmlns:a16="http://schemas.microsoft.com/office/drawing/2014/main" id="{4A1606FD-130C-18A3-40D9-0BB6C6604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B6950-60C0-099E-ABB9-2C6B99731838}"/>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131337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BA75-88DB-658D-0D80-CC336CCF4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5AF338-BEC1-6B91-4C70-E81FF0235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FA44D-8022-3888-B943-0F88CAC11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150DC4-C9C7-66A6-6DBF-091D32A9B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29F27-7776-7A3D-2842-CBCA4F3FC2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C97885-D89A-411A-41A6-26A986948164}"/>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8" name="Footer Placeholder 7">
            <a:extLst>
              <a:ext uri="{FF2B5EF4-FFF2-40B4-BE49-F238E27FC236}">
                <a16:creationId xmlns:a16="http://schemas.microsoft.com/office/drawing/2014/main" id="{E32CC6BE-266E-21E7-8636-882C155E36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8CBD58-BABA-EDEB-F004-C5FDEA3AD96E}"/>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3204844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8D51-CE67-26CC-CAC7-16A4252B85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8966B-C8AD-CC5C-3AC1-21C3C0410717}"/>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4" name="Footer Placeholder 3">
            <a:extLst>
              <a:ext uri="{FF2B5EF4-FFF2-40B4-BE49-F238E27FC236}">
                <a16:creationId xmlns:a16="http://schemas.microsoft.com/office/drawing/2014/main" id="{A5F481A7-0437-4D9D-A709-1B06BB9FB9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AF0222-919E-46C1-D567-72EABAFDD698}"/>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394368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0A481-6862-E7A4-D9F7-9E1E9280A2F7}"/>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3" name="Footer Placeholder 2">
            <a:extLst>
              <a:ext uri="{FF2B5EF4-FFF2-40B4-BE49-F238E27FC236}">
                <a16:creationId xmlns:a16="http://schemas.microsoft.com/office/drawing/2014/main" id="{44E3BC66-518F-CD25-30F7-0E0985E575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636BB-FB2A-A3FC-CC77-A4BC6C29E55A}"/>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64199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1F8A-27D5-4CCC-3430-5BAC4A557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4B51A-6601-139F-613C-26445A614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1CEE4E-013F-1121-6C03-37A980FDF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E17644-3D5C-FDD6-E592-5CF8036C4548}"/>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6" name="Footer Placeholder 5">
            <a:extLst>
              <a:ext uri="{FF2B5EF4-FFF2-40B4-BE49-F238E27FC236}">
                <a16:creationId xmlns:a16="http://schemas.microsoft.com/office/drawing/2014/main" id="{2471C278-83ED-94DE-1FCF-717771275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0946DB-14DC-7B84-AD03-DE9223442E85}"/>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244658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F095-C609-AAC5-6D03-D3E508687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13CA78-AF48-4DEA-6211-F13D80A48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538A9-3DE3-642B-B9FE-506171846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998E1-7C9F-EB61-D52F-9C3B06F61554}"/>
              </a:ext>
            </a:extLst>
          </p:cNvPr>
          <p:cNvSpPr>
            <a:spLocks noGrp="1"/>
          </p:cNvSpPr>
          <p:nvPr>
            <p:ph type="dt" sz="half" idx="10"/>
          </p:nvPr>
        </p:nvSpPr>
        <p:spPr/>
        <p:txBody>
          <a:bodyPr/>
          <a:lstStyle/>
          <a:p>
            <a:fld id="{BE6EE67E-1D3A-488E-9D4F-5F9B59D7A3CE}" type="datetimeFigureOut">
              <a:rPr lang="en-US" smtClean="0"/>
              <a:t>1/12/2023</a:t>
            </a:fld>
            <a:endParaRPr lang="en-US"/>
          </a:p>
        </p:txBody>
      </p:sp>
      <p:sp>
        <p:nvSpPr>
          <p:cNvPr id="6" name="Footer Placeholder 5">
            <a:extLst>
              <a:ext uri="{FF2B5EF4-FFF2-40B4-BE49-F238E27FC236}">
                <a16:creationId xmlns:a16="http://schemas.microsoft.com/office/drawing/2014/main" id="{1D3A661C-7C8B-7603-4711-5752D86A8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BE5F4-5FBA-BFBF-5F66-BA2242D48CD1}"/>
              </a:ext>
            </a:extLst>
          </p:cNvPr>
          <p:cNvSpPr>
            <a:spLocks noGrp="1"/>
          </p:cNvSpPr>
          <p:nvPr>
            <p:ph type="sldNum" sz="quarter" idx="12"/>
          </p:nvPr>
        </p:nvSpPr>
        <p:spPr/>
        <p:txBody>
          <a:bodyPr/>
          <a:lstStyle/>
          <a:p>
            <a:fld id="{65726039-015C-4136-BCDC-73BB19BB5D20}" type="slidenum">
              <a:rPr lang="en-US" smtClean="0"/>
              <a:t>‹#›</a:t>
            </a:fld>
            <a:endParaRPr lang="en-US"/>
          </a:p>
        </p:txBody>
      </p:sp>
    </p:spTree>
    <p:extLst>
      <p:ext uri="{BB962C8B-B14F-4D97-AF65-F5344CB8AC3E}">
        <p14:creationId xmlns:p14="http://schemas.microsoft.com/office/powerpoint/2010/main" val="73845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BAABF5-637B-33C0-E2A9-CA351F2FB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6306B9-2812-E959-6D50-C471E4DD6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A1DA2-CEE7-BA59-4805-7DB9608BF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EE67E-1D3A-488E-9D4F-5F9B59D7A3CE}" type="datetimeFigureOut">
              <a:rPr lang="en-US" smtClean="0"/>
              <a:t>1/12/2023</a:t>
            </a:fld>
            <a:endParaRPr lang="en-US"/>
          </a:p>
        </p:txBody>
      </p:sp>
      <p:sp>
        <p:nvSpPr>
          <p:cNvPr id="5" name="Footer Placeholder 4">
            <a:extLst>
              <a:ext uri="{FF2B5EF4-FFF2-40B4-BE49-F238E27FC236}">
                <a16:creationId xmlns:a16="http://schemas.microsoft.com/office/drawing/2014/main" id="{A0CF532B-F307-E6BE-8086-D5105146D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E8DE0A-FA1A-62F9-F9EB-9A91939C2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26039-015C-4136-BCDC-73BB19BB5D20}" type="slidenum">
              <a:rPr lang="en-US" smtClean="0"/>
              <a:t>‹#›</a:t>
            </a:fld>
            <a:endParaRPr lang="en-US"/>
          </a:p>
        </p:txBody>
      </p:sp>
    </p:spTree>
    <p:extLst>
      <p:ext uri="{BB962C8B-B14F-4D97-AF65-F5344CB8AC3E}">
        <p14:creationId xmlns:p14="http://schemas.microsoft.com/office/powerpoint/2010/main" val="191249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dr-sangeetha-kannan-08217883" TargetMode="External"/><Relationship Id="rId2" Type="http://schemas.openxmlformats.org/officeDocument/2006/relationships/hyperlink" Target="mailto:k26sangeeth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E701-BB84-576A-595C-FA4DBD3EE944}"/>
              </a:ext>
            </a:extLst>
          </p:cNvPr>
          <p:cNvSpPr>
            <a:spLocks noGrp="1"/>
          </p:cNvSpPr>
          <p:nvPr>
            <p:ph type="ctrTitle"/>
          </p:nvPr>
        </p:nvSpPr>
        <p:spPr/>
        <p:txBody>
          <a:bodyPr/>
          <a:lstStyle/>
          <a:p>
            <a:r>
              <a:rPr lang="en-IN" dirty="0"/>
              <a:t>QC steps of GWAS tutorial</a:t>
            </a:r>
            <a:endParaRPr lang="en-US" dirty="0"/>
          </a:p>
        </p:txBody>
      </p:sp>
      <p:sp>
        <p:nvSpPr>
          <p:cNvPr id="3" name="Subtitle 2">
            <a:extLst>
              <a:ext uri="{FF2B5EF4-FFF2-40B4-BE49-F238E27FC236}">
                <a16:creationId xmlns:a16="http://schemas.microsoft.com/office/drawing/2014/main" id="{09143F29-F985-E999-DA64-3651982416CA}"/>
              </a:ext>
            </a:extLst>
          </p:cNvPr>
          <p:cNvSpPr>
            <a:spLocks noGrp="1"/>
          </p:cNvSpPr>
          <p:nvPr>
            <p:ph type="subTitle" idx="1"/>
          </p:nvPr>
        </p:nvSpPr>
        <p:spPr/>
        <p:txBody>
          <a:bodyPr/>
          <a:lstStyle/>
          <a:p>
            <a:r>
              <a:rPr lang="en-IN" dirty="0"/>
              <a:t>Theory behind it and command breakdown</a:t>
            </a:r>
            <a:endParaRPr lang="en-US" dirty="0"/>
          </a:p>
        </p:txBody>
      </p:sp>
      <p:sp>
        <p:nvSpPr>
          <p:cNvPr id="4" name="TextBox 3">
            <a:extLst>
              <a:ext uri="{FF2B5EF4-FFF2-40B4-BE49-F238E27FC236}">
                <a16:creationId xmlns:a16="http://schemas.microsoft.com/office/drawing/2014/main" id="{7343B303-92E0-B1E6-2F79-571B874C01B2}"/>
              </a:ext>
            </a:extLst>
          </p:cNvPr>
          <p:cNvSpPr txBox="1"/>
          <p:nvPr/>
        </p:nvSpPr>
        <p:spPr>
          <a:xfrm>
            <a:off x="4862053" y="5042118"/>
            <a:ext cx="7329947" cy="1815882"/>
          </a:xfrm>
          <a:prstGeom prst="rect">
            <a:avLst/>
          </a:prstGeom>
          <a:noFill/>
        </p:spPr>
        <p:txBody>
          <a:bodyPr wrap="square" rtlCol="0">
            <a:spAutoFit/>
          </a:bodyPr>
          <a:lstStyle/>
          <a:p>
            <a:pPr algn="r"/>
            <a:r>
              <a:rPr lang="en-IN" sz="3200" i="1" dirty="0" err="1"/>
              <a:t>Dr.</a:t>
            </a:r>
            <a:r>
              <a:rPr lang="en-IN" sz="3200" i="1" dirty="0"/>
              <a:t> K. Sangeetha</a:t>
            </a:r>
          </a:p>
          <a:p>
            <a:pPr algn="r"/>
            <a:r>
              <a:rPr lang="en-IN" sz="2400" i="1" dirty="0"/>
              <a:t>Email: </a:t>
            </a:r>
            <a:r>
              <a:rPr lang="en-IN" sz="2400" i="1" dirty="0">
                <a:hlinkClick r:id="rId2"/>
              </a:rPr>
              <a:t>k26sangeetha@gmail.com</a:t>
            </a:r>
            <a:endParaRPr lang="en-IN" sz="2400" i="1" dirty="0"/>
          </a:p>
          <a:p>
            <a:pPr algn="r"/>
            <a:r>
              <a:rPr lang="en-IN" sz="2400" i="1" dirty="0"/>
              <a:t>LinkedIn:</a:t>
            </a:r>
            <a:r>
              <a:rPr lang="en-US" sz="2400" i="0" dirty="0">
                <a:effectLst/>
                <a:latin typeface="-apple-system"/>
                <a:hlinkClick r:id="rId3"/>
              </a:rPr>
              <a:t>linkedin.com/in/dr-sangeetha-kannan-08217883</a:t>
            </a:r>
            <a:r>
              <a:rPr lang="en-IN" sz="2400" i="1" dirty="0"/>
              <a:t> </a:t>
            </a:r>
          </a:p>
          <a:p>
            <a:pPr algn="r"/>
            <a:endParaRPr lang="en-US" sz="3200" i="1" dirty="0"/>
          </a:p>
        </p:txBody>
      </p:sp>
    </p:spTree>
    <p:extLst>
      <p:ext uri="{BB962C8B-B14F-4D97-AF65-F5344CB8AC3E}">
        <p14:creationId xmlns:p14="http://schemas.microsoft.com/office/powerpoint/2010/main" val="59657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54EA2-9C4B-36F0-D378-23F98F9DC4E2}"/>
              </a:ext>
            </a:extLst>
          </p:cNvPr>
          <p:cNvSpPr>
            <a:spLocks noGrp="1"/>
          </p:cNvSpPr>
          <p:nvPr>
            <p:ph idx="1"/>
          </p:nvPr>
        </p:nvSpPr>
        <p:spPr>
          <a:xfrm>
            <a:off x="526473" y="374074"/>
            <a:ext cx="11042071" cy="6373090"/>
          </a:xfrm>
        </p:spPr>
        <p:txBody>
          <a:bodyPr>
            <a:normAutofit/>
          </a:bodyPr>
          <a:lstStyle/>
          <a:p>
            <a:r>
              <a:rPr lang="en-US" b="0" i="0" dirty="0">
                <a:solidFill>
                  <a:srgbClr val="374151"/>
                </a:solidFill>
                <a:effectLst/>
                <a:latin typeface="Söhne"/>
              </a:rPr>
              <a:t>IBD (identity-by-descent) estimation is a way to detect and quantify cryptic relatedness among study participants</a:t>
            </a:r>
          </a:p>
          <a:p>
            <a:r>
              <a:rPr lang="en-US" dirty="0">
                <a:solidFill>
                  <a:srgbClr val="374151"/>
                </a:solidFill>
                <a:latin typeface="Söhne"/>
              </a:rPr>
              <a:t>What is IBD estimation methods</a:t>
            </a:r>
          </a:p>
          <a:p>
            <a:pPr lvl="1"/>
            <a:r>
              <a:rPr lang="en-US" dirty="0">
                <a:solidFill>
                  <a:srgbClr val="374151"/>
                </a:solidFill>
                <a:latin typeface="Söhne"/>
              </a:rPr>
              <a:t>Uses the genotype data from the GWAS to infer the probability the pair of individuals share segment of their genome that are identical by descent (IBD) by measuring IBD probabilities</a:t>
            </a:r>
          </a:p>
          <a:p>
            <a:pPr lvl="1"/>
            <a:r>
              <a:rPr lang="en-US" dirty="0">
                <a:solidFill>
                  <a:srgbClr val="374151"/>
                </a:solidFill>
                <a:latin typeface="Söhne"/>
              </a:rPr>
              <a:t>Once estimated, the IBD probabilities can be used to correct the inflation of test statistics caused by cryptic relatedness by removing or adjusting the relatedness using methods such as genomic control </a:t>
            </a:r>
          </a:p>
          <a:p>
            <a:pPr lvl="1"/>
            <a:r>
              <a:rPr lang="en-US" b="0" i="0" dirty="0">
                <a:solidFill>
                  <a:srgbClr val="374151"/>
                </a:solidFill>
                <a:effectLst/>
                <a:latin typeface="Söhne"/>
              </a:rPr>
              <a:t>PI-hat value is a measure of linkage disequilibrium (LD) between a single nucleotide polymorphism (SNP). A PI-hat value of 0.2 or greater indicates that the SNP is in strong LD with at least one other marker in the genome.</a:t>
            </a:r>
          </a:p>
          <a:p>
            <a:pPr marL="457200" lvl="1" indent="0">
              <a:buNone/>
            </a:pPr>
            <a:endParaRPr lang="en-US" dirty="0">
              <a:solidFill>
                <a:srgbClr val="374151"/>
              </a:solidFill>
              <a:latin typeface="Söhne"/>
            </a:endParaRPr>
          </a:p>
        </p:txBody>
      </p:sp>
    </p:spTree>
    <p:extLst>
      <p:ext uri="{BB962C8B-B14F-4D97-AF65-F5344CB8AC3E}">
        <p14:creationId xmlns:p14="http://schemas.microsoft.com/office/powerpoint/2010/main" val="112665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6199-634B-1AA2-7151-2819A91BBE63}"/>
              </a:ext>
            </a:extLst>
          </p:cNvPr>
          <p:cNvSpPr>
            <a:spLocks noGrp="1"/>
          </p:cNvSpPr>
          <p:nvPr>
            <p:ph type="title"/>
          </p:nvPr>
        </p:nvSpPr>
        <p:spPr>
          <a:xfrm>
            <a:off x="838200" y="365125"/>
            <a:ext cx="10515600" cy="604693"/>
          </a:xfrm>
        </p:spPr>
        <p:txBody>
          <a:bodyPr>
            <a:normAutofit fontScale="90000"/>
          </a:bodyPr>
          <a:lstStyle/>
          <a:p>
            <a:r>
              <a:rPr lang="en-IN" dirty="0"/>
              <a:t>Command Breakdown: Step 1 of QC step 6</a:t>
            </a:r>
            <a:endParaRPr lang="en-US" dirty="0"/>
          </a:p>
        </p:txBody>
      </p:sp>
      <p:sp>
        <p:nvSpPr>
          <p:cNvPr id="3" name="Content Placeholder 2">
            <a:extLst>
              <a:ext uri="{FF2B5EF4-FFF2-40B4-BE49-F238E27FC236}">
                <a16:creationId xmlns:a16="http://schemas.microsoft.com/office/drawing/2014/main" id="{48824885-39BB-E604-D77D-94924DA98550}"/>
              </a:ext>
            </a:extLst>
          </p:cNvPr>
          <p:cNvSpPr>
            <a:spLocks noGrp="1"/>
          </p:cNvSpPr>
          <p:nvPr>
            <p:ph idx="1"/>
          </p:nvPr>
        </p:nvSpPr>
        <p:spPr>
          <a:xfrm>
            <a:off x="235527" y="1233055"/>
            <a:ext cx="11623964" cy="5624945"/>
          </a:xfrm>
        </p:spPr>
        <p:txBody>
          <a:bodyPr>
            <a:normAutofit/>
          </a:bodyPr>
          <a:lstStyle/>
          <a:p>
            <a:r>
              <a:rPr lang="en-IN" dirty="0"/>
              <a:t>This step</a:t>
            </a:r>
            <a:r>
              <a:rPr lang="en-US" b="0" i="0" dirty="0">
                <a:solidFill>
                  <a:srgbClr val="343541"/>
                </a:solidFill>
                <a:effectLst/>
                <a:latin typeface="Söhne"/>
              </a:rPr>
              <a:t> compute IBD estimates using genome flag by setting </a:t>
            </a:r>
            <a:r>
              <a:rPr lang="en-US" b="0" i="0" dirty="0" err="1">
                <a:solidFill>
                  <a:srgbClr val="343541"/>
                </a:solidFill>
                <a:effectLst/>
                <a:latin typeface="Söhne"/>
              </a:rPr>
              <a:t>pihat</a:t>
            </a:r>
            <a:r>
              <a:rPr lang="en-US" b="0" i="0" dirty="0">
                <a:solidFill>
                  <a:srgbClr val="343541"/>
                </a:solidFill>
                <a:effectLst/>
                <a:latin typeface="Söhne"/>
              </a:rPr>
              <a:t> at min 0.2. It helps to identify the pair of individuals that are related</a:t>
            </a:r>
          </a:p>
          <a:p>
            <a:pPr marL="457200" lvl="1" indent="0">
              <a:buNone/>
            </a:pPr>
            <a:r>
              <a:rPr lang="en-US" dirty="0">
                <a:solidFill>
                  <a:schemeClr val="accent2">
                    <a:lumMod val="75000"/>
                  </a:schemeClr>
                </a:solidFill>
              </a:rPr>
              <a:t>./plink --</a:t>
            </a:r>
            <a:r>
              <a:rPr lang="en-US" dirty="0" err="1">
                <a:solidFill>
                  <a:schemeClr val="accent2">
                    <a:lumMod val="75000"/>
                  </a:schemeClr>
                </a:solidFill>
              </a:rPr>
              <a:t>noweb</a:t>
            </a:r>
            <a:r>
              <a:rPr lang="en-US" dirty="0">
                <a:solidFill>
                  <a:schemeClr val="accent2">
                    <a:lumMod val="75000"/>
                  </a:schemeClr>
                </a:solidFill>
              </a:rPr>
              <a:t> --</a:t>
            </a:r>
            <a:r>
              <a:rPr lang="en-US" dirty="0" err="1">
                <a:solidFill>
                  <a:schemeClr val="accent2">
                    <a:lumMod val="75000"/>
                  </a:schemeClr>
                </a:solidFill>
              </a:rPr>
              <a:t>bfile</a:t>
            </a:r>
            <a:r>
              <a:rPr lang="en-US" dirty="0">
                <a:solidFill>
                  <a:schemeClr val="accent2">
                    <a:lumMod val="75000"/>
                  </a:schemeClr>
                </a:solidFill>
              </a:rPr>
              <a:t> HapMap_3_r3_10 --extract indepSNP.prune.in --genome --min 0.2 --out pihat_min0.2</a:t>
            </a:r>
            <a:endParaRPr lang="en-US" b="0" i="0" dirty="0">
              <a:solidFill>
                <a:srgbClr val="343541"/>
              </a:solidFill>
              <a:effectLst/>
              <a:latin typeface="Söhne"/>
            </a:endParaRPr>
          </a:p>
          <a:p>
            <a:pPr lvl="1"/>
            <a:r>
              <a:rPr lang="en-US" b="0" i="0" dirty="0">
                <a:solidFill>
                  <a:srgbClr val="374151"/>
                </a:solidFill>
                <a:effectLst/>
                <a:latin typeface="Söhne"/>
              </a:rPr>
              <a:t>The --genome option enables IBD estimation using binary plink file input (--</a:t>
            </a:r>
            <a:r>
              <a:rPr lang="en-US" b="0" i="0" dirty="0" err="1">
                <a:solidFill>
                  <a:srgbClr val="374151"/>
                </a:solidFill>
                <a:effectLst/>
                <a:latin typeface="Söhne"/>
              </a:rPr>
              <a:t>bfile</a:t>
            </a:r>
            <a:r>
              <a:rPr lang="en-US" b="0" i="0" dirty="0">
                <a:solidFill>
                  <a:srgbClr val="374151"/>
                </a:solidFill>
                <a:effectLst/>
                <a:latin typeface="Söhne"/>
              </a:rPr>
              <a:t> </a:t>
            </a:r>
            <a:r>
              <a:rPr lang="en-US" b="0" i="0" dirty="0" err="1">
                <a:solidFill>
                  <a:srgbClr val="374151"/>
                </a:solidFill>
                <a:effectLst/>
                <a:latin typeface="Söhne"/>
              </a:rPr>
              <a:t>file_name</a:t>
            </a:r>
            <a:r>
              <a:rPr lang="en-US" b="0" i="0" dirty="0">
                <a:solidFill>
                  <a:srgbClr val="374151"/>
                </a:solidFill>
                <a:effectLst/>
                <a:latin typeface="Söhne"/>
              </a:rPr>
              <a:t>)</a:t>
            </a:r>
          </a:p>
          <a:p>
            <a:pPr lvl="1"/>
            <a:r>
              <a:rPr lang="en-US" b="0" i="0" dirty="0">
                <a:solidFill>
                  <a:srgbClr val="374151"/>
                </a:solidFill>
                <a:effectLst/>
                <a:latin typeface="Söhne"/>
              </a:rPr>
              <a:t>The --min option sets the pi-hat threshold to 0.2, meaning that only pairs of individuals with a pi-hat value greater than or equal to 0.2 will be included in the output file, to </a:t>
            </a:r>
            <a:r>
              <a:rPr lang="en-US" dirty="0">
                <a:solidFill>
                  <a:srgbClr val="374151"/>
                </a:solidFill>
                <a:latin typeface="Söhne"/>
              </a:rPr>
              <a:t>identify </a:t>
            </a:r>
            <a:r>
              <a:rPr lang="en-US" b="0" i="0" dirty="0">
                <a:solidFill>
                  <a:srgbClr val="374151"/>
                </a:solidFill>
                <a:effectLst/>
                <a:latin typeface="Söhne"/>
              </a:rPr>
              <a:t>related individuals </a:t>
            </a:r>
            <a:r>
              <a:rPr lang="en-US" dirty="0">
                <a:solidFill>
                  <a:srgbClr val="374151"/>
                </a:solidFill>
                <a:latin typeface="Söhne"/>
              </a:rPr>
              <a:t>in </a:t>
            </a:r>
            <a:r>
              <a:rPr lang="en-US" b="0" i="0" dirty="0">
                <a:solidFill>
                  <a:srgbClr val="374151"/>
                </a:solidFill>
                <a:effectLst/>
                <a:latin typeface="Söhne"/>
              </a:rPr>
              <a:t>the study sample</a:t>
            </a:r>
          </a:p>
          <a:p>
            <a:pPr lvl="1"/>
            <a:r>
              <a:rPr lang="en-US" dirty="0">
                <a:solidFill>
                  <a:srgbClr val="374151"/>
                </a:solidFill>
                <a:latin typeface="Söhne"/>
              </a:rPr>
              <a:t>T</a:t>
            </a:r>
            <a:r>
              <a:rPr lang="en-US" b="0" i="0" dirty="0">
                <a:solidFill>
                  <a:srgbClr val="374151"/>
                </a:solidFill>
                <a:effectLst/>
                <a:latin typeface="Söhne"/>
              </a:rPr>
              <a:t>he prune.in file is used to extract the variants that passed the pruning criteria. </a:t>
            </a:r>
          </a:p>
          <a:p>
            <a:pPr lvl="1"/>
            <a:r>
              <a:rPr lang="en-US" b="0" i="0" dirty="0">
                <a:solidFill>
                  <a:srgbClr val="374151"/>
                </a:solidFill>
                <a:effectLst/>
                <a:latin typeface="Söhne"/>
              </a:rPr>
              <a:t>The output will be saved in a file named “pihat_min0.2.genome" and you can find the dataset there</a:t>
            </a:r>
          </a:p>
          <a:p>
            <a:pPr lvl="1"/>
            <a:r>
              <a:rPr lang="en-US" dirty="0">
                <a:solidFill>
                  <a:srgbClr val="374151"/>
                </a:solidFill>
                <a:latin typeface="Söhne"/>
              </a:rPr>
              <a:t>Additionally, --</a:t>
            </a:r>
            <a:r>
              <a:rPr lang="en-US" dirty="0" err="1">
                <a:solidFill>
                  <a:srgbClr val="374151"/>
                </a:solidFill>
                <a:latin typeface="Söhne"/>
              </a:rPr>
              <a:t>noweb</a:t>
            </a:r>
            <a:r>
              <a:rPr lang="en-US" dirty="0">
                <a:solidFill>
                  <a:srgbClr val="374151"/>
                </a:solidFill>
                <a:latin typeface="Söhne"/>
              </a:rPr>
              <a:t> options helps to suppress additional text/output during the process</a:t>
            </a:r>
            <a:endParaRPr lang="en-US" b="0" i="0" dirty="0">
              <a:solidFill>
                <a:srgbClr val="374151"/>
              </a:solidFill>
              <a:effectLst/>
              <a:latin typeface="Söhne"/>
            </a:endParaRPr>
          </a:p>
          <a:p>
            <a:pPr marL="457200" lvl="1" indent="0">
              <a:buNone/>
            </a:pPr>
            <a:endParaRPr lang="en-US" dirty="0">
              <a:solidFill>
                <a:schemeClr val="accent2">
                  <a:lumMod val="75000"/>
                </a:schemeClr>
              </a:solidFill>
            </a:endParaRP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413358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7EC11-4E5F-5DE4-9E5D-3C740BBB06A1}"/>
              </a:ext>
            </a:extLst>
          </p:cNvPr>
          <p:cNvSpPr>
            <a:spLocks noGrp="1"/>
          </p:cNvSpPr>
          <p:nvPr>
            <p:ph idx="1"/>
          </p:nvPr>
        </p:nvSpPr>
        <p:spPr>
          <a:xfrm>
            <a:off x="763211" y="574238"/>
            <a:ext cx="10515600" cy="6089798"/>
          </a:xfrm>
        </p:spPr>
        <p:txBody>
          <a:bodyPr>
            <a:normAutofit/>
          </a:bodyPr>
          <a:lstStyle/>
          <a:p>
            <a:r>
              <a:rPr lang="en-US" dirty="0"/>
              <a:t>The step is to create a file ‘</a:t>
            </a:r>
            <a:r>
              <a:rPr kumimoji="0" lang="en-US" altLang="en-US" b="1" i="0" u="none" strike="noStrike" cap="none" normalizeH="0" baseline="0" dirty="0" err="1">
                <a:ln>
                  <a:noFill/>
                </a:ln>
                <a:solidFill>
                  <a:srgbClr val="374151"/>
                </a:solidFill>
                <a:effectLst/>
                <a:latin typeface="Söhne Mono"/>
              </a:rPr>
              <a:t>zoom_pihat.genome</a:t>
            </a:r>
            <a:r>
              <a:rPr kumimoji="0" lang="en-US" altLang="en-US" b="1" i="0" u="none" strike="noStrike" cap="none" normalizeH="0" baseline="0" dirty="0">
                <a:ln>
                  <a:noFill/>
                </a:ln>
                <a:solidFill>
                  <a:srgbClr val="374151"/>
                </a:solidFill>
                <a:effectLst/>
                <a:latin typeface="Söhne Mono"/>
              </a:rPr>
              <a:t>’</a:t>
            </a:r>
            <a:r>
              <a:rPr kumimoji="0" lang="en-US" altLang="en-US" sz="2800" b="0" i="0" u="none" strike="noStrike" cap="none" normalizeH="0" baseline="0" dirty="0">
                <a:ln>
                  <a:noFill/>
                </a:ln>
                <a:solidFill>
                  <a:srgbClr val="374151"/>
                </a:solidFill>
                <a:effectLst/>
                <a:latin typeface="Söhne"/>
              </a:rPr>
              <a:t>, which contains </a:t>
            </a:r>
            <a:r>
              <a:rPr kumimoji="0" lang="en-US" altLang="en-US" sz="2800" b="0" i="1" u="none" strike="noStrike" cap="none" normalizeH="0" baseline="0" dirty="0">
                <a:ln>
                  <a:noFill/>
                </a:ln>
                <a:solidFill>
                  <a:srgbClr val="374151"/>
                </a:solidFill>
                <a:effectLst/>
                <a:latin typeface="Söhne"/>
              </a:rPr>
              <a:t>only the lines</a:t>
            </a:r>
            <a:r>
              <a:rPr kumimoji="0" lang="en-US" altLang="en-US" sz="2800" b="0" i="0" u="none" strike="noStrike" cap="none" normalizeH="0" baseline="0" dirty="0">
                <a:ln>
                  <a:noFill/>
                </a:ln>
                <a:solidFill>
                  <a:srgbClr val="374151"/>
                </a:solidFill>
                <a:effectLst/>
                <a:latin typeface="Söhne"/>
              </a:rPr>
              <a:t> from the ‘</a:t>
            </a:r>
            <a:r>
              <a:rPr kumimoji="0" lang="en-US" altLang="en-US" b="1" i="0" u="none" strike="noStrike" cap="none" normalizeH="0" baseline="0" dirty="0">
                <a:ln>
                  <a:noFill/>
                </a:ln>
                <a:solidFill>
                  <a:srgbClr val="374151"/>
                </a:solidFill>
                <a:effectLst/>
                <a:latin typeface="Söhne Mono"/>
              </a:rPr>
              <a:t>pihat_min0.2.genome’</a:t>
            </a:r>
            <a:r>
              <a:rPr kumimoji="0" lang="en-US" altLang="en-US" sz="2800" b="0" i="0" u="none" strike="noStrike" cap="none" normalizeH="0" baseline="0" dirty="0">
                <a:ln>
                  <a:noFill/>
                </a:ln>
                <a:solidFill>
                  <a:srgbClr val="374151"/>
                </a:solidFill>
                <a:effectLst/>
                <a:latin typeface="Söhne"/>
              </a:rPr>
              <a:t> file where the value in the Z1 field is greater than 0.9 </a:t>
            </a:r>
          </a:p>
          <a:p>
            <a:r>
              <a:rPr lang="en-US" dirty="0">
                <a:solidFill>
                  <a:srgbClr val="374151"/>
                </a:solidFill>
                <a:latin typeface="Söhne"/>
              </a:rPr>
              <a:t>Individuals with Z</a:t>
            </a:r>
            <a:r>
              <a:rPr lang="en-US" b="0" i="0" dirty="0">
                <a:solidFill>
                  <a:srgbClr val="374151"/>
                </a:solidFill>
                <a:effectLst/>
                <a:latin typeface="Söhne"/>
              </a:rPr>
              <a:t>1 value &gt; 0.9 suggests that the genetic variant (SNPs) in question is likely to be transmitted from parents to offspring and is associated with the trait of interest with high significance</a:t>
            </a:r>
          </a:p>
          <a:p>
            <a:pPr marL="457200" lvl="1" indent="0">
              <a:buNone/>
            </a:pPr>
            <a:r>
              <a:rPr lang="en-US" dirty="0">
                <a:solidFill>
                  <a:schemeClr val="accent2">
                    <a:lumMod val="75000"/>
                  </a:schemeClr>
                </a:solidFill>
              </a:rPr>
              <a:t>awk '{ if ($8 &gt;0.9) print $0 }' pihat_min0.2.genome&gt;</a:t>
            </a:r>
            <a:r>
              <a:rPr lang="en-US" dirty="0" err="1">
                <a:solidFill>
                  <a:schemeClr val="accent2">
                    <a:lumMod val="75000"/>
                  </a:schemeClr>
                </a:solidFill>
              </a:rPr>
              <a:t>zoom_pihat.genome</a:t>
            </a:r>
            <a:endParaRPr lang="en-US" dirty="0">
              <a:solidFill>
                <a:schemeClr val="accent2">
                  <a:lumMod val="75000"/>
                </a:schemeClr>
              </a:solidFill>
            </a:endParaRPr>
          </a:p>
          <a:p>
            <a:r>
              <a:rPr lang="en-US" dirty="0"/>
              <a:t>The awk utility uses the condition $8 &gt;0.9 to select only the lines where the value of 8</a:t>
            </a:r>
            <a:r>
              <a:rPr lang="en-US" baseline="30000" dirty="0"/>
              <a:t>th</a:t>
            </a:r>
            <a:r>
              <a:rPr lang="en-US" dirty="0"/>
              <a:t> field (Z1) is greater than 0.9</a:t>
            </a:r>
          </a:p>
          <a:p>
            <a:r>
              <a:rPr lang="en-US" dirty="0"/>
              <a:t>The ‘{print $0}’ action prints the selected lines to the standard output</a:t>
            </a:r>
          </a:p>
          <a:p>
            <a:r>
              <a:rPr lang="en-US" dirty="0"/>
              <a:t>The standard output is redirected to the ‘</a:t>
            </a:r>
            <a:r>
              <a:rPr kumimoji="0" lang="en-US" altLang="en-US" b="1" i="0" u="none" strike="noStrike" cap="none" normalizeH="0" baseline="0" dirty="0" err="1">
                <a:ln>
                  <a:noFill/>
                </a:ln>
                <a:solidFill>
                  <a:srgbClr val="374151"/>
                </a:solidFill>
                <a:effectLst/>
                <a:latin typeface="Söhne Mono"/>
              </a:rPr>
              <a:t>zoom_pihat.genome</a:t>
            </a:r>
            <a:r>
              <a:rPr kumimoji="0" lang="en-US" altLang="en-US" b="1" i="0" u="none" strike="noStrike" cap="none" normalizeH="0" baseline="0" dirty="0">
                <a:ln>
                  <a:noFill/>
                </a:ln>
                <a:solidFill>
                  <a:srgbClr val="374151"/>
                </a:solidFill>
                <a:effectLst/>
                <a:latin typeface="Söhne Mono"/>
              </a:rPr>
              <a:t>’ </a:t>
            </a:r>
            <a:r>
              <a:rPr lang="en-US" altLang="en-US" dirty="0"/>
              <a:t>file using the &gt; operator</a:t>
            </a:r>
            <a:endParaRPr lang="en-US" dirty="0"/>
          </a:p>
        </p:txBody>
      </p:sp>
      <p:sp>
        <p:nvSpPr>
          <p:cNvPr id="5" name="Title 1">
            <a:extLst>
              <a:ext uri="{FF2B5EF4-FFF2-40B4-BE49-F238E27FC236}">
                <a16:creationId xmlns:a16="http://schemas.microsoft.com/office/drawing/2014/main" id="{CFB74220-91CD-BC26-4982-9E10E8209A2B}"/>
              </a:ext>
            </a:extLst>
          </p:cNvPr>
          <p:cNvSpPr txBox="1">
            <a:spLocks/>
          </p:cNvSpPr>
          <p:nvPr/>
        </p:nvSpPr>
        <p:spPr>
          <a:xfrm>
            <a:off x="1073727" y="0"/>
            <a:ext cx="10515600" cy="60469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Command Breakdown: Step 2 of QC step 6</a:t>
            </a:r>
            <a:endParaRPr lang="en-US" dirty="0"/>
          </a:p>
        </p:txBody>
      </p:sp>
    </p:spTree>
    <p:extLst>
      <p:ext uri="{BB962C8B-B14F-4D97-AF65-F5344CB8AC3E}">
        <p14:creationId xmlns:p14="http://schemas.microsoft.com/office/powerpoint/2010/main" val="477140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7EC11-4E5F-5DE4-9E5D-3C740BBB06A1}"/>
              </a:ext>
            </a:extLst>
          </p:cNvPr>
          <p:cNvSpPr>
            <a:spLocks noGrp="1"/>
          </p:cNvSpPr>
          <p:nvPr>
            <p:ph idx="1"/>
          </p:nvPr>
        </p:nvSpPr>
        <p:spPr>
          <a:xfrm>
            <a:off x="763211" y="574238"/>
            <a:ext cx="10515600" cy="6089798"/>
          </a:xfrm>
        </p:spPr>
        <p:txBody>
          <a:bodyPr>
            <a:normAutofit/>
          </a:bodyPr>
          <a:lstStyle/>
          <a:p>
            <a:r>
              <a:rPr lang="en-US" dirty="0">
                <a:solidFill>
                  <a:srgbClr val="343541"/>
                </a:solidFill>
                <a:latin typeface="Söhne"/>
              </a:rPr>
              <a:t>G</a:t>
            </a:r>
            <a:r>
              <a:rPr lang="en-US" b="0" i="0" dirty="0">
                <a:solidFill>
                  <a:srgbClr val="343541"/>
                </a:solidFill>
                <a:effectLst/>
                <a:latin typeface="Söhne"/>
              </a:rPr>
              <a:t>enerate a plot to assess the type of cryptic relationship using the command </a:t>
            </a:r>
            <a:r>
              <a:rPr lang="en-US" sz="2400" dirty="0" err="1">
                <a:solidFill>
                  <a:schemeClr val="accent2">
                    <a:lumMod val="75000"/>
                  </a:schemeClr>
                </a:solidFill>
              </a:rPr>
              <a:t>Rscript</a:t>
            </a:r>
            <a:r>
              <a:rPr lang="en-US" sz="2400" dirty="0">
                <a:solidFill>
                  <a:schemeClr val="accent2">
                    <a:lumMod val="75000"/>
                  </a:schemeClr>
                </a:solidFill>
              </a:rPr>
              <a:t> --no-save </a:t>
            </a:r>
            <a:r>
              <a:rPr lang="en-US" sz="2400" dirty="0" err="1">
                <a:solidFill>
                  <a:schemeClr val="accent2">
                    <a:lumMod val="75000"/>
                  </a:schemeClr>
                </a:solidFill>
              </a:rPr>
              <a:t>Relatedness.R</a:t>
            </a:r>
            <a:r>
              <a:rPr lang="en-US" sz="2400" dirty="0">
                <a:solidFill>
                  <a:schemeClr val="accent2">
                    <a:lumMod val="75000"/>
                  </a:schemeClr>
                </a:solidFill>
              </a:rPr>
              <a:t> </a:t>
            </a:r>
            <a:r>
              <a:rPr lang="en-US" b="0" i="0" dirty="0">
                <a:solidFill>
                  <a:srgbClr val="343541"/>
                </a:solidFill>
                <a:effectLst/>
                <a:latin typeface="Söhne"/>
              </a:rPr>
              <a:t>to show amount of related individuals (PO = parent-offspring, UN = unrelated individuals) for a the </a:t>
            </a:r>
            <a:r>
              <a:rPr lang="en-US" b="0" i="0" dirty="0" err="1">
                <a:solidFill>
                  <a:srgbClr val="343541"/>
                </a:solidFill>
                <a:effectLst/>
                <a:latin typeface="Söhne"/>
              </a:rPr>
              <a:t>Hapmap</a:t>
            </a:r>
            <a:r>
              <a:rPr lang="en-US" b="0" i="0" dirty="0">
                <a:solidFill>
                  <a:srgbClr val="343541"/>
                </a:solidFill>
                <a:effectLst/>
                <a:latin typeface="Söhne"/>
              </a:rPr>
              <a:t> data that contains a parent offspring relationship? </a:t>
            </a:r>
          </a:p>
        </p:txBody>
      </p:sp>
      <p:sp>
        <p:nvSpPr>
          <p:cNvPr id="5" name="Title 1">
            <a:extLst>
              <a:ext uri="{FF2B5EF4-FFF2-40B4-BE49-F238E27FC236}">
                <a16:creationId xmlns:a16="http://schemas.microsoft.com/office/drawing/2014/main" id="{CFB74220-91CD-BC26-4982-9E10E8209A2B}"/>
              </a:ext>
            </a:extLst>
          </p:cNvPr>
          <p:cNvSpPr txBox="1">
            <a:spLocks/>
          </p:cNvSpPr>
          <p:nvPr/>
        </p:nvSpPr>
        <p:spPr>
          <a:xfrm>
            <a:off x="1073727" y="0"/>
            <a:ext cx="10515600" cy="60469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Command Breakdown: Step 3 of QC step 6</a:t>
            </a:r>
            <a:endParaRPr lang="en-US" dirty="0"/>
          </a:p>
        </p:txBody>
      </p:sp>
      <p:pic>
        <p:nvPicPr>
          <p:cNvPr id="2" name="Picture 1">
            <a:extLst>
              <a:ext uri="{FF2B5EF4-FFF2-40B4-BE49-F238E27FC236}">
                <a16:creationId xmlns:a16="http://schemas.microsoft.com/office/drawing/2014/main" id="{761638C4-9BFE-F404-4A52-59E3D2721EEF}"/>
              </a:ext>
            </a:extLst>
          </p:cNvPr>
          <p:cNvPicPr>
            <a:picLocks noChangeAspect="1"/>
          </p:cNvPicPr>
          <p:nvPr/>
        </p:nvPicPr>
        <p:blipFill>
          <a:blip r:embed="rId2"/>
          <a:stretch>
            <a:fillRect/>
          </a:stretch>
        </p:blipFill>
        <p:spPr>
          <a:xfrm>
            <a:off x="6724591" y="2396839"/>
            <a:ext cx="4264250" cy="3863254"/>
          </a:xfrm>
          <a:prstGeom prst="rect">
            <a:avLst/>
          </a:prstGeom>
        </p:spPr>
      </p:pic>
      <p:sp>
        <p:nvSpPr>
          <p:cNvPr id="6" name="TextBox 5">
            <a:extLst>
              <a:ext uri="{FF2B5EF4-FFF2-40B4-BE49-F238E27FC236}">
                <a16:creationId xmlns:a16="http://schemas.microsoft.com/office/drawing/2014/main" id="{9490AF25-485F-9B8A-08E3-2E3B19503E90}"/>
              </a:ext>
            </a:extLst>
          </p:cNvPr>
          <p:cNvSpPr txBox="1"/>
          <p:nvPr/>
        </p:nvSpPr>
        <p:spPr>
          <a:xfrm>
            <a:off x="193964" y="2313709"/>
            <a:ext cx="6240657" cy="4524315"/>
          </a:xfrm>
          <a:prstGeom prst="rect">
            <a:avLst/>
          </a:prstGeom>
          <a:noFill/>
        </p:spPr>
        <p:txBody>
          <a:bodyPr wrap="square">
            <a:spAutoFit/>
          </a:bodyPr>
          <a:lstStyle/>
          <a:p>
            <a:pPr marL="800100" lvl="1" indent="-342900" algn="just">
              <a:buFont typeface="Arial" panose="020B0604020202020204" pitchFamily="34" charset="0"/>
              <a:buChar char="•"/>
            </a:pPr>
            <a:r>
              <a:rPr lang="en-US" sz="2400" dirty="0"/>
              <a:t>Using the Z0 and Z1 as variables, a scatter plot  is generated  as output to represent relatedness between parent and offspring</a:t>
            </a:r>
          </a:p>
          <a:p>
            <a:pPr marL="800100" lvl="1" indent="-342900" algn="just">
              <a:buFont typeface="Arial" panose="020B0604020202020204" pitchFamily="34" charset="0"/>
              <a:buChar char="•"/>
            </a:pPr>
            <a:r>
              <a:rPr lang="en-US" sz="2400" dirty="0"/>
              <a:t>The IBD values closer to 1 show individuals more likely to be related as parent-offspring</a:t>
            </a:r>
          </a:p>
          <a:p>
            <a:pPr marL="800100" lvl="1" indent="-342900" algn="just">
              <a:buFont typeface="Arial" panose="020B0604020202020204" pitchFamily="34" charset="0"/>
              <a:buChar char="•"/>
            </a:pPr>
            <a:r>
              <a:rPr lang="en-US" sz="2400" dirty="0"/>
              <a:t>The PO individuals are </a:t>
            </a:r>
            <a:r>
              <a:rPr lang="en-US" sz="2400" b="1" dirty="0"/>
              <a:t>clustered together on the top left corner </a:t>
            </a:r>
            <a:r>
              <a:rPr lang="en-US" sz="2400" dirty="0"/>
              <a:t>of the diagonal line showing a </a:t>
            </a:r>
            <a:r>
              <a:rPr lang="en-US" sz="2400" b="1" dirty="0"/>
              <a:t>strong positive correlation</a:t>
            </a:r>
            <a:r>
              <a:rPr lang="en-US" sz="2400" dirty="0"/>
              <a:t> between the Z0 and Z, suggesting</a:t>
            </a:r>
            <a:r>
              <a:rPr lang="en-US" sz="2400" b="1" dirty="0"/>
              <a:t> they are likely parent-offspring pairs</a:t>
            </a:r>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11859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7EC11-4E5F-5DE4-9E5D-3C740BBB06A1}"/>
              </a:ext>
            </a:extLst>
          </p:cNvPr>
          <p:cNvSpPr>
            <a:spLocks noGrp="1"/>
          </p:cNvSpPr>
          <p:nvPr>
            <p:ph idx="1"/>
          </p:nvPr>
        </p:nvSpPr>
        <p:spPr>
          <a:xfrm>
            <a:off x="318655" y="574238"/>
            <a:ext cx="11270672" cy="6034380"/>
          </a:xfrm>
        </p:spPr>
        <p:txBody>
          <a:bodyPr>
            <a:normAutofit fontScale="92500"/>
          </a:bodyPr>
          <a:lstStyle/>
          <a:p>
            <a:pPr marL="0" indent="0">
              <a:buNone/>
            </a:pPr>
            <a:r>
              <a:rPr lang="en-US" dirty="0"/>
              <a:t>This command pick only founders from the </a:t>
            </a:r>
            <a:r>
              <a:rPr lang="en-US" dirty="0">
                <a:solidFill>
                  <a:schemeClr val="accent2">
                    <a:lumMod val="75000"/>
                  </a:schemeClr>
                </a:solidFill>
              </a:rPr>
              <a:t>HapMap_3_r3_10  file </a:t>
            </a:r>
            <a:r>
              <a:rPr lang="en-US" dirty="0"/>
              <a:t>to remove all relatedness from the dataset and therefore exclude those individuals who are related as parent-offspring  in the output </a:t>
            </a:r>
            <a:r>
              <a:rPr lang="en-US" dirty="0">
                <a:solidFill>
                  <a:schemeClr val="accent2">
                    <a:lumMod val="75000"/>
                  </a:schemeClr>
                </a:solidFill>
              </a:rPr>
              <a:t>HapMap_3_r3_11  file</a:t>
            </a:r>
            <a:endParaRPr lang="en-US" dirty="0"/>
          </a:p>
          <a:p>
            <a:pPr marL="457200" lvl="1" indent="0">
              <a:buNone/>
            </a:pPr>
            <a:r>
              <a:rPr lang="en-US" sz="2800" dirty="0">
                <a:solidFill>
                  <a:schemeClr val="accent2">
                    <a:lumMod val="75000"/>
                  </a:schemeClr>
                </a:solidFill>
              </a:rPr>
              <a:t>./plink --</a:t>
            </a:r>
            <a:r>
              <a:rPr lang="en-US" sz="2800" dirty="0" err="1">
                <a:solidFill>
                  <a:schemeClr val="accent2">
                    <a:lumMod val="75000"/>
                  </a:schemeClr>
                </a:solidFill>
              </a:rPr>
              <a:t>noweb</a:t>
            </a:r>
            <a:r>
              <a:rPr lang="en-US" sz="2800" dirty="0">
                <a:solidFill>
                  <a:schemeClr val="accent2">
                    <a:lumMod val="75000"/>
                  </a:schemeClr>
                </a:solidFill>
              </a:rPr>
              <a:t> --</a:t>
            </a:r>
            <a:r>
              <a:rPr lang="en-US" sz="2800" dirty="0" err="1">
                <a:solidFill>
                  <a:schemeClr val="accent2">
                    <a:lumMod val="75000"/>
                  </a:schemeClr>
                </a:solidFill>
              </a:rPr>
              <a:t>bfile</a:t>
            </a:r>
            <a:r>
              <a:rPr lang="en-US" sz="2800" dirty="0">
                <a:solidFill>
                  <a:schemeClr val="accent2">
                    <a:lumMod val="75000"/>
                  </a:schemeClr>
                </a:solidFill>
              </a:rPr>
              <a:t> HapMap_3_r3_10 --filter-founders --make-bed --out HapMap_3_r3_11</a:t>
            </a:r>
            <a:endParaRPr lang="en-US" dirty="0">
              <a:solidFill>
                <a:schemeClr val="accent2">
                  <a:lumMod val="75000"/>
                </a:schemeClr>
              </a:solidFill>
            </a:endParaRPr>
          </a:p>
          <a:p>
            <a:pPr lvl="1" algn="just"/>
            <a:r>
              <a:rPr lang="en-US" dirty="0"/>
              <a:t>Founders typically refer to individuals who are the first members of a breeding population. These individuals are used to establish a breeding colony, and their genetic characteristics are passed on to subsequent generations through reproduction.</a:t>
            </a:r>
          </a:p>
          <a:p>
            <a:pPr lvl="1" algn="just"/>
            <a:r>
              <a:rPr lang="en-US" dirty="0"/>
              <a:t>Non-founders are individuals who are not part of the initial group of founders, but are instead derived from the founder population through reproduction</a:t>
            </a:r>
          </a:p>
          <a:p>
            <a:pPr lvl="1" algn="just"/>
            <a:r>
              <a:rPr lang="en-US" dirty="0"/>
              <a:t>Picking only founders for a genome-wide association study (GWAS) can prevent the selection of parent-offspring related individuals. This is because the founders represent a diverse group of individuals with distinct genetic backgrounds, while parent-offspring related individuals are more likely to share similar genetic characteristics</a:t>
            </a:r>
          </a:p>
          <a:p>
            <a:pPr lvl="1" algn="just"/>
            <a:r>
              <a:rPr lang="en-US" dirty="0"/>
              <a:t>By restricting the study population to founders, researchers can reduce the risk of identifying false positive associations, which can occur when the study population includes parent-offspring related individuals</a:t>
            </a:r>
          </a:p>
        </p:txBody>
      </p:sp>
      <p:sp>
        <p:nvSpPr>
          <p:cNvPr id="5" name="Title 1">
            <a:extLst>
              <a:ext uri="{FF2B5EF4-FFF2-40B4-BE49-F238E27FC236}">
                <a16:creationId xmlns:a16="http://schemas.microsoft.com/office/drawing/2014/main" id="{CFB74220-91CD-BC26-4982-9E10E8209A2B}"/>
              </a:ext>
            </a:extLst>
          </p:cNvPr>
          <p:cNvSpPr txBox="1">
            <a:spLocks/>
          </p:cNvSpPr>
          <p:nvPr/>
        </p:nvSpPr>
        <p:spPr>
          <a:xfrm>
            <a:off x="1073727" y="0"/>
            <a:ext cx="10515600" cy="60469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Command Breakdown: Step 4 of QC step 6</a:t>
            </a:r>
            <a:endParaRPr lang="en-US" dirty="0"/>
          </a:p>
        </p:txBody>
      </p:sp>
    </p:spTree>
    <p:extLst>
      <p:ext uri="{BB962C8B-B14F-4D97-AF65-F5344CB8AC3E}">
        <p14:creationId xmlns:p14="http://schemas.microsoft.com/office/powerpoint/2010/main" val="182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7EC11-4E5F-5DE4-9E5D-3C740BBB06A1}"/>
              </a:ext>
            </a:extLst>
          </p:cNvPr>
          <p:cNvSpPr>
            <a:spLocks noGrp="1"/>
          </p:cNvSpPr>
          <p:nvPr>
            <p:ph idx="1"/>
          </p:nvPr>
        </p:nvSpPr>
        <p:spPr>
          <a:xfrm>
            <a:off x="763211" y="574238"/>
            <a:ext cx="10515600" cy="6089798"/>
          </a:xfrm>
        </p:spPr>
        <p:txBody>
          <a:bodyPr>
            <a:normAutofit/>
          </a:bodyPr>
          <a:lstStyle/>
          <a:p>
            <a:pPr marL="514350" indent="-514350">
              <a:buFont typeface="+mj-lt"/>
              <a:buAutoNum type="arabicPeriod" startAt="5"/>
            </a:pPr>
            <a:r>
              <a:rPr lang="en-US" dirty="0"/>
              <a:t>This step identifies related individuals with pi-hat&gt;0.2  that remained in the </a:t>
            </a:r>
            <a:r>
              <a:rPr lang="en-US" dirty="0">
                <a:solidFill>
                  <a:schemeClr val="accent2">
                    <a:lumMod val="75000"/>
                  </a:schemeClr>
                </a:solidFill>
              </a:rPr>
              <a:t>HapMap_3_r3_11 file </a:t>
            </a:r>
            <a:r>
              <a:rPr lang="en-US" dirty="0"/>
              <a:t>to exclude all non-founders (only one such individual pair was found)</a:t>
            </a:r>
          </a:p>
          <a:p>
            <a:pPr marL="457200" lvl="1" indent="0">
              <a:buNone/>
            </a:pPr>
            <a:r>
              <a:rPr lang="en-US" dirty="0">
                <a:solidFill>
                  <a:schemeClr val="accent2">
                    <a:lumMod val="75000"/>
                  </a:schemeClr>
                </a:solidFill>
              </a:rPr>
              <a:t>./plink --</a:t>
            </a:r>
            <a:r>
              <a:rPr lang="en-US" dirty="0" err="1">
                <a:solidFill>
                  <a:schemeClr val="accent2">
                    <a:lumMod val="75000"/>
                  </a:schemeClr>
                </a:solidFill>
              </a:rPr>
              <a:t>noweb</a:t>
            </a:r>
            <a:r>
              <a:rPr lang="en-US" dirty="0">
                <a:solidFill>
                  <a:schemeClr val="accent2">
                    <a:lumMod val="75000"/>
                  </a:schemeClr>
                </a:solidFill>
              </a:rPr>
              <a:t> --</a:t>
            </a:r>
            <a:r>
              <a:rPr lang="en-US" dirty="0" err="1">
                <a:solidFill>
                  <a:schemeClr val="accent2">
                    <a:lumMod val="75000"/>
                  </a:schemeClr>
                </a:solidFill>
              </a:rPr>
              <a:t>bfile</a:t>
            </a:r>
            <a:r>
              <a:rPr lang="en-US" dirty="0">
                <a:solidFill>
                  <a:schemeClr val="accent2">
                    <a:lumMod val="75000"/>
                  </a:schemeClr>
                </a:solidFill>
              </a:rPr>
              <a:t> HapMap_3_r3_11 --extract indepSNP.prune.in --genome --min 0.2 --out pihat_min0.2_in_founders</a:t>
            </a:r>
          </a:p>
          <a:p>
            <a:pPr marL="457200" lvl="1" indent="0">
              <a:buNone/>
            </a:pPr>
            <a:endParaRPr lang="en-US" b="0" i="0" dirty="0">
              <a:solidFill>
                <a:srgbClr val="374151"/>
              </a:solidFill>
              <a:effectLst/>
              <a:latin typeface="Söhne"/>
            </a:endParaRPr>
          </a:p>
          <a:p>
            <a:pPr marL="457200" lvl="1" indent="0">
              <a:buNone/>
            </a:pPr>
            <a:endParaRPr lang="en-US" dirty="0">
              <a:solidFill>
                <a:srgbClr val="374151"/>
              </a:solidFill>
              <a:latin typeface="Söhne"/>
            </a:endParaRPr>
          </a:p>
          <a:p>
            <a:pPr marL="457200" lvl="1" indent="0">
              <a:buNone/>
            </a:pPr>
            <a:r>
              <a:rPr lang="en-US" b="0" i="0" dirty="0">
                <a:solidFill>
                  <a:srgbClr val="374151"/>
                </a:solidFill>
                <a:effectLst/>
                <a:latin typeface="Söhne"/>
              </a:rPr>
              <a:t>A full sib pair is a pair of individuals who share both of their biological parents, and thus have on average 50% of their genome in common. DZ (dizygotic) twin pair refers to a pair of twins that are not identical and are formed from separate fertilized eggs, They share on average 50% of their genome like any sibling. Z-scores are values that indicate how many standard deviations a given value is from the mean of a dataset. In the context of a non-founder individual pair, Z-scores can be used to compare their genetic similarity to the average similarity of other pairs in the dataset.</a:t>
            </a:r>
            <a:endParaRPr lang="en-US" b="0" i="0" dirty="0">
              <a:solidFill>
                <a:srgbClr val="343541"/>
              </a:solidFill>
              <a:effectLst/>
              <a:latin typeface="Söhne"/>
            </a:endParaRPr>
          </a:p>
        </p:txBody>
      </p:sp>
      <p:sp>
        <p:nvSpPr>
          <p:cNvPr id="5" name="Title 1">
            <a:extLst>
              <a:ext uri="{FF2B5EF4-FFF2-40B4-BE49-F238E27FC236}">
                <a16:creationId xmlns:a16="http://schemas.microsoft.com/office/drawing/2014/main" id="{CFB74220-91CD-BC26-4982-9E10E8209A2B}"/>
              </a:ext>
            </a:extLst>
          </p:cNvPr>
          <p:cNvSpPr txBox="1">
            <a:spLocks/>
          </p:cNvSpPr>
          <p:nvPr/>
        </p:nvSpPr>
        <p:spPr>
          <a:xfrm>
            <a:off x="1073727" y="0"/>
            <a:ext cx="10515600" cy="60469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Command Breakdown: Step 5 of QC step 6</a:t>
            </a:r>
            <a:endParaRPr lang="en-US" dirty="0"/>
          </a:p>
        </p:txBody>
      </p:sp>
      <p:pic>
        <p:nvPicPr>
          <p:cNvPr id="2" name="Picture 1">
            <a:extLst>
              <a:ext uri="{FF2B5EF4-FFF2-40B4-BE49-F238E27FC236}">
                <a16:creationId xmlns:a16="http://schemas.microsoft.com/office/drawing/2014/main" id="{6B81282C-467E-CDF8-CDCB-30972586C05B}"/>
              </a:ext>
            </a:extLst>
          </p:cNvPr>
          <p:cNvPicPr>
            <a:picLocks noChangeAspect="1"/>
          </p:cNvPicPr>
          <p:nvPr/>
        </p:nvPicPr>
        <p:blipFill>
          <a:blip r:embed="rId2"/>
          <a:stretch>
            <a:fillRect/>
          </a:stretch>
        </p:blipFill>
        <p:spPr>
          <a:xfrm>
            <a:off x="1439486" y="2812652"/>
            <a:ext cx="9163050" cy="409575"/>
          </a:xfrm>
          <a:prstGeom prst="rect">
            <a:avLst/>
          </a:prstGeom>
        </p:spPr>
      </p:pic>
    </p:spTree>
    <p:extLst>
      <p:ext uri="{BB962C8B-B14F-4D97-AF65-F5344CB8AC3E}">
        <p14:creationId xmlns:p14="http://schemas.microsoft.com/office/powerpoint/2010/main" val="928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17C4-0AB0-CD6A-0FF3-9E7F867C98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08AB6D-28A7-794B-B41F-BB32072D7B65}"/>
              </a:ext>
            </a:extLst>
          </p:cNvPr>
          <p:cNvSpPr>
            <a:spLocks noGrp="1"/>
          </p:cNvSpPr>
          <p:nvPr>
            <p:ph idx="1"/>
          </p:nvPr>
        </p:nvSpPr>
        <p:spPr/>
        <p:txBody>
          <a:bodyPr/>
          <a:lstStyle/>
          <a:p>
            <a:r>
              <a:rPr lang="en-US" b="0" i="0" dirty="0">
                <a:solidFill>
                  <a:srgbClr val="374151"/>
                </a:solidFill>
                <a:effectLst/>
                <a:latin typeface="Söhne"/>
              </a:rPr>
              <a:t>A z1 value greater than 3 is generally considered as statistically significant</a:t>
            </a:r>
            <a:endParaRPr lang="en-US" dirty="0"/>
          </a:p>
          <a:p>
            <a:endParaRPr lang="en-US" dirty="0"/>
          </a:p>
        </p:txBody>
      </p:sp>
    </p:spTree>
    <p:extLst>
      <p:ext uri="{BB962C8B-B14F-4D97-AF65-F5344CB8AC3E}">
        <p14:creationId xmlns:p14="http://schemas.microsoft.com/office/powerpoint/2010/main" val="145362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2C3A-E9BA-D965-D4BA-82E56719AEAA}"/>
              </a:ext>
            </a:extLst>
          </p:cNvPr>
          <p:cNvSpPr>
            <a:spLocks noGrp="1"/>
          </p:cNvSpPr>
          <p:nvPr>
            <p:ph type="title"/>
          </p:nvPr>
        </p:nvSpPr>
        <p:spPr/>
        <p:txBody>
          <a:bodyPr/>
          <a:lstStyle/>
          <a:p>
            <a:r>
              <a:rPr lang="en-IN" b="1" dirty="0"/>
              <a:t>Data format (for PLINK)</a:t>
            </a:r>
            <a:endParaRPr lang="en-US" b="1" dirty="0"/>
          </a:p>
        </p:txBody>
      </p:sp>
      <p:sp>
        <p:nvSpPr>
          <p:cNvPr id="3" name="Content Placeholder 2">
            <a:extLst>
              <a:ext uri="{FF2B5EF4-FFF2-40B4-BE49-F238E27FC236}">
                <a16:creationId xmlns:a16="http://schemas.microsoft.com/office/drawing/2014/main" id="{D18C1382-AEAD-D178-A770-12FBD7494DE4}"/>
              </a:ext>
            </a:extLst>
          </p:cNvPr>
          <p:cNvSpPr>
            <a:spLocks noGrp="1"/>
          </p:cNvSpPr>
          <p:nvPr>
            <p:ph idx="1"/>
          </p:nvPr>
        </p:nvSpPr>
        <p:spPr>
          <a:xfrm>
            <a:off x="838200" y="1825625"/>
            <a:ext cx="10009909" cy="2884920"/>
          </a:xfrm>
        </p:spPr>
        <p:txBody>
          <a:bodyPr/>
          <a:lstStyle/>
          <a:p>
            <a:r>
              <a:rPr lang="en-IN" dirty="0"/>
              <a:t>PLINK can either read txt format files or Binary files</a:t>
            </a:r>
          </a:p>
          <a:p>
            <a:r>
              <a:rPr lang="en-IN" dirty="0"/>
              <a:t>Text files are large and reading them can be time consuming </a:t>
            </a:r>
          </a:p>
          <a:p>
            <a:r>
              <a:rPr lang="en-IN" dirty="0"/>
              <a:t>Use of Binary files is recommended</a:t>
            </a:r>
          </a:p>
          <a:p>
            <a:r>
              <a:rPr lang="en-IN" dirty="0"/>
              <a:t>Text Plink data files</a:t>
            </a:r>
          </a:p>
          <a:p>
            <a:pPr marL="914400" lvl="1" indent="-457200">
              <a:buFont typeface="+mj-lt"/>
              <a:buAutoNum type="arabicPeriod"/>
            </a:pPr>
            <a:r>
              <a:rPr lang="en-IN" dirty="0"/>
              <a:t>*.ped: contains information on individuals and their genotypes</a:t>
            </a:r>
          </a:p>
          <a:p>
            <a:pPr marL="914400" lvl="1" indent="-457200">
              <a:buFont typeface="+mj-lt"/>
              <a:buAutoNum type="arabicPeriod"/>
            </a:pPr>
            <a:r>
              <a:rPr lang="en-IN" dirty="0"/>
              <a:t>*.map: information on genetic markers</a:t>
            </a:r>
            <a:endParaRPr lang="en-US" dirty="0"/>
          </a:p>
        </p:txBody>
      </p:sp>
      <p:pic>
        <p:nvPicPr>
          <p:cNvPr id="5" name="Picture 4">
            <a:extLst>
              <a:ext uri="{FF2B5EF4-FFF2-40B4-BE49-F238E27FC236}">
                <a16:creationId xmlns:a16="http://schemas.microsoft.com/office/drawing/2014/main" id="{C90511EC-CF16-01D4-7603-412EBD2E1FF5}"/>
              </a:ext>
            </a:extLst>
          </p:cNvPr>
          <p:cNvPicPr>
            <a:picLocks noChangeAspect="1"/>
          </p:cNvPicPr>
          <p:nvPr/>
        </p:nvPicPr>
        <p:blipFill>
          <a:blip r:embed="rId2"/>
          <a:stretch>
            <a:fillRect/>
          </a:stretch>
        </p:blipFill>
        <p:spPr>
          <a:xfrm>
            <a:off x="1568161" y="4861646"/>
            <a:ext cx="8054764" cy="1852902"/>
          </a:xfrm>
          <a:prstGeom prst="rect">
            <a:avLst/>
          </a:prstGeom>
        </p:spPr>
      </p:pic>
    </p:spTree>
    <p:extLst>
      <p:ext uri="{BB962C8B-B14F-4D97-AF65-F5344CB8AC3E}">
        <p14:creationId xmlns:p14="http://schemas.microsoft.com/office/powerpoint/2010/main" val="6413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2C3A-E9BA-D965-D4BA-82E56719AEAA}"/>
              </a:ext>
            </a:extLst>
          </p:cNvPr>
          <p:cNvSpPr>
            <a:spLocks noGrp="1"/>
          </p:cNvSpPr>
          <p:nvPr>
            <p:ph type="title"/>
          </p:nvPr>
        </p:nvSpPr>
        <p:spPr>
          <a:xfrm>
            <a:off x="1641776" y="4901"/>
            <a:ext cx="10515600" cy="1325563"/>
          </a:xfrm>
        </p:spPr>
        <p:txBody>
          <a:bodyPr/>
          <a:lstStyle/>
          <a:p>
            <a:pPr algn="r"/>
            <a:r>
              <a:rPr lang="en-IN" i="1" dirty="0"/>
              <a:t>…data format for PLINK</a:t>
            </a:r>
            <a:endParaRPr lang="en-US" i="1" dirty="0"/>
          </a:p>
        </p:txBody>
      </p:sp>
      <p:sp>
        <p:nvSpPr>
          <p:cNvPr id="3" name="Content Placeholder 2">
            <a:extLst>
              <a:ext uri="{FF2B5EF4-FFF2-40B4-BE49-F238E27FC236}">
                <a16:creationId xmlns:a16="http://schemas.microsoft.com/office/drawing/2014/main" id="{D18C1382-AEAD-D178-A770-12FBD7494DE4}"/>
              </a:ext>
            </a:extLst>
          </p:cNvPr>
          <p:cNvSpPr>
            <a:spLocks noGrp="1"/>
          </p:cNvSpPr>
          <p:nvPr>
            <p:ph idx="1"/>
          </p:nvPr>
        </p:nvSpPr>
        <p:spPr>
          <a:xfrm>
            <a:off x="512617" y="1538288"/>
            <a:ext cx="11042073" cy="4954587"/>
          </a:xfrm>
        </p:spPr>
        <p:txBody>
          <a:bodyPr>
            <a:normAutofit fontScale="92500" lnSpcReduction="10000"/>
          </a:bodyPr>
          <a:lstStyle/>
          <a:p>
            <a:r>
              <a:rPr lang="en-IN" dirty="0"/>
              <a:t>Binary PLINK data contains three files:</a:t>
            </a:r>
          </a:p>
          <a:p>
            <a:pPr marL="914400" lvl="1" indent="-457200">
              <a:buFont typeface="+mj-lt"/>
              <a:buAutoNum type="arabicPeriod"/>
            </a:pPr>
            <a:r>
              <a:rPr lang="en-IN" dirty="0"/>
              <a:t>*.bed: File containing individual identifiers (IDs) and genotypes </a:t>
            </a:r>
          </a:p>
          <a:p>
            <a:pPr marL="914400" lvl="1" indent="-457200">
              <a:buFont typeface="+mj-lt"/>
              <a:buAutoNum type="arabicPeriod"/>
            </a:pPr>
            <a:r>
              <a:rPr lang="en-IN" dirty="0"/>
              <a:t>*.fam: Text file with information on individuals</a:t>
            </a:r>
          </a:p>
          <a:p>
            <a:pPr marL="914400" lvl="1" indent="-457200">
              <a:buFont typeface="+mj-lt"/>
              <a:buAutoNum type="arabicPeriod"/>
            </a:pPr>
            <a:r>
              <a:rPr lang="en-IN" dirty="0"/>
              <a:t>*.</a:t>
            </a:r>
            <a:r>
              <a:rPr lang="en-IN" dirty="0" err="1"/>
              <a:t>bim</a:t>
            </a:r>
            <a:r>
              <a:rPr lang="en-IN" dirty="0"/>
              <a:t>: Text file with information on genetic markers</a:t>
            </a:r>
          </a:p>
          <a:p>
            <a:pPr marL="457200" lvl="1" indent="0">
              <a:buNone/>
            </a:pPr>
            <a:endParaRPr lang="en-IN" dirty="0"/>
          </a:p>
          <a:p>
            <a:pPr marL="457200" lvl="1" indent="0">
              <a:buNone/>
            </a:pPr>
            <a:endParaRPr lang="en-IN" dirty="0"/>
          </a:p>
          <a:p>
            <a:pPr marL="914400" lvl="1" indent="-457200">
              <a:buFont typeface="+mj-lt"/>
              <a:buAutoNum type="arabicPeriod"/>
            </a:pPr>
            <a:endParaRPr lang="en-IN" dirty="0"/>
          </a:p>
          <a:p>
            <a:pPr marL="914400" lvl="1" indent="-457200">
              <a:buFont typeface="+mj-lt"/>
              <a:buAutoNum type="arabicPeriod"/>
            </a:pPr>
            <a:endParaRPr lang="en-IN" dirty="0"/>
          </a:p>
          <a:p>
            <a:pPr marL="914400" lvl="1" indent="-457200">
              <a:buFont typeface="+mj-lt"/>
              <a:buAutoNum type="arabicPeriod"/>
            </a:pPr>
            <a:endParaRPr lang="en-IN" dirty="0"/>
          </a:p>
          <a:p>
            <a:r>
              <a:rPr lang="en-US" b="0" i="0" dirty="0">
                <a:solidFill>
                  <a:srgbClr val="212121"/>
                </a:solidFill>
                <a:effectLst/>
                <a:latin typeface="Cambria" panose="02040503050406030204" pitchFamily="18" charset="0"/>
              </a:rPr>
              <a:t> In </a:t>
            </a:r>
            <a:r>
              <a:rPr lang="en-US" dirty="0">
                <a:solidFill>
                  <a:srgbClr val="212121"/>
                </a:solidFill>
                <a:latin typeface="Cambria" panose="02040503050406030204" pitchFamily="18" charset="0"/>
              </a:rPr>
              <a:t>the</a:t>
            </a:r>
            <a:r>
              <a:rPr lang="en-US" b="0" i="0" dirty="0">
                <a:solidFill>
                  <a:srgbClr val="212121"/>
                </a:solidFill>
                <a:effectLst/>
                <a:latin typeface="Cambria" panose="02040503050406030204" pitchFamily="18" charset="0"/>
              </a:rPr>
              <a:t> study of bipolar disorder</a:t>
            </a:r>
          </a:p>
          <a:p>
            <a:pPr lvl="1"/>
            <a:r>
              <a:rPr lang="en-US" b="0" i="0" dirty="0">
                <a:solidFill>
                  <a:srgbClr val="212121"/>
                </a:solidFill>
                <a:effectLst/>
                <a:latin typeface="Cambria" panose="02040503050406030204" pitchFamily="18" charset="0"/>
              </a:rPr>
              <a:t>*.bed file contain the genotyping results of all patients and healthy controls</a:t>
            </a:r>
          </a:p>
          <a:p>
            <a:pPr lvl="1"/>
            <a:r>
              <a:rPr lang="en-US" b="0" i="0" dirty="0">
                <a:solidFill>
                  <a:srgbClr val="212121"/>
                </a:solidFill>
                <a:effectLst/>
                <a:latin typeface="Cambria" panose="02040503050406030204" pitchFamily="18" charset="0"/>
              </a:rPr>
              <a:t>*.fam file contain the subject‐related data (family relationship with other participants in the study, sex, and clinical diagnosis)</a:t>
            </a:r>
          </a:p>
          <a:p>
            <a:pPr lvl="1"/>
            <a:r>
              <a:rPr lang="en-US" b="0" i="0" dirty="0">
                <a:solidFill>
                  <a:srgbClr val="212121"/>
                </a:solidFill>
                <a:effectLst/>
                <a:latin typeface="Cambria" panose="02040503050406030204" pitchFamily="18" charset="0"/>
              </a:rPr>
              <a:t>*.</a:t>
            </a:r>
            <a:r>
              <a:rPr lang="en-US" b="0" i="0" dirty="0" err="1">
                <a:solidFill>
                  <a:srgbClr val="212121"/>
                </a:solidFill>
                <a:effectLst/>
                <a:latin typeface="Cambria" panose="02040503050406030204" pitchFamily="18" charset="0"/>
              </a:rPr>
              <a:t>bim</a:t>
            </a:r>
            <a:r>
              <a:rPr lang="en-US" b="0" i="0" dirty="0">
                <a:solidFill>
                  <a:srgbClr val="212121"/>
                </a:solidFill>
                <a:effectLst/>
                <a:latin typeface="Cambria" panose="02040503050406030204" pitchFamily="18" charset="0"/>
              </a:rPr>
              <a:t> file contain information on physical position of SNPs.</a:t>
            </a:r>
            <a:endParaRPr lang="en-US" dirty="0"/>
          </a:p>
        </p:txBody>
      </p:sp>
      <p:pic>
        <p:nvPicPr>
          <p:cNvPr id="6" name="Picture 5">
            <a:extLst>
              <a:ext uri="{FF2B5EF4-FFF2-40B4-BE49-F238E27FC236}">
                <a16:creationId xmlns:a16="http://schemas.microsoft.com/office/drawing/2014/main" id="{2D99355C-492F-09C4-0EAE-7A514B9D96E0}"/>
              </a:ext>
            </a:extLst>
          </p:cNvPr>
          <p:cNvPicPr>
            <a:picLocks noChangeAspect="1"/>
          </p:cNvPicPr>
          <p:nvPr/>
        </p:nvPicPr>
        <p:blipFill>
          <a:blip r:embed="rId2"/>
          <a:stretch>
            <a:fillRect/>
          </a:stretch>
        </p:blipFill>
        <p:spPr>
          <a:xfrm>
            <a:off x="1078483" y="3080181"/>
            <a:ext cx="8664361" cy="1325563"/>
          </a:xfrm>
          <a:prstGeom prst="rect">
            <a:avLst/>
          </a:prstGeom>
        </p:spPr>
      </p:pic>
    </p:spTree>
    <p:extLst>
      <p:ext uri="{BB962C8B-B14F-4D97-AF65-F5344CB8AC3E}">
        <p14:creationId xmlns:p14="http://schemas.microsoft.com/office/powerpoint/2010/main" val="215302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01F61-6C2C-0B4B-6CD9-8FA307965D0E}"/>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Analysis using covariates often requires a fourth file, containing the values of these covariates for each individual</a:t>
            </a:r>
            <a:endParaRPr lang="en-US" dirty="0"/>
          </a:p>
        </p:txBody>
      </p:sp>
      <p:pic>
        <p:nvPicPr>
          <p:cNvPr id="7" name="Picture 6">
            <a:extLst>
              <a:ext uri="{FF2B5EF4-FFF2-40B4-BE49-F238E27FC236}">
                <a16:creationId xmlns:a16="http://schemas.microsoft.com/office/drawing/2014/main" id="{DFB73831-E576-BD97-4DA0-3B8E35E582E0}"/>
              </a:ext>
            </a:extLst>
          </p:cNvPr>
          <p:cNvPicPr>
            <a:picLocks noChangeAspect="1"/>
          </p:cNvPicPr>
          <p:nvPr/>
        </p:nvPicPr>
        <p:blipFill>
          <a:blip r:embed="rId2"/>
          <a:stretch>
            <a:fillRect/>
          </a:stretch>
        </p:blipFill>
        <p:spPr>
          <a:xfrm>
            <a:off x="945206" y="3075709"/>
            <a:ext cx="10301588" cy="2131363"/>
          </a:xfrm>
          <a:prstGeom prst="rect">
            <a:avLst/>
          </a:prstGeom>
        </p:spPr>
      </p:pic>
      <p:sp>
        <p:nvSpPr>
          <p:cNvPr id="8" name="Title 1">
            <a:extLst>
              <a:ext uri="{FF2B5EF4-FFF2-40B4-BE49-F238E27FC236}">
                <a16:creationId xmlns:a16="http://schemas.microsoft.com/office/drawing/2014/main" id="{7E6B3AC2-D43E-EB43-CA95-48863D11243D}"/>
              </a:ext>
            </a:extLst>
          </p:cNvPr>
          <p:cNvSpPr txBox="1">
            <a:spLocks/>
          </p:cNvSpPr>
          <p:nvPr/>
        </p:nvSpPr>
        <p:spPr>
          <a:xfrm>
            <a:off x="1641776" y="49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i="1"/>
              <a:t>…data format for PLINK</a:t>
            </a:r>
            <a:endParaRPr lang="en-US" i="1" dirty="0"/>
          </a:p>
        </p:txBody>
      </p:sp>
    </p:spTree>
    <p:extLst>
      <p:ext uri="{BB962C8B-B14F-4D97-AF65-F5344CB8AC3E}">
        <p14:creationId xmlns:p14="http://schemas.microsoft.com/office/powerpoint/2010/main" val="229791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E1D4-A030-320F-42DE-280661D6CAC4}"/>
              </a:ext>
            </a:extLst>
          </p:cNvPr>
          <p:cNvSpPr>
            <a:spLocks noGrp="1"/>
          </p:cNvSpPr>
          <p:nvPr>
            <p:ph type="title"/>
          </p:nvPr>
        </p:nvSpPr>
        <p:spPr/>
        <p:txBody>
          <a:bodyPr/>
          <a:lstStyle/>
          <a:p>
            <a:r>
              <a:rPr lang="en-IN" dirty="0"/>
              <a:t>Understanding basic PLINK command</a:t>
            </a:r>
            <a:endParaRPr lang="en-US" dirty="0"/>
          </a:p>
        </p:txBody>
      </p:sp>
      <p:sp>
        <p:nvSpPr>
          <p:cNvPr id="3" name="Content Placeholder 2">
            <a:extLst>
              <a:ext uri="{FF2B5EF4-FFF2-40B4-BE49-F238E27FC236}">
                <a16:creationId xmlns:a16="http://schemas.microsoft.com/office/drawing/2014/main" id="{8127A0BF-6EAB-327A-1DB9-CC1C3C221A5E}"/>
              </a:ext>
            </a:extLst>
          </p:cNvPr>
          <p:cNvSpPr>
            <a:spLocks noGrp="1"/>
          </p:cNvSpPr>
          <p:nvPr>
            <p:ph idx="1"/>
          </p:nvPr>
        </p:nvSpPr>
        <p:spPr/>
        <p:txBody>
          <a:bodyPr/>
          <a:lstStyle/>
          <a:p>
            <a:r>
              <a:rPr lang="en-US" b="0" i="0" dirty="0">
                <a:solidFill>
                  <a:srgbClr val="212121"/>
                </a:solidFill>
                <a:effectLst/>
                <a:latin typeface="Cambria" panose="02040503050406030204" pitchFamily="18" charset="0"/>
              </a:rPr>
              <a:t>PLINK is a command line program; hence, its usage requires an active shell waiting for commands. This can be recognized by its prompt ($ or &gt;) just before the cursor.</a:t>
            </a:r>
            <a:endParaRPr lang="en-US" dirty="0"/>
          </a:p>
        </p:txBody>
      </p:sp>
      <p:pic>
        <p:nvPicPr>
          <p:cNvPr id="7" name="Picture 6">
            <a:extLst>
              <a:ext uri="{FF2B5EF4-FFF2-40B4-BE49-F238E27FC236}">
                <a16:creationId xmlns:a16="http://schemas.microsoft.com/office/drawing/2014/main" id="{3B6B895C-08F6-F9B2-CCA1-7B716A200687}"/>
              </a:ext>
            </a:extLst>
          </p:cNvPr>
          <p:cNvPicPr>
            <a:picLocks noChangeAspect="1"/>
          </p:cNvPicPr>
          <p:nvPr/>
        </p:nvPicPr>
        <p:blipFill>
          <a:blip r:embed="rId2"/>
          <a:stretch>
            <a:fillRect/>
          </a:stretch>
        </p:blipFill>
        <p:spPr>
          <a:xfrm>
            <a:off x="1418358" y="4289678"/>
            <a:ext cx="9935441" cy="1971675"/>
          </a:xfrm>
          <a:prstGeom prst="rect">
            <a:avLst/>
          </a:prstGeom>
        </p:spPr>
      </p:pic>
      <p:pic>
        <p:nvPicPr>
          <p:cNvPr id="9" name="Picture 8">
            <a:extLst>
              <a:ext uri="{FF2B5EF4-FFF2-40B4-BE49-F238E27FC236}">
                <a16:creationId xmlns:a16="http://schemas.microsoft.com/office/drawing/2014/main" id="{17256C9C-EB14-A78F-C681-D5A87C3EC477}"/>
              </a:ext>
            </a:extLst>
          </p:cNvPr>
          <p:cNvPicPr>
            <a:picLocks noChangeAspect="1"/>
          </p:cNvPicPr>
          <p:nvPr/>
        </p:nvPicPr>
        <p:blipFill>
          <a:blip r:embed="rId3"/>
          <a:stretch>
            <a:fillRect/>
          </a:stretch>
        </p:blipFill>
        <p:spPr>
          <a:xfrm>
            <a:off x="471054" y="3268050"/>
            <a:ext cx="11610109" cy="765212"/>
          </a:xfrm>
          <a:prstGeom prst="rect">
            <a:avLst/>
          </a:prstGeom>
        </p:spPr>
      </p:pic>
    </p:spTree>
    <p:extLst>
      <p:ext uri="{BB962C8B-B14F-4D97-AF65-F5344CB8AC3E}">
        <p14:creationId xmlns:p14="http://schemas.microsoft.com/office/powerpoint/2010/main" val="124620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F4E4-F844-480B-C43B-5381E951487D}"/>
              </a:ext>
            </a:extLst>
          </p:cNvPr>
          <p:cNvSpPr>
            <a:spLocks noGrp="1"/>
          </p:cNvSpPr>
          <p:nvPr>
            <p:ph type="title"/>
          </p:nvPr>
        </p:nvSpPr>
        <p:spPr>
          <a:xfrm>
            <a:off x="442452" y="0"/>
            <a:ext cx="11459496" cy="1325563"/>
          </a:xfrm>
        </p:spPr>
        <p:txBody>
          <a:bodyPr>
            <a:normAutofit/>
          </a:bodyPr>
          <a:lstStyle/>
          <a:p>
            <a:r>
              <a:rPr lang="en-IN" sz="3600" dirty="0"/>
              <a:t>QC step 1: Excluding missingness of SNPs and individuals</a:t>
            </a:r>
            <a:endParaRPr lang="en-US" sz="3600" dirty="0"/>
          </a:p>
        </p:txBody>
      </p:sp>
      <p:graphicFrame>
        <p:nvGraphicFramePr>
          <p:cNvPr id="4" name="Content Placeholder 3">
            <a:extLst>
              <a:ext uri="{FF2B5EF4-FFF2-40B4-BE49-F238E27FC236}">
                <a16:creationId xmlns:a16="http://schemas.microsoft.com/office/drawing/2014/main" id="{EA300F7E-8079-06ED-1C4E-EE41D3775F3D}"/>
              </a:ext>
            </a:extLst>
          </p:cNvPr>
          <p:cNvGraphicFramePr>
            <a:graphicFrameLocks noGrp="1"/>
          </p:cNvGraphicFramePr>
          <p:nvPr>
            <p:ph idx="1"/>
          </p:nvPr>
        </p:nvGraphicFramePr>
        <p:xfrm>
          <a:off x="630382" y="1325563"/>
          <a:ext cx="11271567" cy="4070916"/>
        </p:xfrm>
        <a:graphic>
          <a:graphicData uri="http://schemas.openxmlformats.org/drawingml/2006/table">
            <a:tbl>
              <a:tblPr>
                <a:tableStyleId>{5940675A-B579-460E-94D1-54222C63F5DA}</a:tableStyleId>
              </a:tblPr>
              <a:tblGrid>
                <a:gridCol w="1685115">
                  <a:extLst>
                    <a:ext uri="{9D8B030D-6E8A-4147-A177-3AD203B41FA5}">
                      <a16:colId xmlns:a16="http://schemas.microsoft.com/office/drawing/2014/main" val="2390847318"/>
                    </a:ext>
                  </a:extLst>
                </a:gridCol>
                <a:gridCol w="4557251">
                  <a:extLst>
                    <a:ext uri="{9D8B030D-6E8A-4147-A177-3AD203B41FA5}">
                      <a16:colId xmlns:a16="http://schemas.microsoft.com/office/drawing/2014/main" val="1755313296"/>
                    </a:ext>
                  </a:extLst>
                </a:gridCol>
                <a:gridCol w="5029201">
                  <a:extLst>
                    <a:ext uri="{9D8B030D-6E8A-4147-A177-3AD203B41FA5}">
                      <a16:colId xmlns:a16="http://schemas.microsoft.com/office/drawing/2014/main" val="508313045"/>
                    </a:ext>
                  </a:extLst>
                </a:gridCol>
              </a:tblGrid>
              <a:tr h="533720">
                <a:tc>
                  <a:txBody>
                    <a:bodyPr/>
                    <a:lstStyle/>
                    <a:p>
                      <a:pPr algn="ctr" fontAlgn="b"/>
                      <a:r>
                        <a:rPr lang="en-US" sz="2200" b="1" dirty="0">
                          <a:effectLst/>
                        </a:rPr>
                        <a:t>Command</a:t>
                      </a:r>
                    </a:p>
                  </a:txBody>
                  <a:tcPr marL="82795" marR="82795" marT="41398" marB="41398" anchor="b"/>
                </a:tc>
                <a:tc>
                  <a:txBody>
                    <a:bodyPr/>
                    <a:lstStyle/>
                    <a:p>
                      <a:pPr algn="ctr" fontAlgn="b"/>
                      <a:r>
                        <a:rPr lang="en-US" sz="2200" b="1" dirty="0">
                          <a:effectLst/>
                        </a:rPr>
                        <a:t>Function</a:t>
                      </a:r>
                    </a:p>
                  </a:txBody>
                  <a:tcPr marL="82795" marR="82795" marT="41398" marB="41398" anchor="b"/>
                </a:tc>
                <a:tc>
                  <a:txBody>
                    <a:bodyPr/>
                    <a:lstStyle/>
                    <a:p>
                      <a:pPr algn="ctr" fontAlgn="b"/>
                      <a:r>
                        <a:rPr lang="en-US" sz="2200" b="1" dirty="0">
                          <a:effectLst/>
                        </a:rPr>
                        <a:t>Thresholds and explanation</a:t>
                      </a:r>
                    </a:p>
                  </a:txBody>
                  <a:tcPr marL="82795" marR="82795" marT="41398" marB="41398" anchor="b"/>
                </a:tc>
                <a:extLst>
                  <a:ext uri="{0D108BD9-81ED-4DB2-BD59-A6C34878D82A}">
                    <a16:rowId xmlns:a16="http://schemas.microsoft.com/office/drawing/2014/main" val="1967645789"/>
                  </a:ext>
                </a:extLst>
              </a:tr>
              <a:tr h="1665582">
                <a:tc>
                  <a:txBody>
                    <a:bodyPr/>
                    <a:lstStyle/>
                    <a:p>
                      <a:pPr algn="ctr" fontAlgn="t"/>
                      <a:r>
                        <a:rPr lang="en-US" sz="2000" b="1" dirty="0">
                          <a:effectLst/>
                        </a:rPr>
                        <a:t>‐‐</a:t>
                      </a:r>
                      <a:r>
                        <a:rPr lang="en-US" sz="2000" b="1" dirty="0" err="1">
                          <a:effectLst/>
                        </a:rPr>
                        <a:t>geno</a:t>
                      </a:r>
                      <a:endParaRPr lang="en-US" sz="2000" b="1" dirty="0">
                        <a:effectLst/>
                      </a:endParaRPr>
                    </a:p>
                  </a:txBody>
                  <a:tcPr marL="82795" marR="82795" marT="41398" marB="41398" anchor="ctr"/>
                </a:tc>
                <a:tc>
                  <a:txBody>
                    <a:bodyPr/>
                    <a:lstStyle/>
                    <a:p>
                      <a:pPr algn="ctr" fontAlgn="t"/>
                      <a:r>
                        <a:rPr lang="en-US" sz="2000" b="1" dirty="0">
                          <a:effectLst/>
                        </a:rPr>
                        <a:t>Excludes SNPs</a:t>
                      </a:r>
                      <a:r>
                        <a:rPr lang="en-US" sz="2000" b="0" dirty="0">
                          <a:effectLst/>
                        </a:rPr>
                        <a:t> that are missing in a large proportion of the subjects. In this step, </a:t>
                      </a:r>
                      <a:r>
                        <a:rPr lang="en-US" sz="2000" b="1" dirty="0">
                          <a:effectLst/>
                        </a:rPr>
                        <a:t>SNPs with low genotype calls</a:t>
                      </a:r>
                      <a:r>
                        <a:rPr lang="en-US" sz="2000" b="0" dirty="0">
                          <a:effectLst/>
                        </a:rPr>
                        <a:t> are removed.</a:t>
                      </a:r>
                    </a:p>
                  </a:txBody>
                  <a:tcPr marL="82795" marR="82795" marT="41398" marB="41398"/>
                </a:tc>
                <a:tc rowSpan="2">
                  <a:txBody>
                    <a:bodyPr/>
                    <a:lstStyle/>
                    <a:p>
                      <a:pPr algn="ctr" fontAlgn="t">
                        <a:spcBef>
                          <a:spcPts val="2000"/>
                        </a:spcBef>
                        <a:spcAft>
                          <a:spcPts val="2000"/>
                        </a:spcAft>
                      </a:pPr>
                      <a:r>
                        <a:rPr lang="en-US" sz="2000" b="0" dirty="0">
                          <a:effectLst/>
                        </a:rPr>
                        <a:t>First filter SNPs and individuals based on a </a:t>
                      </a:r>
                      <a:r>
                        <a:rPr lang="en-US" sz="2000" b="1" dirty="0">
                          <a:effectLst/>
                        </a:rPr>
                        <a:t>relaxed threshold </a:t>
                      </a:r>
                      <a:r>
                        <a:rPr lang="en-US" sz="2000" b="0" dirty="0">
                          <a:effectLst/>
                        </a:rPr>
                        <a:t>(</a:t>
                      </a:r>
                      <a:r>
                        <a:rPr lang="en-US" sz="2000" b="1" dirty="0">
                          <a:effectLst/>
                        </a:rPr>
                        <a:t>0.2</a:t>
                      </a:r>
                      <a:r>
                        <a:rPr lang="en-US" sz="2000" b="0" dirty="0">
                          <a:effectLst/>
                        </a:rPr>
                        <a:t>; &gt;20%), as this will filter out SNPs and individuals with very high levels of missingness.</a:t>
                      </a:r>
                    </a:p>
                    <a:p>
                      <a:pPr algn="ctr" fontAlgn="t">
                        <a:spcBef>
                          <a:spcPts val="2000"/>
                        </a:spcBef>
                        <a:spcAft>
                          <a:spcPts val="2000"/>
                        </a:spcAft>
                      </a:pPr>
                      <a:r>
                        <a:rPr lang="en-US" sz="2000" b="0" dirty="0">
                          <a:effectLst/>
                        </a:rPr>
                        <a:t>Then a filter with a more </a:t>
                      </a:r>
                      <a:r>
                        <a:rPr lang="en-US" sz="2000" b="1" dirty="0">
                          <a:effectLst/>
                        </a:rPr>
                        <a:t>stringent threshold </a:t>
                      </a:r>
                      <a:r>
                        <a:rPr lang="en-US" sz="2000" b="0" dirty="0">
                          <a:effectLst/>
                        </a:rPr>
                        <a:t>can be applied (</a:t>
                      </a:r>
                      <a:r>
                        <a:rPr lang="en-US" sz="2000" b="1" dirty="0">
                          <a:effectLst/>
                        </a:rPr>
                        <a:t>0.02</a:t>
                      </a:r>
                      <a:r>
                        <a:rPr lang="en-US" sz="2000" b="0" dirty="0">
                          <a:effectLst/>
                        </a:rPr>
                        <a:t>).</a:t>
                      </a:r>
                    </a:p>
                    <a:p>
                      <a:pPr algn="ctr" fontAlgn="t">
                        <a:spcBef>
                          <a:spcPts val="2000"/>
                        </a:spcBef>
                        <a:spcAft>
                          <a:spcPts val="2000"/>
                        </a:spcAft>
                      </a:pPr>
                      <a:r>
                        <a:rPr lang="en-US" sz="2000" b="0" dirty="0">
                          <a:effectLst/>
                        </a:rPr>
                        <a:t>Note, SNP filtering should be performed before individual filtering</a:t>
                      </a:r>
                    </a:p>
                  </a:txBody>
                  <a:tcPr marL="82795" marR="82795" marT="41398" marB="41398"/>
                </a:tc>
                <a:extLst>
                  <a:ext uri="{0D108BD9-81ED-4DB2-BD59-A6C34878D82A}">
                    <a16:rowId xmlns:a16="http://schemas.microsoft.com/office/drawing/2014/main" val="1531950473"/>
                  </a:ext>
                </a:extLst>
              </a:tr>
              <a:tr h="1564064">
                <a:tc>
                  <a:txBody>
                    <a:bodyPr/>
                    <a:lstStyle/>
                    <a:p>
                      <a:pPr algn="ctr" fontAlgn="t"/>
                      <a:r>
                        <a:rPr lang="en-US" sz="2000" b="1" dirty="0">
                          <a:effectLst/>
                        </a:rPr>
                        <a:t>‐‐mind</a:t>
                      </a:r>
                    </a:p>
                  </a:txBody>
                  <a:tcPr marL="82795" marR="82795" marT="41398" marB="41398" anchor="ctr"/>
                </a:tc>
                <a:tc>
                  <a:txBody>
                    <a:bodyPr/>
                    <a:lstStyle/>
                    <a:p>
                      <a:pPr algn="ctr" fontAlgn="t"/>
                      <a:r>
                        <a:rPr lang="en-US" sz="2000" b="1" dirty="0">
                          <a:effectLst/>
                        </a:rPr>
                        <a:t>Excludes individuals </a:t>
                      </a:r>
                      <a:r>
                        <a:rPr lang="en-US" sz="2000" b="0" dirty="0">
                          <a:effectLst/>
                        </a:rPr>
                        <a:t>who have high rates of genotype missingness. In this step, </a:t>
                      </a:r>
                      <a:r>
                        <a:rPr lang="en-US" sz="2000" b="1" dirty="0">
                          <a:effectLst/>
                        </a:rPr>
                        <a:t>individual with low genotype </a:t>
                      </a:r>
                      <a:r>
                        <a:rPr lang="en-US" sz="2000" b="0" dirty="0">
                          <a:effectLst/>
                        </a:rPr>
                        <a:t>calls are removed.</a:t>
                      </a:r>
                    </a:p>
                  </a:txBody>
                  <a:tcPr marL="82795" marR="82795" marT="41398" marB="41398"/>
                </a:tc>
                <a:tc vMerge="1">
                  <a:txBody>
                    <a:bodyPr/>
                    <a:lstStyle/>
                    <a:p>
                      <a:endParaRPr lang="en-US"/>
                    </a:p>
                  </a:txBody>
                  <a:tcPr/>
                </a:tc>
                <a:extLst>
                  <a:ext uri="{0D108BD9-81ED-4DB2-BD59-A6C34878D82A}">
                    <a16:rowId xmlns:a16="http://schemas.microsoft.com/office/drawing/2014/main" val="1976153027"/>
                  </a:ext>
                </a:extLst>
              </a:tr>
            </a:tbl>
          </a:graphicData>
        </a:graphic>
      </p:graphicFrame>
    </p:spTree>
    <p:extLst>
      <p:ext uri="{BB962C8B-B14F-4D97-AF65-F5344CB8AC3E}">
        <p14:creationId xmlns:p14="http://schemas.microsoft.com/office/powerpoint/2010/main" val="97239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F4E4-F844-480B-C43B-5381E951487D}"/>
              </a:ext>
            </a:extLst>
          </p:cNvPr>
          <p:cNvSpPr>
            <a:spLocks noGrp="1"/>
          </p:cNvSpPr>
          <p:nvPr>
            <p:ph type="title"/>
          </p:nvPr>
        </p:nvSpPr>
        <p:spPr>
          <a:xfrm>
            <a:off x="221672" y="0"/>
            <a:ext cx="11748656" cy="1325563"/>
          </a:xfrm>
        </p:spPr>
        <p:txBody>
          <a:bodyPr>
            <a:normAutofit/>
          </a:bodyPr>
          <a:lstStyle/>
          <a:p>
            <a:pPr algn="ctr"/>
            <a:r>
              <a:rPr lang="en-IN" sz="4800" dirty="0"/>
              <a:t>Sex discrepancy</a:t>
            </a:r>
            <a:endParaRPr lang="en-US" sz="4800" dirty="0"/>
          </a:p>
        </p:txBody>
      </p:sp>
      <p:graphicFrame>
        <p:nvGraphicFramePr>
          <p:cNvPr id="6" name="Content Placeholder 5">
            <a:extLst>
              <a:ext uri="{FF2B5EF4-FFF2-40B4-BE49-F238E27FC236}">
                <a16:creationId xmlns:a16="http://schemas.microsoft.com/office/drawing/2014/main" id="{D04680E3-82CF-3D63-E655-FDA25DF4CE64}"/>
              </a:ext>
            </a:extLst>
          </p:cNvPr>
          <p:cNvGraphicFramePr>
            <a:graphicFrameLocks noGrp="1"/>
          </p:cNvGraphicFramePr>
          <p:nvPr>
            <p:ph idx="1"/>
          </p:nvPr>
        </p:nvGraphicFramePr>
        <p:xfrm>
          <a:off x="221672" y="1547225"/>
          <a:ext cx="11748656" cy="2187992"/>
        </p:xfrm>
        <a:graphic>
          <a:graphicData uri="http://schemas.openxmlformats.org/drawingml/2006/table">
            <a:tbl>
              <a:tblPr>
                <a:tableStyleId>{5940675A-B579-460E-94D1-54222C63F5DA}</a:tableStyleId>
              </a:tblPr>
              <a:tblGrid>
                <a:gridCol w="2327564">
                  <a:extLst>
                    <a:ext uri="{9D8B030D-6E8A-4147-A177-3AD203B41FA5}">
                      <a16:colId xmlns:a16="http://schemas.microsoft.com/office/drawing/2014/main" val="838264650"/>
                    </a:ext>
                  </a:extLst>
                </a:gridCol>
                <a:gridCol w="2008909">
                  <a:extLst>
                    <a:ext uri="{9D8B030D-6E8A-4147-A177-3AD203B41FA5}">
                      <a16:colId xmlns:a16="http://schemas.microsoft.com/office/drawing/2014/main" val="4272195719"/>
                    </a:ext>
                  </a:extLst>
                </a:gridCol>
                <a:gridCol w="3297382">
                  <a:extLst>
                    <a:ext uri="{9D8B030D-6E8A-4147-A177-3AD203B41FA5}">
                      <a16:colId xmlns:a16="http://schemas.microsoft.com/office/drawing/2014/main" val="2835200953"/>
                    </a:ext>
                  </a:extLst>
                </a:gridCol>
                <a:gridCol w="4114801">
                  <a:extLst>
                    <a:ext uri="{9D8B030D-6E8A-4147-A177-3AD203B41FA5}">
                      <a16:colId xmlns:a16="http://schemas.microsoft.com/office/drawing/2014/main" val="3534037760"/>
                    </a:ext>
                  </a:extLst>
                </a:gridCol>
              </a:tblGrid>
              <a:tr h="1709153">
                <a:tc>
                  <a:txBody>
                    <a:bodyPr/>
                    <a:lstStyle/>
                    <a:p>
                      <a:pPr algn="ctr" fontAlgn="t"/>
                      <a:r>
                        <a:rPr lang="en-US" sz="2000" b="0" dirty="0">
                          <a:effectLst/>
                        </a:rPr>
                        <a:t>2: Sex discrepancy</a:t>
                      </a:r>
                    </a:p>
                  </a:txBody>
                  <a:tcPr marL="54392" marR="54392" marT="27196" marB="27196" anchor="ctr"/>
                </a:tc>
                <a:tc>
                  <a:txBody>
                    <a:bodyPr/>
                    <a:lstStyle/>
                    <a:p>
                      <a:pPr algn="ctr" fontAlgn="t"/>
                      <a:r>
                        <a:rPr lang="en-US" sz="2400" b="1" dirty="0">
                          <a:effectLst/>
                        </a:rPr>
                        <a:t>‐‐check‐sex</a:t>
                      </a:r>
                    </a:p>
                  </a:txBody>
                  <a:tcPr marL="54392" marR="54392" marT="27196" marB="27196" anchor="ctr"/>
                </a:tc>
                <a:tc>
                  <a:txBody>
                    <a:bodyPr/>
                    <a:lstStyle/>
                    <a:p>
                      <a:pPr algn="ctr" fontAlgn="t"/>
                      <a:r>
                        <a:rPr lang="en-US" sz="2000" b="0" dirty="0">
                          <a:effectLst/>
                        </a:rPr>
                        <a:t>Checks for discrepancies between sex of the individuals recorded in the dataset and their sex based on X chromosome heterozygosity/homozygosity rates</a:t>
                      </a:r>
                    </a:p>
                  </a:txBody>
                  <a:tcPr marL="54392" marR="54392" marT="27196" marB="27196" anchor="ctr"/>
                </a:tc>
                <a:tc>
                  <a:txBody>
                    <a:bodyPr/>
                    <a:lstStyle/>
                    <a:p>
                      <a:pPr algn="ctr" fontAlgn="t"/>
                      <a:r>
                        <a:rPr lang="en-US" sz="2000" b="0" dirty="0">
                          <a:effectLst/>
                        </a:rPr>
                        <a:t>Helps identify sample mix‐ups. </a:t>
                      </a:r>
                    </a:p>
                    <a:p>
                      <a:pPr algn="ctr" fontAlgn="t"/>
                      <a:r>
                        <a:rPr lang="en-US" sz="2000" b="1" dirty="0">
                          <a:effectLst/>
                        </a:rPr>
                        <a:t>Males should have an X chromosome homozygosity estimate &gt;0.8 and females should have a value &lt;0.2</a:t>
                      </a:r>
                    </a:p>
                  </a:txBody>
                  <a:tcPr marL="54392" marR="54392" marT="27196" marB="27196"/>
                </a:tc>
                <a:extLst>
                  <a:ext uri="{0D108BD9-81ED-4DB2-BD59-A6C34878D82A}">
                    <a16:rowId xmlns:a16="http://schemas.microsoft.com/office/drawing/2014/main" val="2837176704"/>
                  </a:ext>
                </a:extLst>
              </a:tr>
            </a:tbl>
          </a:graphicData>
        </a:graphic>
      </p:graphicFrame>
      <p:sp>
        <p:nvSpPr>
          <p:cNvPr id="7" name="Subtitle 4">
            <a:extLst>
              <a:ext uri="{FF2B5EF4-FFF2-40B4-BE49-F238E27FC236}">
                <a16:creationId xmlns:a16="http://schemas.microsoft.com/office/drawing/2014/main" id="{B3157879-1B80-DDEF-7ADB-06485154B018}"/>
              </a:ext>
            </a:extLst>
          </p:cNvPr>
          <p:cNvSpPr txBox="1">
            <a:spLocks/>
          </p:cNvSpPr>
          <p:nvPr/>
        </p:nvSpPr>
        <p:spPr>
          <a:xfrm>
            <a:off x="221672" y="3863571"/>
            <a:ext cx="11748656" cy="2607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404040"/>
                </a:solidFill>
                <a:latin typeface="Helvetica" panose="020B0604020202020204" pitchFamily="34" charset="0"/>
              </a:rPr>
              <a:t>Sometimes sample mis-labelling can occur, which may lead to invalid results </a:t>
            </a:r>
          </a:p>
          <a:p>
            <a:pPr algn="just"/>
            <a:r>
              <a:rPr lang="en-US" sz="2000" dirty="0">
                <a:solidFill>
                  <a:srgbClr val="404040"/>
                </a:solidFill>
                <a:latin typeface="Helvetica" panose="020B0604020202020204" pitchFamily="34" charset="0"/>
              </a:rPr>
              <a:t>Difference between reported sex and that indicated may be due to a difference in gender identity or also reflect mislabeling of samples and are typically removed</a:t>
            </a:r>
          </a:p>
          <a:p>
            <a:pPr algn="just"/>
            <a:r>
              <a:rPr lang="en-US" sz="2000" dirty="0">
                <a:solidFill>
                  <a:srgbClr val="404040"/>
                </a:solidFill>
                <a:latin typeface="Helvetica" panose="020B0604020202020204" pitchFamily="34" charset="0"/>
              </a:rPr>
              <a:t> A sex check can be performed in PLINK, in which individuals are called as females if their X chromosome homozygosity estimate (F statistic) is &lt; 0.2 and as males if the estimate is &gt; 0.8.</a:t>
            </a:r>
            <a:endParaRPr lang="en-US" sz="2000" dirty="0"/>
          </a:p>
        </p:txBody>
      </p:sp>
      <p:sp>
        <p:nvSpPr>
          <p:cNvPr id="9" name="TextBox 8">
            <a:extLst>
              <a:ext uri="{FF2B5EF4-FFF2-40B4-BE49-F238E27FC236}">
                <a16:creationId xmlns:a16="http://schemas.microsoft.com/office/drawing/2014/main" id="{39522671-A69B-AE87-6880-4FF4ED3AAE85}"/>
              </a:ext>
            </a:extLst>
          </p:cNvPr>
          <p:cNvSpPr txBox="1"/>
          <p:nvPr/>
        </p:nvSpPr>
        <p:spPr>
          <a:xfrm>
            <a:off x="0" y="6273225"/>
            <a:ext cx="12514997" cy="584775"/>
          </a:xfrm>
          <a:prstGeom prst="rect">
            <a:avLst/>
          </a:prstGeom>
          <a:noFill/>
        </p:spPr>
        <p:txBody>
          <a:bodyPr wrap="square">
            <a:spAutoFit/>
          </a:bodyPr>
          <a:lstStyle/>
          <a:p>
            <a:r>
              <a:rPr lang="en-US" sz="1600" b="0" i="1" dirty="0" err="1">
                <a:solidFill>
                  <a:srgbClr val="202124"/>
                </a:solidFill>
                <a:effectLst/>
                <a:latin typeface="arial" panose="020B0604020202020204" pitchFamily="34" charset="0"/>
              </a:rPr>
              <a:t>Note:The</a:t>
            </a:r>
            <a:r>
              <a:rPr lang="en-US" sz="1600" b="0" i="1" dirty="0">
                <a:solidFill>
                  <a:srgbClr val="202124"/>
                </a:solidFill>
                <a:effectLst/>
                <a:latin typeface="arial" panose="020B0604020202020204" pitchFamily="34" charset="0"/>
              </a:rPr>
              <a:t> F-test </a:t>
            </a:r>
            <a:r>
              <a:rPr lang="en-US" sz="1600" b="1" i="1" dirty="0">
                <a:solidFill>
                  <a:srgbClr val="202124"/>
                </a:solidFill>
                <a:effectLst/>
                <a:latin typeface="arial" panose="020B0604020202020204" pitchFamily="34" charset="0"/>
              </a:rPr>
              <a:t>sums the predictive power of all independent variables</a:t>
            </a:r>
            <a:r>
              <a:rPr lang="en-US" sz="1600" i="1" dirty="0">
                <a:solidFill>
                  <a:srgbClr val="202124"/>
                </a:solidFill>
                <a:latin typeface="arial" panose="020B0604020202020204" pitchFamily="34" charset="0"/>
              </a:rPr>
              <a:t>, </a:t>
            </a:r>
            <a:r>
              <a:rPr lang="en-US" sz="1600" b="1" i="1" dirty="0">
                <a:solidFill>
                  <a:srgbClr val="202124"/>
                </a:solidFill>
                <a:effectLst/>
                <a:latin typeface="arial" panose="020B0604020202020204" pitchFamily="34" charset="0"/>
              </a:rPr>
              <a:t>large F ratio means that the variation among group means is more than you'd expect to see by chance</a:t>
            </a:r>
            <a:endParaRPr lang="en-US" sz="1600" i="1" dirty="0"/>
          </a:p>
        </p:txBody>
      </p:sp>
    </p:spTree>
    <p:extLst>
      <p:ext uri="{BB962C8B-B14F-4D97-AF65-F5344CB8AC3E}">
        <p14:creationId xmlns:p14="http://schemas.microsoft.com/office/powerpoint/2010/main" val="82348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8A48-51D8-27BB-9757-F9313B75BAA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65E210-D3CB-FC59-719E-CC6B0749EBEB}"/>
              </a:ext>
            </a:extLst>
          </p:cNvPr>
          <p:cNvSpPr>
            <a:spLocks noGrp="1"/>
          </p:cNvSpPr>
          <p:nvPr>
            <p:ph idx="1"/>
          </p:nvPr>
        </p:nvSpPr>
        <p:spPr/>
        <p:txBody>
          <a:bodyPr/>
          <a:lstStyle/>
          <a:p>
            <a:r>
              <a:rPr lang="en-US" b="0" i="0" dirty="0">
                <a:solidFill>
                  <a:srgbClr val="374151"/>
                </a:solidFill>
                <a:effectLst/>
                <a:latin typeface="Söhne"/>
              </a:rPr>
              <a:t>Heterozygosity rate refers to the proportion of positions in a genome where an individual has two different alleles (variants of a gene). In a GWAS, QC tests are used to ensure the quality and reliability of the data. One such QC test is the heterozygosity rate test, which is used to identify and exclude samples with abnormal heterozygosity rates, as these may be indicative of technical issues or genotyping errors.</a:t>
            </a:r>
            <a:endParaRPr lang="en-US" dirty="0"/>
          </a:p>
        </p:txBody>
      </p:sp>
    </p:spTree>
    <p:extLst>
      <p:ext uri="{BB962C8B-B14F-4D97-AF65-F5344CB8AC3E}">
        <p14:creationId xmlns:p14="http://schemas.microsoft.com/office/powerpoint/2010/main" val="2025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C3DC-C08E-3C7D-0AD5-CF10249083A7}"/>
              </a:ext>
            </a:extLst>
          </p:cNvPr>
          <p:cNvSpPr>
            <a:spLocks noGrp="1"/>
          </p:cNvSpPr>
          <p:nvPr>
            <p:ph type="title"/>
          </p:nvPr>
        </p:nvSpPr>
        <p:spPr/>
        <p:txBody>
          <a:bodyPr/>
          <a:lstStyle/>
          <a:p>
            <a:r>
              <a:rPr lang="en-IN" dirty="0"/>
              <a:t>Cryptic relatedness</a:t>
            </a:r>
            <a:endParaRPr lang="en-US" dirty="0"/>
          </a:p>
        </p:txBody>
      </p:sp>
      <p:sp>
        <p:nvSpPr>
          <p:cNvPr id="3" name="Content Placeholder 2">
            <a:extLst>
              <a:ext uri="{FF2B5EF4-FFF2-40B4-BE49-F238E27FC236}">
                <a16:creationId xmlns:a16="http://schemas.microsoft.com/office/drawing/2014/main" id="{28F24070-8FF5-C294-921B-6777547974DF}"/>
              </a:ext>
            </a:extLst>
          </p:cNvPr>
          <p:cNvSpPr>
            <a:spLocks noGrp="1"/>
          </p:cNvSpPr>
          <p:nvPr>
            <p:ph idx="1"/>
          </p:nvPr>
        </p:nvSpPr>
        <p:spPr>
          <a:xfrm>
            <a:off x="651164" y="1690688"/>
            <a:ext cx="10702636" cy="4486275"/>
          </a:xfrm>
        </p:spPr>
        <p:txBody>
          <a:bodyPr>
            <a:normAutofit lnSpcReduction="10000"/>
          </a:bodyPr>
          <a:lstStyle/>
          <a:p>
            <a:pPr algn="just"/>
            <a:r>
              <a:rPr lang="en-US" b="0" i="0" dirty="0">
                <a:solidFill>
                  <a:srgbClr val="374151"/>
                </a:solidFill>
                <a:effectLst/>
                <a:latin typeface="Söhne"/>
              </a:rPr>
              <a:t>Cryptic relatedness refers to the phenomenon in which two individuals appear to be unrelated, but in fact share a common ancestor. This can occur when a genealogy or family tree is incomplete, or when two individuals have a common ancestor that is many generations back and not easily discernible from their current genealogical records</a:t>
            </a:r>
          </a:p>
          <a:p>
            <a:pPr algn="just"/>
            <a:r>
              <a:rPr lang="en-US" b="0" i="0" dirty="0">
                <a:solidFill>
                  <a:srgbClr val="374151"/>
                </a:solidFill>
                <a:effectLst/>
                <a:latin typeface="Söhne"/>
              </a:rPr>
              <a:t>Cryptic relatedness can be a problem in genetic studies, because it can lead to </a:t>
            </a:r>
            <a:r>
              <a:rPr lang="en-US" b="1" i="0" dirty="0">
                <a:solidFill>
                  <a:srgbClr val="374151"/>
                </a:solidFill>
                <a:effectLst/>
                <a:latin typeface="Söhne"/>
              </a:rPr>
              <a:t>confounding </a:t>
            </a:r>
            <a:r>
              <a:rPr lang="en-US" b="0" i="0" dirty="0">
                <a:solidFill>
                  <a:srgbClr val="374151"/>
                </a:solidFill>
                <a:effectLst/>
                <a:latin typeface="Söhne"/>
              </a:rPr>
              <a:t>results when researchers fail to account for it</a:t>
            </a:r>
            <a:endParaRPr lang="en-US" dirty="0">
              <a:solidFill>
                <a:srgbClr val="374151"/>
              </a:solidFill>
              <a:latin typeface="Söhne"/>
            </a:endParaRPr>
          </a:p>
          <a:p>
            <a:pPr algn="just"/>
            <a:r>
              <a:rPr lang="en-US" b="0" i="0" dirty="0">
                <a:solidFill>
                  <a:srgbClr val="374151"/>
                </a:solidFill>
                <a:effectLst/>
                <a:latin typeface="Söhne"/>
              </a:rPr>
              <a:t>For example, if two individuals who are cryptically related are included in a study as unrelated controls, their genetic similarities may artificially inflate the results, leading to false conclusions about the effects of a particular genetic variant</a:t>
            </a:r>
          </a:p>
        </p:txBody>
      </p:sp>
    </p:spTree>
    <p:extLst>
      <p:ext uri="{BB962C8B-B14F-4D97-AF65-F5344CB8AC3E}">
        <p14:creationId xmlns:p14="http://schemas.microsoft.com/office/powerpoint/2010/main" val="426123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1750</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-apple-system</vt:lpstr>
      <vt:lpstr>Arial</vt:lpstr>
      <vt:lpstr>Arial</vt:lpstr>
      <vt:lpstr>Calibri</vt:lpstr>
      <vt:lpstr>Calibri Light</vt:lpstr>
      <vt:lpstr>Cambria</vt:lpstr>
      <vt:lpstr>Helvetica</vt:lpstr>
      <vt:lpstr>Söhne</vt:lpstr>
      <vt:lpstr>Söhne Mono</vt:lpstr>
      <vt:lpstr>Office Theme</vt:lpstr>
      <vt:lpstr>QC steps of GWAS tutorial</vt:lpstr>
      <vt:lpstr>Data format (for PLINK)</vt:lpstr>
      <vt:lpstr>…data format for PLINK</vt:lpstr>
      <vt:lpstr>PowerPoint Presentation</vt:lpstr>
      <vt:lpstr>Understanding basic PLINK command</vt:lpstr>
      <vt:lpstr>QC step 1: Excluding missingness of SNPs and individuals</vt:lpstr>
      <vt:lpstr>Sex discrepancy</vt:lpstr>
      <vt:lpstr>PowerPoint Presentation</vt:lpstr>
      <vt:lpstr>Cryptic relatedness</vt:lpstr>
      <vt:lpstr>PowerPoint Presentation</vt:lpstr>
      <vt:lpstr>Command Breakdown: Step 1 of QC step 6</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dc:creator>
  <cp:lastModifiedBy>Sangeetha</cp:lastModifiedBy>
  <cp:revision>5</cp:revision>
  <dcterms:created xsi:type="dcterms:W3CDTF">2023-01-11T06:20:32Z</dcterms:created>
  <dcterms:modified xsi:type="dcterms:W3CDTF">2023-01-12T10:31:49Z</dcterms:modified>
</cp:coreProperties>
</file>