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3" r:id="rId5"/>
    <p:sldId id="258" r:id="rId6"/>
    <p:sldId id="259" r:id="rId7"/>
    <p:sldId id="260" r:id="rId8"/>
    <p:sldId id="265" r:id="rId9"/>
    <p:sldId id="264" r:id="rId10"/>
    <p:sldId id="261"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1404" cy="6859522"/>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rgbClr val="252525"/>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52525"/>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1404" cy="6859522"/>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rgbClr val="252525"/>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1404" cy="6859522"/>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1404" cy="6859522"/>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2" name="Holder 2"/>
          <p:cNvSpPr>
            <a:spLocks noGrp="1"/>
          </p:cNvSpPr>
          <p:nvPr>
            <p:ph type="title"/>
          </p:nvPr>
        </p:nvSpPr>
        <p:spPr>
          <a:xfrm>
            <a:off x="1602994" y="746505"/>
            <a:ext cx="8986011" cy="848360"/>
          </a:xfrm>
          <a:prstGeom prst="rect">
            <a:avLst/>
          </a:prstGeom>
        </p:spPr>
        <p:txBody>
          <a:bodyPr wrap="square" lIns="0" tIns="0" rIns="0" bIns="0">
            <a:spAutoFit/>
          </a:bodyPr>
          <a:lstStyle>
            <a:lvl1pPr>
              <a:defRPr sz="5400" b="0" i="0">
                <a:solidFill>
                  <a:srgbClr val="252525"/>
                </a:solidFill>
                <a:latin typeface="Verdana"/>
                <a:cs typeface="Verdana"/>
              </a:defRPr>
            </a:lvl1pPr>
          </a:lstStyle>
          <a:p>
            <a:endParaRPr/>
          </a:p>
        </p:txBody>
      </p:sp>
      <p:sp>
        <p:nvSpPr>
          <p:cNvPr id="3" name="Holder 3"/>
          <p:cNvSpPr>
            <a:spLocks noGrp="1"/>
          </p:cNvSpPr>
          <p:nvPr>
            <p:ph type="body" idx="1"/>
          </p:nvPr>
        </p:nvSpPr>
        <p:spPr>
          <a:xfrm>
            <a:off x="1602994" y="1928881"/>
            <a:ext cx="8986011" cy="3631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5626" y="1916938"/>
            <a:ext cx="6599555" cy="565150"/>
            <a:chOff x="925626" y="1916938"/>
            <a:chExt cx="6599555" cy="565150"/>
          </a:xfrm>
        </p:grpSpPr>
        <p:pic>
          <p:nvPicPr>
            <p:cNvPr id="3" name="object 3"/>
            <p:cNvPicPr/>
            <p:nvPr/>
          </p:nvPicPr>
          <p:blipFill>
            <a:blip r:embed="rId2" cstate="print"/>
            <a:stretch>
              <a:fillRect/>
            </a:stretch>
          </p:blipFill>
          <p:spPr>
            <a:xfrm>
              <a:off x="935736" y="1926336"/>
              <a:ext cx="6589013" cy="555498"/>
            </a:xfrm>
            <a:prstGeom prst="rect">
              <a:avLst/>
            </a:prstGeom>
          </p:spPr>
        </p:pic>
        <p:pic>
          <p:nvPicPr>
            <p:cNvPr id="4" name="object 4"/>
            <p:cNvPicPr/>
            <p:nvPr/>
          </p:nvPicPr>
          <p:blipFill>
            <a:blip r:embed="rId3" cstate="print"/>
            <a:stretch>
              <a:fillRect/>
            </a:stretch>
          </p:blipFill>
          <p:spPr>
            <a:xfrm>
              <a:off x="925626" y="1916938"/>
              <a:ext cx="6567627" cy="532892"/>
            </a:xfrm>
            <a:prstGeom prst="rect">
              <a:avLst/>
            </a:prstGeom>
          </p:spPr>
        </p:pic>
      </p:grpSp>
      <p:sp>
        <p:nvSpPr>
          <p:cNvPr id="5" name="object 5"/>
          <p:cNvSpPr txBox="1"/>
          <p:nvPr/>
        </p:nvSpPr>
        <p:spPr>
          <a:xfrm>
            <a:off x="7127493" y="4031995"/>
            <a:ext cx="2557145" cy="1713290"/>
          </a:xfrm>
          <a:prstGeom prst="rect">
            <a:avLst/>
          </a:prstGeom>
        </p:spPr>
        <p:txBody>
          <a:bodyPr vert="horz" wrap="square" lIns="0" tIns="12700" rIns="0" bIns="0" rtlCol="0">
            <a:spAutoFit/>
          </a:bodyPr>
          <a:lstStyle/>
          <a:p>
            <a:pPr marL="12700" marR="5080">
              <a:lnSpc>
                <a:spcPct val="100000"/>
              </a:lnSpc>
              <a:spcBef>
                <a:spcPts val="100"/>
              </a:spcBef>
            </a:pPr>
            <a:r>
              <a:rPr lang="en-US" dirty="0"/>
              <a:t>Team Achievers: </a:t>
            </a:r>
            <a:endParaRPr lang="en-US" dirty="0" smtClean="0"/>
          </a:p>
          <a:p>
            <a:pPr marL="12700" marR="5080">
              <a:lnSpc>
                <a:spcPct val="100000"/>
              </a:lnSpc>
              <a:spcBef>
                <a:spcPts val="100"/>
              </a:spcBef>
            </a:pPr>
            <a:r>
              <a:rPr lang="en-US" dirty="0" err="1" smtClean="0"/>
              <a:t>Sangeetha</a:t>
            </a:r>
            <a:r>
              <a:rPr lang="en-US" dirty="0" smtClean="0"/>
              <a:t> </a:t>
            </a:r>
            <a:r>
              <a:rPr lang="en-US" dirty="0"/>
              <a:t>Nair (Lead) </a:t>
            </a:r>
            <a:endParaRPr lang="en-US" dirty="0" smtClean="0"/>
          </a:p>
          <a:p>
            <a:pPr marL="12700" marR="5080">
              <a:lnSpc>
                <a:spcPct val="100000"/>
              </a:lnSpc>
              <a:spcBef>
                <a:spcPts val="100"/>
              </a:spcBef>
            </a:pPr>
            <a:r>
              <a:rPr lang="en-US" dirty="0" smtClean="0"/>
              <a:t>Viviana </a:t>
            </a:r>
            <a:r>
              <a:rPr lang="en-US" dirty="0"/>
              <a:t>Lopes </a:t>
            </a:r>
            <a:endParaRPr lang="en-US" dirty="0" smtClean="0"/>
          </a:p>
          <a:p>
            <a:pPr marL="12700" marR="5080">
              <a:lnSpc>
                <a:spcPct val="100000"/>
              </a:lnSpc>
              <a:spcBef>
                <a:spcPts val="100"/>
              </a:spcBef>
            </a:pPr>
            <a:r>
              <a:rPr lang="en-US" dirty="0" smtClean="0"/>
              <a:t>Purvi </a:t>
            </a:r>
            <a:r>
              <a:rPr lang="en-US" dirty="0"/>
              <a:t>Patel </a:t>
            </a:r>
            <a:endParaRPr lang="en-US" dirty="0" smtClean="0"/>
          </a:p>
          <a:p>
            <a:pPr marL="12700" marR="5080">
              <a:lnSpc>
                <a:spcPct val="100000"/>
              </a:lnSpc>
              <a:spcBef>
                <a:spcPts val="100"/>
              </a:spcBef>
            </a:pPr>
            <a:r>
              <a:rPr lang="en-US" dirty="0" err="1" smtClean="0"/>
              <a:t>Nandor</a:t>
            </a:r>
            <a:r>
              <a:rPr lang="en-US" dirty="0" smtClean="0"/>
              <a:t> </a:t>
            </a:r>
            <a:r>
              <a:rPr lang="en-US" dirty="0"/>
              <a:t>Gallo </a:t>
            </a:r>
            <a:br>
              <a:rPr lang="en-US" dirty="0"/>
            </a:br>
            <a:endParaRPr sz="1800" dirty="0">
              <a:latin typeface="+mj-lt"/>
              <a:ea typeface="Cambria" panose="02040503050406030204" pitchFamily="18" charset="0"/>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3913" y="3177158"/>
            <a:ext cx="3416935" cy="556260"/>
            <a:chOff x="4383913" y="3177158"/>
            <a:chExt cx="3416935" cy="556260"/>
          </a:xfrm>
        </p:grpSpPr>
        <p:pic>
          <p:nvPicPr>
            <p:cNvPr id="3" name="object 3"/>
            <p:cNvPicPr/>
            <p:nvPr/>
          </p:nvPicPr>
          <p:blipFill>
            <a:blip r:embed="rId2" cstate="print"/>
            <a:stretch>
              <a:fillRect/>
            </a:stretch>
          </p:blipFill>
          <p:spPr>
            <a:xfrm>
              <a:off x="4393692" y="3186683"/>
              <a:ext cx="3406902" cy="546353"/>
            </a:xfrm>
            <a:prstGeom prst="rect">
              <a:avLst/>
            </a:prstGeom>
          </p:spPr>
        </p:pic>
        <p:pic>
          <p:nvPicPr>
            <p:cNvPr id="4" name="object 4"/>
            <p:cNvPicPr/>
            <p:nvPr/>
          </p:nvPicPr>
          <p:blipFill>
            <a:blip r:embed="rId3" cstate="print"/>
            <a:stretch>
              <a:fillRect/>
            </a:stretch>
          </p:blipFill>
          <p:spPr>
            <a:xfrm>
              <a:off x="4383913" y="3177158"/>
              <a:ext cx="3384931" cy="5234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4800" b="1" spc="-45" dirty="0" smtClean="0">
                <a:latin typeface="Cambria" panose="02040503050406030204" pitchFamily="18" charset="0"/>
                <a:ea typeface="Cambria" panose="02040503050406030204" pitchFamily="18" charset="0"/>
              </a:rPr>
              <a:t>Summary of Capstone-I</a:t>
            </a:r>
            <a:endParaRPr sz="4800" b="1" spc="-300" dirty="0">
              <a:latin typeface="Cambria" panose="02040503050406030204" pitchFamily="18" charset="0"/>
              <a:ea typeface="Cambria" panose="02040503050406030204" pitchFamily="18" charset="0"/>
            </a:endParaRPr>
          </a:p>
        </p:txBody>
      </p:sp>
      <p:sp>
        <p:nvSpPr>
          <p:cNvPr id="4" name="Text Placeholder 3"/>
          <p:cNvSpPr>
            <a:spLocks noGrp="1"/>
          </p:cNvSpPr>
          <p:nvPr>
            <p:ph type="body" idx="1"/>
          </p:nvPr>
        </p:nvSpPr>
        <p:spPr>
          <a:xfrm>
            <a:off x="1602994" y="1928881"/>
            <a:ext cx="8986011" cy="2769989"/>
          </a:xfrm>
        </p:spPr>
        <p:txBody>
          <a:bodyPr/>
          <a:lstStyle/>
          <a:p>
            <a:pPr marL="285750" indent="-285750">
              <a:buFont typeface="Arial" panose="020B0604020202020204" pitchFamily="34" charset="0"/>
              <a:buChar char="•"/>
            </a:pPr>
            <a:r>
              <a:rPr lang="en-US" dirty="0"/>
              <a:t>One of the key aspects of us humans is the ability to communicate. Language plays a major role in the way we communicate with each other. In every computing environment, we daily use keyboard. It takes lot of effort for every user to key in each alphabet and develop a word when expressing their thoughts. </a:t>
            </a:r>
            <a:endParaRPr lang="en-US" dirty="0" smtClean="0"/>
          </a:p>
          <a:p>
            <a:pPr marL="285750" indent="-285750">
              <a:buFont typeface="Arial" panose="020B0604020202020204" pitchFamily="34" charset="0"/>
              <a:buChar char="•"/>
            </a:pPr>
            <a:r>
              <a:rPr lang="en-US" dirty="0" smtClean="0"/>
              <a:t>It </a:t>
            </a:r>
            <a:r>
              <a:rPr lang="en-US" dirty="0"/>
              <a:t>also leads to error when manually typing the English words and creates grammatical </a:t>
            </a:r>
            <a:r>
              <a:rPr lang="en-US" dirty="0" smtClean="0"/>
              <a:t>error.</a:t>
            </a:r>
          </a:p>
          <a:p>
            <a:pPr marL="285750" indent="-285750">
              <a:buFont typeface="Arial" panose="020B0604020202020204" pitchFamily="34" charset="0"/>
              <a:buChar char="•"/>
            </a:pPr>
            <a:r>
              <a:rPr lang="en-US" dirty="0" smtClean="0"/>
              <a:t>To </a:t>
            </a:r>
            <a:r>
              <a:rPr lang="en-US" dirty="0"/>
              <a:t>improve our ability to communicate effectively and efficiently and express our thoughts without </a:t>
            </a:r>
            <a:r>
              <a:rPr lang="en-US" dirty="0" smtClean="0"/>
              <a:t>errors, </a:t>
            </a:r>
            <a:r>
              <a:rPr lang="en-US" dirty="0"/>
              <a:t>word prediction tools are important to use. </a:t>
            </a:r>
            <a:endParaRPr lang="en-US" dirty="0" smtClean="0"/>
          </a:p>
          <a:p>
            <a:pPr marL="285750" indent="-285750">
              <a:buFont typeface="Arial" panose="020B0604020202020204" pitchFamily="34" charset="0"/>
              <a:buChar char="•"/>
            </a:pPr>
            <a:r>
              <a:rPr lang="en-US" dirty="0" smtClean="0"/>
              <a:t>In </a:t>
            </a:r>
            <a:r>
              <a:rPr lang="en-US" dirty="0"/>
              <a:t>our project, we illustrated prediction of next word in a sentence fragment on a webpage. Based on natural language processing, the algorithm </a:t>
            </a:r>
            <a:r>
              <a:rPr lang="en-US" dirty="0" smtClean="0"/>
              <a:t>predicts </a:t>
            </a:r>
            <a:r>
              <a:rPr lang="en-US" dirty="0"/>
              <a:t>the next word </a:t>
            </a:r>
            <a:r>
              <a:rPr lang="en-US" dirty="0" smtClean="0"/>
              <a:t>for user. </a:t>
            </a:r>
            <a:r>
              <a:rPr lang="en-US" dirty="0"/>
              <a:t/>
            </a:r>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994" y="746505"/>
            <a:ext cx="10360406" cy="751488"/>
          </a:xfrm>
          <a:prstGeom prst="rect">
            <a:avLst/>
          </a:prstGeom>
        </p:spPr>
        <p:txBody>
          <a:bodyPr vert="horz" wrap="square" lIns="0" tIns="12700" rIns="0" bIns="0" rtlCol="0">
            <a:spAutoFit/>
          </a:bodyPr>
          <a:lstStyle/>
          <a:p>
            <a:pPr marL="12700">
              <a:lnSpc>
                <a:spcPct val="100000"/>
              </a:lnSpc>
              <a:spcBef>
                <a:spcPts val="100"/>
              </a:spcBef>
            </a:pPr>
            <a:r>
              <a:rPr lang="en-IN" sz="4800" b="1" spc="-45" dirty="0" smtClean="0">
                <a:latin typeface="Cambria" panose="02040503050406030204" pitchFamily="18" charset="0"/>
                <a:ea typeface="Cambria" panose="02040503050406030204" pitchFamily="18" charset="0"/>
              </a:rPr>
              <a:t>Problem statement for Capstone-II</a:t>
            </a:r>
            <a:endParaRPr sz="4800" b="1" spc="-300" dirty="0">
              <a:latin typeface="Cambria" panose="02040503050406030204" pitchFamily="18" charset="0"/>
              <a:ea typeface="Cambria" panose="02040503050406030204" pitchFamily="18" charset="0"/>
            </a:endParaRPr>
          </a:p>
        </p:txBody>
      </p:sp>
      <p:sp>
        <p:nvSpPr>
          <p:cNvPr id="4" name="Text Placeholder 3"/>
          <p:cNvSpPr>
            <a:spLocks noGrp="1"/>
          </p:cNvSpPr>
          <p:nvPr>
            <p:ph type="body" idx="1"/>
          </p:nvPr>
        </p:nvSpPr>
        <p:spPr>
          <a:xfrm>
            <a:off x="1602994" y="1928881"/>
            <a:ext cx="8986011" cy="3600986"/>
          </a:xfrm>
        </p:spPr>
        <p:txBody>
          <a:bodyPr/>
          <a:lstStyle/>
          <a:p>
            <a:pPr marL="285750" indent="-285750">
              <a:buFont typeface="Arial" panose="020B0604020202020204" pitchFamily="34" charset="0"/>
              <a:buChar char="•"/>
            </a:pPr>
            <a:r>
              <a:rPr lang="en-IN" dirty="0" smtClean="0">
                <a:latin typeface="+mj-lt"/>
                <a:ea typeface="Cambria" panose="02040503050406030204" pitchFamily="18" charset="0"/>
              </a:rPr>
              <a:t>There are many disabled </a:t>
            </a:r>
            <a:r>
              <a:rPr lang="en-IN" dirty="0">
                <a:latin typeface="+mj-lt"/>
                <a:ea typeface="Cambria" panose="02040503050406030204" pitchFamily="18" charset="0"/>
              </a:rPr>
              <a:t>people who are blind or unable to use their hands </a:t>
            </a:r>
            <a:r>
              <a:rPr lang="en-IN" dirty="0" smtClean="0">
                <a:latin typeface="+mj-lt"/>
                <a:ea typeface="Cambria" panose="02040503050406030204" pitchFamily="18" charset="0"/>
              </a:rPr>
              <a:t>effectively to use any kind of device. They may find this as a disappointment as they might be unable to get a proper response from someone or communicate effectively .</a:t>
            </a:r>
          </a:p>
          <a:p>
            <a:pPr marL="285750" indent="-285750">
              <a:buFont typeface="Arial" panose="020B0604020202020204" pitchFamily="34" charset="0"/>
              <a:buChar char="•"/>
            </a:pPr>
            <a:r>
              <a:rPr lang="en-IN" dirty="0" smtClean="0">
                <a:latin typeface="+mj-lt"/>
                <a:ea typeface="Cambria" panose="02040503050406030204" pitchFamily="18" charset="0"/>
              </a:rPr>
              <a:t>That is why, our main aim is to help these kind of people by implementing this project further with advance technology, we are going to develop TTS(Text-to-speech) and STT (Speech-to-text) by using Speech Recognition technology. </a:t>
            </a:r>
          </a:p>
          <a:p>
            <a:pPr marL="285750" indent="-285750">
              <a:buFont typeface="Arial" panose="020B0604020202020204" pitchFamily="34" charset="0"/>
              <a:buChar char="•"/>
            </a:pPr>
            <a:r>
              <a:rPr lang="en-IN" dirty="0" smtClean="0">
                <a:latin typeface="+mj-lt"/>
                <a:ea typeface="Cambria" panose="02040503050406030204" pitchFamily="18" charset="0"/>
              </a:rPr>
              <a:t>As Speech recognition is an evolving technology, Voice assistant is very useful tool by which people can share their information through voice input and can get appropriate supporting text.</a:t>
            </a:r>
          </a:p>
          <a:p>
            <a:pPr marL="285750" indent="-285750">
              <a:buFont typeface="Arial" panose="020B0604020202020204" pitchFamily="34" charset="0"/>
              <a:buChar char="•"/>
            </a:pPr>
            <a:r>
              <a:rPr lang="en-IN" dirty="0" smtClean="0">
                <a:latin typeface="+mj-lt"/>
                <a:ea typeface="Cambria" panose="02040503050406030204" pitchFamily="18" charset="0"/>
              </a:rPr>
              <a:t>Another most </a:t>
            </a:r>
            <a:r>
              <a:rPr lang="en-IN" dirty="0">
                <a:latin typeface="+mj-lt"/>
                <a:ea typeface="Cambria" panose="02040503050406030204" pitchFamily="18" charset="0"/>
              </a:rPr>
              <a:t>important aspect of our project is getting feedbacks from users, which will be provided through a webpage. Back-end developer can use this to fetch feedback from database that will be displayed as a </a:t>
            </a:r>
            <a:r>
              <a:rPr lang="en-IN" dirty="0" smtClean="0">
                <a:latin typeface="+mj-lt"/>
                <a:ea typeface="Cambria" panose="02040503050406030204" pitchFamily="18" charset="0"/>
              </a:rPr>
              <a:t>diagram.</a:t>
            </a:r>
            <a:endParaRPr lang="en-IN" dirty="0">
              <a:latin typeface="+mj-lt"/>
              <a:ea typeface="Cambria" panose="02040503050406030204" pitchFamily="18" charset="0"/>
            </a:endParaRPr>
          </a:p>
          <a:p>
            <a:pPr marL="285750" indent="-285750">
              <a:buFont typeface="Arial" panose="020B0604020202020204" pitchFamily="34" charset="0"/>
              <a:buChar char="•"/>
            </a:pPr>
            <a:endParaRPr lang="en-IN" dirty="0">
              <a:latin typeface="+mj-lt"/>
              <a:ea typeface="Cambria" panose="02040503050406030204" pitchFamily="18" charset="0"/>
            </a:endParaRPr>
          </a:p>
        </p:txBody>
      </p:sp>
    </p:spTree>
    <p:extLst>
      <p:ext uri="{BB962C8B-B14F-4D97-AF65-F5344CB8AC3E}">
        <p14:creationId xmlns:p14="http://schemas.microsoft.com/office/powerpoint/2010/main" val="202709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746505"/>
            <a:ext cx="9522206" cy="848360"/>
          </a:xfrm>
        </p:spPr>
        <p:txBody>
          <a:bodyPr/>
          <a:lstStyle/>
          <a:p>
            <a:r>
              <a:rPr lang="en-IN" sz="4800" b="1" dirty="0" smtClean="0">
                <a:latin typeface="Cambria" panose="02040503050406030204" pitchFamily="18" charset="0"/>
                <a:ea typeface="Cambria" panose="02040503050406030204" pitchFamily="18" charset="0"/>
              </a:rPr>
              <a:t>Features achieved in capstone-I:</a:t>
            </a:r>
            <a:endParaRPr lang="en-IN" sz="48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1602994" y="2057400"/>
            <a:ext cx="8986011" cy="2492990"/>
          </a:xfrm>
        </p:spPr>
        <p:txBody>
          <a:bodyPr/>
          <a:lstStyle/>
          <a:p>
            <a:r>
              <a:rPr lang="en-US" dirty="0"/>
              <a:t>﻿</a:t>
            </a:r>
            <a:br>
              <a:rPr lang="en-US" dirty="0"/>
            </a:br>
            <a:r>
              <a:rPr lang="en-US" dirty="0" smtClean="0"/>
              <a:t>1.  We created a Web </a:t>
            </a:r>
            <a:r>
              <a:rPr lang="en-US" dirty="0"/>
              <a:t>application which </a:t>
            </a:r>
            <a:r>
              <a:rPr lang="en-US" dirty="0" smtClean="0"/>
              <a:t>can predict </a:t>
            </a:r>
            <a:r>
              <a:rPr lang="en-US" dirty="0"/>
              <a:t>technology-based words</a:t>
            </a:r>
            <a:br>
              <a:rPr lang="en-US" dirty="0"/>
            </a:br>
            <a:r>
              <a:rPr lang="en-US" dirty="0" smtClean="0"/>
              <a:t>2.  A Text </a:t>
            </a:r>
            <a:r>
              <a:rPr lang="en-US" dirty="0"/>
              <a:t>box for user </a:t>
            </a:r>
            <a:r>
              <a:rPr lang="en-US" dirty="0" smtClean="0"/>
              <a:t>input which could give </a:t>
            </a:r>
            <a:r>
              <a:rPr lang="en-US" dirty="0"/>
              <a:t>recommendations </a:t>
            </a:r>
            <a:r>
              <a:rPr lang="en-US" dirty="0" smtClean="0"/>
              <a:t>to </a:t>
            </a:r>
            <a:r>
              <a:rPr lang="en-US" dirty="0"/>
              <a:t>each user input </a:t>
            </a:r>
            <a:r>
              <a:rPr lang="en-US" dirty="0" smtClean="0"/>
              <a:t>word</a:t>
            </a:r>
          </a:p>
          <a:p>
            <a:r>
              <a:rPr lang="en-US" dirty="0" smtClean="0"/>
              <a:t>User </a:t>
            </a:r>
            <a:r>
              <a:rPr lang="en-US" dirty="0"/>
              <a:t>can choose out of the three recommendations and that word </a:t>
            </a:r>
            <a:r>
              <a:rPr lang="en-US" dirty="0" smtClean="0"/>
              <a:t>was added </a:t>
            </a:r>
            <a:r>
              <a:rPr lang="en-US" dirty="0"/>
              <a:t>in the </a:t>
            </a:r>
            <a:r>
              <a:rPr lang="en-US" dirty="0" smtClean="0"/>
              <a:t>sentence with Accuracy </a:t>
            </a:r>
            <a:r>
              <a:rPr lang="en-US" dirty="0"/>
              <a:t>for each predicted </a:t>
            </a:r>
            <a:r>
              <a:rPr lang="en-US" dirty="0" smtClean="0"/>
              <a:t>word, which was shown </a:t>
            </a:r>
            <a:r>
              <a:rPr lang="en-US" dirty="0"/>
              <a:t>below it based on the usage and prediction of the word by the model</a:t>
            </a:r>
            <a:br>
              <a:rPr lang="en-US" dirty="0"/>
            </a:br>
            <a:r>
              <a:rPr lang="en-US" dirty="0" smtClean="0"/>
              <a:t>3. We created </a:t>
            </a:r>
            <a:r>
              <a:rPr lang="en-US" dirty="0"/>
              <a:t>an excel file which </a:t>
            </a:r>
            <a:r>
              <a:rPr lang="en-US" dirty="0" smtClean="0"/>
              <a:t>was recording </a:t>
            </a:r>
            <a:r>
              <a:rPr lang="en-US" dirty="0"/>
              <a:t>the count and </a:t>
            </a:r>
            <a:r>
              <a:rPr lang="en-US" dirty="0" smtClean="0"/>
              <a:t>flag </a:t>
            </a:r>
            <a:r>
              <a:rPr lang="en-US" dirty="0"/>
              <a:t>of the </a:t>
            </a:r>
            <a:r>
              <a:rPr lang="en-US" dirty="0" smtClean="0"/>
              <a:t>words and it was updating flag counts which were displayed in UI at </a:t>
            </a:r>
            <a:r>
              <a:rPr lang="en-US" smtClean="0"/>
              <a:t>the bottom, </a:t>
            </a:r>
            <a:r>
              <a:rPr lang="en-US" dirty="0" smtClean="0"/>
              <a:t>which were selected </a:t>
            </a:r>
            <a:r>
              <a:rPr lang="en-US" dirty="0"/>
              <a:t>by the user along with the previous word. This </a:t>
            </a:r>
            <a:r>
              <a:rPr lang="en-US" dirty="0" smtClean="0"/>
              <a:t>can </a:t>
            </a:r>
            <a:r>
              <a:rPr lang="en-US" dirty="0"/>
              <a:t>be used to retrain the model to enhance </a:t>
            </a:r>
            <a:r>
              <a:rPr lang="en-US" dirty="0" smtClean="0"/>
              <a:t>accuracy.</a:t>
            </a:r>
            <a:endParaRPr lang="en-IN" dirty="0"/>
          </a:p>
        </p:txBody>
      </p:sp>
    </p:spTree>
    <p:extLst>
      <p:ext uri="{BB962C8B-B14F-4D97-AF65-F5344CB8AC3E}">
        <p14:creationId xmlns:p14="http://schemas.microsoft.com/office/powerpoint/2010/main" val="8136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994" y="837692"/>
            <a:ext cx="8760206" cy="766235"/>
          </a:xfrm>
          <a:prstGeom prst="rect">
            <a:avLst/>
          </a:prstGeom>
        </p:spPr>
        <p:txBody>
          <a:bodyPr vert="horz" wrap="square" lIns="0" tIns="12065" rIns="0" bIns="0" rtlCol="0">
            <a:spAutoFit/>
          </a:bodyPr>
          <a:lstStyle/>
          <a:p>
            <a:pPr marL="12700">
              <a:lnSpc>
                <a:spcPct val="100000"/>
              </a:lnSpc>
              <a:spcBef>
                <a:spcPts val="95"/>
              </a:spcBef>
            </a:pPr>
            <a:r>
              <a:rPr sz="4900" b="1" spc="-150" dirty="0">
                <a:latin typeface="Cambria" panose="02040503050406030204" pitchFamily="18" charset="0"/>
                <a:ea typeface="Cambria" panose="02040503050406030204" pitchFamily="18" charset="0"/>
              </a:rPr>
              <a:t>Features</a:t>
            </a:r>
            <a:r>
              <a:rPr sz="4900" b="1" spc="-345" dirty="0">
                <a:latin typeface="Cambria" panose="02040503050406030204" pitchFamily="18" charset="0"/>
                <a:ea typeface="Cambria" panose="02040503050406030204" pitchFamily="18" charset="0"/>
              </a:rPr>
              <a:t> </a:t>
            </a:r>
            <a:r>
              <a:rPr lang="en-IN" sz="4900" b="1" spc="190" dirty="0" smtClean="0">
                <a:latin typeface="Cambria" panose="02040503050406030204" pitchFamily="18" charset="0"/>
                <a:ea typeface="Cambria" panose="02040503050406030204" pitchFamily="18" charset="0"/>
              </a:rPr>
              <a:t>to be implemented:</a:t>
            </a:r>
            <a:endParaRPr sz="4900" b="1" dirty="0">
              <a:latin typeface="Cambria" panose="02040503050406030204" pitchFamily="18" charset="0"/>
              <a:ea typeface="Cambria" panose="02040503050406030204" pitchFamily="18" charset="0"/>
            </a:endParaRPr>
          </a:p>
        </p:txBody>
      </p:sp>
      <p:sp>
        <p:nvSpPr>
          <p:cNvPr id="3" name="object 3"/>
          <p:cNvSpPr txBox="1"/>
          <p:nvPr/>
        </p:nvSpPr>
        <p:spPr>
          <a:xfrm>
            <a:off x="1602994" y="1928881"/>
            <a:ext cx="8862060" cy="4245393"/>
          </a:xfrm>
          <a:prstGeom prst="rect">
            <a:avLst/>
          </a:prstGeom>
        </p:spPr>
        <p:txBody>
          <a:bodyPr vert="horz" wrap="square" lIns="0" tIns="112395" rIns="0" bIns="0" rtlCol="0">
            <a:spAutoFit/>
          </a:bodyPr>
          <a:lstStyle/>
          <a:p>
            <a:pPr marL="12700">
              <a:lnSpc>
                <a:spcPct val="100000"/>
              </a:lnSpc>
              <a:spcBef>
                <a:spcPts val="885"/>
              </a:spcBef>
              <a:buClr>
                <a:srgbClr val="A42F0F"/>
              </a:buClr>
              <a:tabLst>
                <a:tab pos="354965" algn="l"/>
                <a:tab pos="355600" algn="l"/>
              </a:tabLst>
            </a:pPr>
            <a:r>
              <a:rPr lang="en-IN" dirty="0" smtClean="0">
                <a:latin typeface="+mj-lt"/>
                <a:ea typeface="Cambria" panose="02040503050406030204" pitchFamily="18" charset="0"/>
                <a:cs typeface="Verdana"/>
              </a:rPr>
              <a:t>1.   Database will play a crucial role in this project; instead of excel sheet, our main target is to store data and feedback into database.</a:t>
            </a:r>
          </a:p>
          <a:p>
            <a:pPr marL="755650" lvl="1" indent="-285750">
              <a:spcBef>
                <a:spcPts val="885"/>
              </a:spcBef>
              <a:buClr>
                <a:srgbClr val="A42F0F"/>
              </a:buClr>
              <a:buFont typeface="Wingdings" panose="05000000000000000000" pitchFamily="2" charset="2"/>
              <a:buChar char="Ø"/>
              <a:tabLst>
                <a:tab pos="354965" algn="l"/>
                <a:tab pos="355600" algn="l"/>
              </a:tabLst>
            </a:pPr>
            <a:r>
              <a:rPr lang="en-IN" dirty="0" smtClean="0">
                <a:latin typeface="+mj-lt"/>
                <a:ea typeface="Cambria" panose="02040503050406030204" pitchFamily="18" charset="0"/>
                <a:cs typeface="Verdana"/>
              </a:rPr>
              <a:t> Reasons for it:</a:t>
            </a:r>
          </a:p>
          <a:p>
            <a:pPr marL="755650" lvl="1" indent="-285750">
              <a:spcBef>
                <a:spcPts val="885"/>
              </a:spcBef>
              <a:buClr>
                <a:srgbClr val="A42F0F"/>
              </a:buClr>
              <a:buFont typeface="Courier New" panose="02070309020205020404" pitchFamily="49" charset="0"/>
              <a:buChar char="o"/>
              <a:tabLst>
                <a:tab pos="354965" algn="l"/>
                <a:tab pos="355600" algn="l"/>
              </a:tabLst>
            </a:pPr>
            <a:r>
              <a:rPr lang="en-US" dirty="0" smtClean="0">
                <a:latin typeface="+mj-lt"/>
                <a:ea typeface="Cambria" panose="02040503050406030204" pitchFamily="18" charset="0"/>
                <a:cs typeface="Verdana"/>
              </a:rPr>
              <a:t>Databases </a:t>
            </a:r>
            <a:r>
              <a:rPr lang="en-US" dirty="0">
                <a:latin typeface="+mj-lt"/>
                <a:ea typeface="Cambria" panose="02040503050406030204" pitchFamily="18" charset="0"/>
                <a:cs typeface="Verdana"/>
              </a:rPr>
              <a:t>outperform spreadsheets in terms of efficiency. They can hold effectively unlimited amounts of data, which would bog down any spreadsheet</a:t>
            </a:r>
            <a:r>
              <a:rPr lang="en-US" dirty="0" smtClean="0">
                <a:latin typeface="+mj-lt"/>
                <a:ea typeface="Cambria" panose="02040503050406030204" pitchFamily="18" charset="0"/>
                <a:cs typeface="Verdana"/>
              </a:rPr>
              <a:t>.</a:t>
            </a:r>
          </a:p>
          <a:p>
            <a:pPr marL="755650" lvl="1" indent="-285750">
              <a:spcBef>
                <a:spcPts val="885"/>
              </a:spcBef>
              <a:buClr>
                <a:srgbClr val="A42F0F"/>
              </a:buClr>
              <a:buFont typeface="Courier New" panose="02070309020205020404" pitchFamily="49" charset="0"/>
              <a:buChar char="o"/>
              <a:tabLst>
                <a:tab pos="354965" algn="l"/>
                <a:tab pos="355600" algn="l"/>
              </a:tabLst>
            </a:pPr>
            <a:r>
              <a:rPr lang="en-US" dirty="0" smtClean="0">
                <a:latin typeface="+mj-lt"/>
                <a:ea typeface="Cambria" panose="02040503050406030204" pitchFamily="18" charset="0"/>
                <a:cs typeface="Verdana"/>
              </a:rPr>
              <a:t> </a:t>
            </a:r>
            <a:r>
              <a:rPr lang="en-US" dirty="0">
                <a:latin typeface="+mj-lt"/>
                <a:ea typeface="Cambria" panose="02040503050406030204" pitchFamily="18" charset="0"/>
                <a:cs typeface="Verdana"/>
              </a:rPr>
              <a:t>Databases, rather than being confined to only one user at a time, may be accessed continuously by multiple users at the same time, allowing for </a:t>
            </a:r>
            <a:r>
              <a:rPr lang="en-US" dirty="0" smtClean="0">
                <a:latin typeface="+mj-lt"/>
                <a:ea typeface="Cambria" panose="02040503050406030204" pitchFamily="18" charset="0"/>
                <a:cs typeface="Verdana"/>
              </a:rPr>
              <a:t>collaboration and  giving proper feedback to get more suggestions for improvement.</a:t>
            </a:r>
            <a:endParaRPr lang="en-US" dirty="0">
              <a:latin typeface="+mj-lt"/>
              <a:ea typeface="Cambria" panose="02040503050406030204" pitchFamily="18" charset="0"/>
              <a:cs typeface="Verdana"/>
            </a:endParaRPr>
          </a:p>
          <a:p>
            <a:pPr marL="12700">
              <a:lnSpc>
                <a:spcPct val="100000"/>
              </a:lnSpc>
              <a:spcBef>
                <a:spcPts val="885"/>
              </a:spcBef>
              <a:buClr>
                <a:srgbClr val="A42F0F"/>
              </a:buClr>
              <a:tabLst>
                <a:tab pos="354965" algn="l"/>
                <a:tab pos="355600" algn="l"/>
              </a:tabLst>
            </a:pPr>
            <a:r>
              <a:rPr lang="en-US" dirty="0" smtClean="0">
                <a:latin typeface="+mj-lt"/>
                <a:ea typeface="Cambria" panose="02040503050406030204" pitchFamily="18" charset="0"/>
                <a:cs typeface="Verdana"/>
              </a:rPr>
              <a:t>2.    Cloud Deployment</a:t>
            </a:r>
          </a:p>
          <a:p>
            <a:pPr marL="12700">
              <a:lnSpc>
                <a:spcPct val="100000"/>
              </a:lnSpc>
              <a:spcBef>
                <a:spcPts val="885"/>
              </a:spcBef>
              <a:buClr>
                <a:srgbClr val="A42F0F"/>
              </a:buClr>
              <a:tabLst>
                <a:tab pos="354965" algn="l"/>
                <a:tab pos="355600" algn="l"/>
              </a:tabLst>
            </a:pPr>
            <a:r>
              <a:rPr lang="en-US" dirty="0" smtClean="0">
                <a:latin typeface="+mj-lt"/>
                <a:ea typeface="Cambria" panose="02040503050406030204" pitchFamily="18" charset="0"/>
                <a:cs typeface="Verdana"/>
              </a:rPr>
              <a:t>3.    Implementation of Speech Recognition Technology </a:t>
            </a:r>
          </a:p>
          <a:p>
            <a:pPr marL="355600" indent="-342900">
              <a:lnSpc>
                <a:spcPct val="100000"/>
              </a:lnSpc>
              <a:spcBef>
                <a:spcPts val="885"/>
              </a:spcBef>
              <a:buClr>
                <a:srgbClr val="A42F0F"/>
              </a:buClr>
              <a:buAutoNum type="arabicPeriod" startAt="4"/>
              <a:tabLst>
                <a:tab pos="354965" algn="l"/>
                <a:tab pos="355600" algn="l"/>
              </a:tabLst>
            </a:pPr>
            <a:r>
              <a:rPr lang="en-US" dirty="0" smtClean="0">
                <a:latin typeface="+mj-lt"/>
                <a:ea typeface="Cambria" panose="02040503050406030204" pitchFamily="18" charset="0"/>
                <a:cs typeface="Verdana"/>
              </a:rPr>
              <a:t>Login page for users and admin</a:t>
            </a:r>
          </a:p>
          <a:p>
            <a:pPr marL="355600" indent="-342900">
              <a:lnSpc>
                <a:spcPct val="100000"/>
              </a:lnSpc>
              <a:spcBef>
                <a:spcPts val="885"/>
              </a:spcBef>
              <a:buClr>
                <a:srgbClr val="A42F0F"/>
              </a:buClr>
              <a:buAutoNum type="arabicPeriod" startAt="4"/>
              <a:tabLst>
                <a:tab pos="354965" algn="l"/>
                <a:tab pos="355600" algn="l"/>
              </a:tabLst>
            </a:pPr>
            <a:r>
              <a:rPr lang="en-US" dirty="0" smtClean="0">
                <a:latin typeface="+mj-lt"/>
                <a:ea typeface="Cambria" panose="02040503050406030204" pitchFamily="18" charset="0"/>
                <a:cs typeface="Verdana"/>
              </a:rPr>
              <a:t>A feedback form, to improve experience of users and to enhance the project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3905" y="940765"/>
            <a:ext cx="5699125" cy="843821"/>
          </a:xfrm>
          <a:prstGeom prst="rect">
            <a:avLst/>
          </a:prstGeom>
        </p:spPr>
        <p:txBody>
          <a:bodyPr vert="horz" wrap="square" lIns="0" tIns="12700" rIns="0" bIns="0" rtlCol="0">
            <a:spAutoFit/>
          </a:bodyPr>
          <a:lstStyle/>
          <a:p>
            <a:pPr marL="12700">
              <a:lnSpc>
                <a:spcPct val="100000"/>
              </a:lnSpc>
              <a:spcBef>
                <a:spcPts val="100"/>
              </a:spcBef>
            </a:pPr>
            <a:r>
              <a:rPr b="1" spc="-60" dirty="0">
                <a:latin typeface="Cambria" panose="02040503050406030204" pitchFamily="18" charset="0"/>
                <a:ea typeface="Cambria" panose="02040503050406030204" pitchFamily="18" charset="0"/>
              </a:rPr>
              <a:t>Tech</a:t>
            </a:r>
            <a:r>
              <a:rPr b="1" spc="-90" dirty="0">
                <a:latin typeface="Cambria" panose="02040503050406030204" pitchFamily="18" charset="0"/>
                <a:ea typeface="Cambria" panose="02040503050406030204" pitchFamily="18" charset="0"/>
              </a:rPr>
              <a:t>n</a:t>
            </a:r>
            <a:r>
              <a:rPr b="1" spc="15" dirty="0">
                <a:latin typeface="Cambria" panose="02040503050406030204" pitchFamily="18" charset="0"/>
                <a:ea typeface="Cambria" panose="02040503050406030204" pitchFamily="18" charset="0"/>
              </a:rPr>
              <a:t>ology</a:t>
            </a:r>
            <a:r>
              <a:rPr b="1" spc="-400" dirty="0">
                <a:latin typeface="Cambria" panose="02040503050406030204" pitchFamily="18" charset="0"/>
                <a:ea typeface="Cambria" panose="02040503050406030204" pitchFamily="18" charset="0"/>
              </a:rPr>
              <a:t> </a:t>
            </a:r>
            <a:r>
              <a:rPr b="1" spc="-55" dirty="0">
                <a:latin typeface="Cambria" panose="02040503050406030204" pitchFamily="18" charset="0"/>
                <a:ea typeface="Cambria" panose="02040503050406030204" pitchFamily="18" charset="0"/>
              </a:rPr>
              <a:t>used</a:t>
            </a:r>
          </a:p>
        </p:txBody>
      </p:sp>
      <p:sp>
        <p:nvSpPr>
          <p:cNvPr id="3" name="object 3"/>
          <p:cNvSpPr txBox="1"/>
          <p:nvPr/>
        </p:nvSpPr>
        <p:spPr>
          <a:xfrm>
            <a:off x="2362200" y="1981200"/>
            <a:ext cx="4340606" cy="2861681"/>
          </a:xfrm>
          <a:prstGeom prst="rect">
            <a:avLst/>
          </a:prstGeom>
        </p:spPr>
        <p:txBody>
          <a:bodyPr vert="horz" wrap="square" lIns="0" tIns="139065" rIns="0" bIns="0" rtlCol="0">
            <a:spAutoFit/>
          </a:bodyPr>
          <a:lstStyle/>
          <a:p>
            <a:pPr marL="355600" indent="-342900">
              <a:lnSpc>
                <a:spcPct val="100000"/>
              </a:lnSpc>
              <a:spcBef>
                <a:spcPts val="1095"/>
              </a:spcBef>
              <a:buClr>
                <a:srgbClr val="A42F0F"/>
              </a:buClr>
              <a:buFont typeface="Arial MT"/>
              <a:buChar char="•"/>
              <a:tabLst>
                <a:tab pos="354965" algn="l"/>
                <a:tab pos="355600" algn="l"/>
              </a:tabLst>
            </a:pPr>
            <a:r>
              <a:rPr lang="en-IN" sz="1800" spc="-45" dirty="0" smtClean="0">
                <a:solidFill>
                  <a:srgbClr val="585858"/>
                </a:solidFill>
                <a:latin typeface="+mj-lt"/>
                <a:ea typeface="Cambria" panose="02040503050406030204" pitchFamily="18" charset="0"/>
                <a:cs typeface="Verdana"/>
              </a:rPr>
              <a:t>Speech Recognition</a:t>
            </a:r>
          </a:p>
          <a:p>
            <a:pPr marL="355600" indent="-342900">
              <a:lnSpc>
                <a:spcPct val="100000"/>
              </a:lnSpc>
              <a:spcBef>
                <a:spcPts val="1095"/>
              </a:spcBef>
              <a:buClr>
                <a:srgbClr val="A42F0F"/>
              </a:buClr>
              <a:buFont typeface="Arial MT"/>
              <a:buChar char="•"/>
              <a:tabLst>
                <a:tab pos="354965" algn="l"/>
                <a:tab pos="355600" algn="l"/>
              </a:tabLst>
            </a:pPr>
            <a:r>
              <a:rPr sz="1800" spc="-45" dirty="0" smtClean="0">
                <a:solidFill>
                  <a:srgbClr val="585858"/>
                </a:solidFill>
                <a:latin typeface="+mj-lt"/>
                <a:ea typeface="Cambria" panose="02040503050406030204" pitchFamily="18" charset="0"/>
                <a:cs typeface="Verdana"/>
              </a:rPr>
              <a:t>Python</a:t>
            </a:r>
            <a:endParaRPr sz="1800" dirty="0">
              <a:latin typeface="+mj-lt"/>
              <a:ea typeface="Cambria" panose="02040503050406030204" pitchFamily="18" charset="0"/>
              <a:cs typeface="Verdana"/>
            </a:endParaRPr>
          </a:p>
          <a:p>
            <a:pPr marL="355600" indent="-342900">
              <a:lnSpc>
                <a:spcPct val="100000"/>
              </a:lnSpc>
              <a:spcBef>
                <a:spcPts val="994"/>
              </a:spcBef>
              <a:buClr>
                <a:srgbClr val="A42F0F"/>
              </a:buClr>
              <a:buFont typeface="Arial MT"/>
              <a:buChar char="•"/>
              <a:tabLst>
                <a:tab pos="354965" algn="l"/>
                <a:tab pos="355600" algn="l"/>
              </a:tabLst>
            </a:pPr>
            <a:r>
              <a:rPr sz="1800" spc="85" dirty="0" smtClean="0">
                <a:solidFill>
                  <a:srgbClr val="585858"/>
                </a:solidFill>
                <a:latin typeface="+mj-lt"/>
                <a:ea typeface="Cambria" panose="02040503050406030204" pitchFamily="18" charset="0"/>
                <a:cs typeface="Verdana"/>
              </a:rPr>
              <a:t>J</a:t>
            </a:r>
            <a:r>
              <a:rPr sz="1800" spc="100" dirty="0" smtClean="0">
                <a:solidFill>
                  <a:srgbClr val="585858"/>
                </a:solidFill>
                <a:latin typeface="+mj-lt"/>
                <a:ea typeface="Cambria" panose="02040503050406030204" pitchFamily="18" charset="0"/>
                <a:cs typeface="Verdana"/>
              </a:rPr>
              <a:t>a</a:t>
            </a:r>
            <a:r>
              <a:rPr sz="1800" spc="-50" dirty="0" smtClean="0">
                <a:solidFill>
                  <a:srgbClr val="585858"/>
                </a:solidFill>
                <a:latin typeface="+mj-lt"/>
                <a:ea typeface="Cambria" panose="02040503050406030204" pitchFamily="18" charset="0"/>
                <a:cs typeface="Verdana"/>
              </a:rPr>
              <a:t>v</a:t>
            </a:r>
            <a:r>
              <a:rPr sz="1800" spc="135" dirty="0" smtClean="0">
                <a:solidFill>
                  <a:srgbClr val="585858"/>
                </a:solidFill>
                <a:latin typeface="+mj-lt"/>
                <a:ea typeface="Cambria" panose="02040503050406030204" pitchFamily="18" charset="0"/>
                <a:cs typeface="Verdana"/>
              </a:rPr>
              <a:t>a</a:t>
            </a:r>
            <a:r>
              <a:rPr sz="1800" spc="-140" dirty="0" smtClean="0">
                <a:solidFill>
                  <a:srgbClr val="585858"/>
                </a:solidFill>
                <a:latin typeface="+mj-lt"/>
                <a:ea typeface="Cambria" panose="02040503050406030204" pitchFamily="18" charset="0"/>
                <a:cs typeface="Verdana"/>
              </a:rPr>
              <a:t>Scr</a:t>
            </a:r>
            <a:r>
              <a:rPr sz="1800" spc="-60" dirty="0" smtClean="0">
                <a:solidFill>
                  <a:srgbClr val="585858"/>
                </a:solidFill>
                <a:latin typeface="+mj-lt"/>
                <a:ea typeface="Cambria" panose="02040503050406030204" pitchFamily="18" charset="0"/>
                <a:cs typeface="Verdana"/>
              </a:rPr>
              <a:t>i</a:t>
            </a:r>
            <a:r>
              <a:rPr sz="1800" spc="-5" dirty="0" smtClean="0">
                <a:solidFill>
                  <a:srgbClr val="585858"/>
                </a:solidFill>
                <a:latin typeface="+mj-lt"/>
                <a:ea typeface="Cambria" panose="02040503050406030204" pitchFamily="18" charset="0"/>
                <a:cs typeface="Verdana"/>
              </a:rPr>
              <a:t>pt</a:t>
            </a:r>
            <a:endParaRPr lang="en-IN" sz="1800" spc="-130" dirty="0" smtClean="0">
              <a:solidFill>
                <a:srgbClr val="585858"/>
              </a:solidFill>
              <a:latin typeface="+mj-lt"/>
              <a:ea typeface="Cambria" panose="02040503050406030204" pitchFamily="18" charset="0"/>
              <a:cs typeface="Verdana"/>
            </a:endParaRPr>
          </a:p>
          <a:p>
            <a:pPr marL="355600" indent="-342900">
              <a:lnSpc>
                <a:spcPct val="100000"/>
              </a:lnSpc>
              <a:spcBef>
                <a:spcPts val="994"/>
              </a:spcBef>
              <a:buClr>
                <a:srgbClr val="A42F0F"/>
              </a:buClr>
              <a:buFont typeface="Arial MT"/>
              <a:buChar char="•"/>
              <a:tabLst>
                <a:tab pos="354965" algn="l"/>
                <a:tab pos="355600" algn="l"/>
              </a:tabLst>
            </a:pPr>
            <a:r>
              <a:rPr lang="en-IN" spc="-130" dirty="0" smtClean="0">
                <a:solidFill>
                  <a:srgbClr val="585858"/>
                </a:solidFill>
                <a:latin typeface="+mj-lt"/>
                <a:ea typeface="Cambria" panose="02040503050406030204" pitchFamily="18" charset="0"/>
                <a:cs typeface="Verdana"/>
              </a:rPr>
              <a:t>MySQL</a:t>
            </a:r>
          </a:p>
          <a:p>
            <a:pPr marL="355600" indent="-342900">
              <a:lnSpc>
                <a:spcPct val="100000"/>
              </a:lnSpc>
              <a:spcBef>
                <a:spcPts val="994"/>
              </a:spcBef>
              <a:buClr>
                <a:srgbClr val="A42F0F"/>
              </a:buClr>
              <a:buFont typeface="Arial MT"/>
              <a:buChar char="•"/>
              <a:tabLst>
                <a:tab pos="354965" algn="l"/>
                <a:tab pos="355600" algn="l"/>
              </a:tabLst>
            </a:pPr>
            <a:r>
              <a:rPr lang="en-IN" sz="1800" spc="-130" dirty="0" smtClean="0">
                <a:solidFill>
                  <a:srgbClr val="585858"/>
                </a:solidFill>
                <a:latin typeface="+mj-lt"/>
                <a:ea typeface="Cambria" panose="02040503050406030204" pitchFamily="18" charset="0"/>
                <a:cs typeface="Verdana"/>
              </a:rPr>
              <a:t>Flask</a:t>
            </a:r>
            <a:endParaRPr sz="1800" dirty="0">
              <a:latin typeface="+mj-lt"/>
              <a:ea typeface="Cambria" panose="02040503050406030204" pitchFamily="18" charset="0"/>
              <a:cs typeface="Verdana"/>
            </a:endParaRPr>
          </a:p>
          <a:p>
            <a:pPr marL="355600" indent="-342900">
              <a:lnSpc>
                <a:spcPct val="100000"/>
              </a:lnSpc>
              <a:spcBef>
                <a:spcPts val="1010"/>
              </a:spcBef>
              <a:buClr>
                <a:srgbClr val="A42F0F"/>
              </a:buClr>
              <a:buFont typeface="Arial MT"/>
              <a:buChar char="•"/>
              <a:tabLst>
                <a:tab pos="354965" algn="l"/>
                <a:tab pos="355600" algn="l"/>
              </a:tabLst>
            </a:pPr>
            <a:r>
              <a:rPr sz="1800" spc="-25" dirty="0" smtClean="0">
                <a:solidFill>
                  <a:srgbClr val="585858"/>
                </a:solidFill>
                <a:latin typeface="+mj-lt"/>
                <a:ea typeface="Cambria" panose="02040503050406030204" pitchFamily="18" charset="0"/>
                <a:cs typeface="Verdana"/>
              </a:rPr>
              <a:t>GitHub</a:t>
            </a:r>
            <a:endParaRPr lang="en-IN" sz="1800" spc="-25" dirty="0" smtClean="0">
              <a:solidFill>
                <a:srgbClr val="585858"/>
              </a:solidFill>
              <a:latin typeface="+mj-lt"/>
              <a:ea typeface="Cambria" panose="02040503050406030204" pitchFamily="18" charset="0"/>
              <a:cs typeface="Verdana"/>
            </a:endParaRPr>
          </a:p>
          <a:p>
            <a:pPr marL="355600" indent="-342900">
              <a:lnSpc>
                <a:spcPct val="100000"/>
              </a:lnSpc>
              <a:spcBef>
                <a:spcPts val="1010"/>
              </a:spcBef>
              <a:buClr>
                <a:srgbClr val="A42F0F"/>
              </a:buClr>
              <a:buFont typeface="Arial MT"/>
              <a:buChar char="•"/>
              <a:tabLst>
                <a:tab pos="354965" algn="l"/>
                <a:tab pos="355600" algn="l"/>
              </a:tabLst>
            </a:pPr>
            <a:r>
              <a:rPr lang="en-IN" spc="-25" dirty="0" smtClean="0">
                <a:solidFill>
                  <a:srgbClr val="585858"/>
                </a:solidFill>
                <a:latin typeface="+mj-lt"/>
                <a:ea typeface="Cambria" panose="02040503050406030204" pitchFamily="18" charset="0"/>
                <a:cs typeface="Verdana"/>
              </a:rPr>
              <a:t>Microsoft Azure</a:t>
            </a:r>
            <a:endParaRPr sz="1800" dirty="0">
              <a:latin typeface="+mj-lt"/>
              <a:ea typeface="Cambria" panose="02040503050406030204" pitchFamily="18" charset="0"/>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08" y="0"/>
            <a:ext cx="11887200" cy="751488"/>
          </a:xfrm>
          <a:prstGeom prst="rect">
            <a:avLst/>
          </a:prstGeom>
        </p:spPr>
        <p:txBody>
          <a:bodyPr vert="horz" wrap="square" lIns="0" tIns="12700" rIns="0" bIns="0" rtlCol="0">
            <a:spAutoFit/>
          </a:bodyPr>
          <a:lstStyle/>
          <a:p>
            <a:pPr marL="12700" algn="ctr">
              <a:lnSpc>
                <a:spcPct val="100000"/>
              </a:lnSpc>
              <a:spcBef>
                <a:spcPts val="100"/>
              </a:spcBef>
            </a:pPr>
            <a:r>
              <a:rPr sz="4800" b="1" spc="-285" dirty="0">
                <a:latin typeface="Cambria" panose="02040503050406030204" pitchFamily="18" charset="0"/>
                <a:ea typeface="Cambria" panose="02040503050406030204" pitchFamily="18" charset="0"/>
              </a:rPr>
              <a:t>Use</a:t>
            </a:r>
            <a:r>
              <a:rPr sz="4800" b="1" spc="-405" dirty="0">
                <a:latin typeface="Cambria" panose="02040503050406030204" pitchFamily="18" charset="0"/>
                <a:ea typeface="Cambria" panose="02040503050406030204" pitchFamily="18" charset="0"/>
              </a:rPr>
              <a:t> </a:t>
            </a:r>
            <a:r>
              <a:rPr lang="en-IN" sz="4800" b="1" spc="-405" dirty="0" smtClean="0">
                <a:latin typeface="Cambria" panose="02040503050406030204" pitchFamily="18" charset="0"/>
                <a:ea typeface="Cambria" panose="02040503050406030204" pitchFamily="18" charset="0"/>
              </a:rPr>
              <a:t>- </a:t>
            </a:r>
            <a:r>
              <a:rPr sz="4800" b="1" spc="160" dirty="0" smtClean="0">
                <a:latin typeface="Cambria" panose="02040503050406030204" pitchFamily="18" charset="0"/>
                <a:ea typeface="Cambria" panose="02040503050406030204" pitchFamily="18" charset="0"/>
              </a:rPr>
              <a:t>Case</a:t>
            </a:r>
            <a:r>
              <a:rPr lang="en-IN" sz="4800" b="1" spc="160" dirty="0" smtClean="0">
                <a:latin typeface="Cambria" panose="02040503050406030204" pitchFamily="18" charset="0"/>
                <a:ea typeface="Cambria" panose="02040503050406030204" pitchFamily="18" charset="0"/>
              </a:rPr>
              <a:t> Diagram for disabled user</a:t>
            </a:r>
            <a:endParaRPr sz="4800" b="1" spc="16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457200"/>
            <a:ext cx="9332302" cy="65986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08" y="0"/>
            <a:ext cx="11887200" cy="751488"/>
          </a:xfrm>
          <a:prstGeom prst="rect">
            <a:avLst/>
          </a:prstGeom>
        </p:spPr>
        <p:txBody>
          <a:bodyPr vert="horz" wrap="square" lIns="0" tIns="12700" rIns="0" bIns="0" rtlCol="0">
            <a:spAutoFit/>
          </a:bodyPr>
          <a:lstStyle/>
          <a:p>
            <a:pPr marL="12700" algn="ctr">
              <a:lnSpc>
                <a:spcPct val="100000"/>
              </a:lnSpc>
              <a:spcBef>
                <a:spcPts val="100"/>
              </a:spcBef>
            </a:pPr>
            <a:r>
              <a:rPr sz="4800" b="1" spc="-285" dirty="0">
                <a:latin typeface="Cambria" panose="02040503050406030204" pitchFamily="18" charset="0"/>
                <a:ea typeface="Cambria" panose="02040503050406030204" pitchFamily="18" charset="0"/>
              </a:rPr>
              <a:t>Use</a:t>
            </a:r>
            <a:r>
              <a:rPr sz="4800" b="1" spc="-405" dirty="0">
                <a:latin typeface="Cambria" panose="02040503050406030204" pitchFamily="18" charset="0"/>
                <a:ea typeface="Cambria" panose="02040503050406030204" pitchFamily="18" charset="0"/>
              </a:rPr>
              <a:t> </a:t>
            </a:r>
            <a:r>
              <a:rPr lang="en-IN" sz="4800" b="1" spc="-405" dirty="0" smtClean="0">
                <a:latin typeface="Cambria" panose="02040503050406030204" pitchFamily="18" charset="0"/>
                <a:ea typeface="Cambria" panose="02040503050406030204" pitchFamily="18" charset="0"/>
              </a:rPr>
              <a:t>- </a:t>
            </a:r>
            <a:r>
              <a:rPr sz="4800" b="1" spc="160" dirty="0" smtClean="0">
                <a:latin typeface="Cambria" panose="02040503050406030204" pitchFamily="18" charset="0"/>
                <a:ea typeface="Cambria" panose="02040503050406030204" pitchFamily="18" charset="0"/>
              </a:rPr>
              <a:t>Case</a:t>
            </a:r>
            <a:r>
              <a:rPr lang="en-IN" sz="4800" b="1" spc="160" dirty="0" smtClean="0">
                <a:latin typeface="Cambria" panose="02040503050406030204" pitchFamily="18" charset="0"/>
                <a:ea typeface="Cambria" panose="02040503050406030204" pitchFamily="18" charset="0"/>
              </a:rPr>
              <a:t> Diagram for other users</a:t>
            </a:r>
            <a:endParaRPr sz="4800" b="1" spc="16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75744"/>
            <a:ext cx="10591800" cy="7489182"/>
          </a:xfrm>
          <a:prstGeom prst="rect">
            <a:avLst/>
          </a:prstGeom>
        </p:spPr>
      </p:pic>
    </p:spTree>
    <p:extLst>
      <p:ext uri="{BB962C8B-B14F-4D97-AF65-F5344CB8AC3E}">
        <p14:creationId xmlns:p14="http://schemas.microsoft.com/office/powerpoint/2010/main" val="337259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294" y="55880"/>
            <a:ext cx="8986011" cy="751488"/>
          </a:xfrm>
          <a:prstGeom prst="rect">
            <a:avLst/>
          </a:prstGeom>
        </p:spPr>
        <p:txBody>
          <a:bodyPr vert="horz" wrap="square" lIns="0" tIns="12700" rIns="0" bIns="0" rtlCol="0">
            <a:spAutoFit/>
          </a:bodyPr>
          <a:lstStyle/>
          <a:p>
            <a:pPr marL="12700" algn="ctr">
              <a:lnSpc>
                <a:spcPct val="100000"/>
              </a:lnSpc>
              <a:spcBef>
                <a:spcPts val="100"/>
              </a:spcBef>
            </a:pPr>
            <a:r>
              <a:rPr lang="en-IN" sz="4800" b="1" spc="-285" dirty="0" smtClean="0">
                <a:latin typeface="Cambria" panose="02040503050406030204" pitchFamily="18" charset="0"/>
                <a:ea typeface="Cambria" panose="02040503050406030204" pitchFamily="18" charset="0"/>
              </a:rPr>
              <a:t>User-interface </a:t>
            </a:r>
            <a:r>
              <a:rPr lang="en-IN" sz="4800" b="1" spc="160" dirty="0" smtClean="0">
                <a:latin typeface="Cambria" panose="02040503050406030204" pitchFamily="18" charset="0"/>
                <a:ea typeface="Cambria" panose="02040503050406030204" pitchFamily="18" charset="0"/>
              </a:rPr>
              <a:t>for users</a:t>
            </a:r>
            <a:endParaRPr sz="4800" b="1" spc="16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807321"/>
            <a:ext cx="9677400" cy="6050679"/>
          </a:xfrm>
          <a:prstGeom prst="rect">
            <a:avLst/>
          </a:prstGeom>
        </p:spPr>
      </p:pic>
    </p:spTree>
    <p:extLst>
      <p:ext uri="{BB962C8B-B14F-4D97-AF65-F5344CB8AC3E}">
        <p14:creationId xmlns:p14="http://schemas.microsoft.com/office/powerpoint/2010/main" val="354552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TotalTime>
  <Words>610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MT</vt:lpstr>
      <vt:lpstr>Calibri</vt:lpstr>
      <vt:lpstr>Cambria</vt:lpstr>
      <vt:lpstr>Courier New</vt:lpstr>
      <vt:lpstr>Verdana</vt:lpstr>
      <vt:lpstr>Wingdings</vt:lpstr>
      <vt:lpstr>Office Theme</vt:lpstr>
      <vt:lpstr>PowerPoint Presentation</vt:lpstr>
      <vt:lpstr>Summary of Capstone-I</vt:lpstr>
      <vt:lpstr>Problem statement for Capstone-II</vt:lpstr>
      <vt:lpstr>Features achieved in capstone-I:</vt:lpstr>
      <vt:lpstr>Features to be implemented:</vt:lpstr>
      <vt:lpstr>Technology used</vt:lpstr>
      <vt:lpstr>Use - Case Diagram for disabled user</vt:lpstr>
      <vt:lpstr>Use - Case Diagram for other users</vt:lpstr>
      <vt:lpstr>User-interface for users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Lal</dc:creator>
  <cp:lastModifiedBy>Dell</cp:lastModifiedBy>
  <cp:revision>33</cp:revision>
  <dcterms:created xsi:type="dcterms:W3CDTF">2023-01-30T19:10:16Z</dcterms:created>
  <dcterms:modified xsi:type="dcterms:W3CDTF">2023-01-31T18:13:45Z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2022-10-03T00:00:00Z</vt:filetime>
  </property>
  <property fmtid="{D5CDD505-2E9C-101B-9397-08002B2CF9AE}" pid="3" name="Creator">
    <vt:lpwstr>Microsoft® PowerPoint® 2021</vt:lpwstr>
  </property>
  <property fmtid="{D5CDD505-2E9C-101B-9397-08002B2CF9AE}" pid="4" name="LastSaved">
    <vt:filetime>2023-01-30T00:00:00Z</vt:filetime>
  </property>
</Properties>
</file>