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3" r:id="rId12"/>
    <p:sldId id="275" r:id="rId13"/>
    <p:sldId id="276"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5D1F5-C594-43AD-8E41-60BE1A6D471A}" v="24" dt="2024-08-31T10:22:37.90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ash Veerabathran" userId="7a45f89d97b71c60" providerId="LiveId" clId="{0D75D1F5-C594-43AD-8E41-60BE1A6D471A}"/>
    <pc:docChg chg="custSel addSld delSld modSld">
      <pc:chgData name="Prakash Veerabathran" userId="7a45f89d97b71c60" providerId="LiveId" clId="{0D75D1F5-C594-43AD-8E41-60BE1A6D471A}" dt="2024-08-31T10:33:00.925" v="456" actId="20577"/>
      <pc:docMkLst>
        <pc:docMk/>
      </pc:docMkLst>
      <pc:sldChg chg="modSp mod">
        <pc:chgData name="Prakash Veerabathran" userId="7a45f89d97b71c60" providerId="LiveId" clId="{0D75D1F5-C594-43AD-8E41-60BE1A6D471A}" dt="2024-08-31T10:33:00.925" v="456" actId="20577"/>
        <pc:sldMkLst>
          <pc:docMk/>
          <pc:sldMk cId="0" sldId="256"/>
        </pc:sldMkLst>
        <pc:spChg chg="mod">
          <ac:chgData name="Prakash Veerabathran" userId="7a45f89d97b71c60" providerId="LiveId" clId="{0D75D1F5-C594-43AD-8E41-60BE1A6D471A}" dt="2024-08-31T10:33:00.925" v="456" actId="20577"/>
          <ac:spMkLst>
            <pc:docMk/>
            <pc:sldMk cId="0" sldId="256"/>
            <ac:spMk id="14" creationId="{D55ADE35-C35B-07C1-F5AA-C33B3DDB802E}"/>
          </ac:spMkLst>
        </pc:spChg>
      </pc:sldChg>
      <pc:sldChg chg="addSp delSp modSp mod">
        <pc:chgData name="Prakash Veerabathran" userId="7a45f89d97b71c60" providerId="LiveId" clId="{0D75D1F5-C594-43AD-8E41-60BE1A6D471A}" dt="2024-08-31T10:18:02.544" v="382" actId="1076"/>
        <pc:sldMkLst>
          <pc:docMk/>
          <pc:sldMk cId="2986442291" sldId="268"/>
        </pc:sldMkLst>
        <pc:spChg chg="del mod">
          <ac:chgData name="Prakash Veerabathran" userId="7a45f89d97b71c60" providerId="LiveId" clId="{0D75D1F5-C594-43AD-8E41-60BE1A6D471A}" dt="2024-08-31T10:17:59.502" v="381" actId="478"/>
          <ac:spMkLst>
            <pc:docMk/>
            <pc:sldMk cId="2986442291" sldId="268"/>
            <ac:spMk id="4" creationId="{50BBBA80-2E67-9141-A8D1-8E1CA9385F5C}"/>
          </ac:spMkLst>
        </pc:spChg>
        <pc:spChg chg="mod">
          <ac:chgData name="Prakash Veerabathran" userId="7a45f89d97b71c60" providerId="LiveId" clId="{0D75D1F5-C594-43AD-8E41-60BE1A6D471A}" dt="2024-08-31T10:18:02.544" v="382" actId="1076"/>
          <ac:spMkLst>
            <pc:docMk/>
            <pc:sldMk cId="2986442291" sldId="268"/>
            <ac:spMk id="6" creationId="{92E129C4-9518-1C55-2299-BB26B2499E9F}"/>
          </ac:spMkLst>
        </pc:spChg>
        <pc:spChg chg="add del mod">
          <ac:chgData name="Prakash Veerabathran" userId="7a45f89d97b71c60" providerId="LiveId" clId="{0D75D1F5-C594-43AD-8E41-60BE1A6D471A}" dt="2024-08-31T10:02:28.518" v="5"/>
          <ac:spMkLst>
            <pc:docMk/>
            <pc:sldMk cId="2986442291" sldId="268"/>
            <ac:spMk id="7" creationId="{A44287E8-560C-61BB-7794-8D98C1BF0C9E}"/>
          </ac:spMkLst>
        </pc:spChg>
        <pc:spChg chg="add mod">
          <ac:chgData name="Prakash Veerabathran" userId="7a45f89d97b71c60" providerId="LiveId" clId="{0D75D1F5-C594-43AD-8E41-60BE1A6D471A}" dt="2024-08-31T10:17:09.654" v="380" actId="313"/>
          <ac:spMkLst>
            <pc:docMk/>
            <pc:sldMk cId="2986442291" sldId="268"/>
            <ac:spMk id="8" creationId="{A6927810-032C-96AD-A1BE-8D195C6A80B1}"/>
          </ac:spMkLst>
        </pc:spChg>
      </pc:sldChg>
      <pc:sldChg chg="del mod">
        <pc:chgData name="Prakash Veerabathran" userId="7a45f89d97b71c60" providerId="LiveId" clId="{0D75D1F5-C594-43AD-8E41-60BE1A6D471A}" dt="2024-08-31T10:12:38.718" v="15" actId="47"/>
        <pc:sldMkLst>
          <pc:docMk/>
          <pc:sldMk cId="3109323067" sldId="274"/>
        </pc:sldMkLst>
      </pc:sldChg>
      <pc:sldChg chg="addSp delSp modSp mod">
        <pc:chgData name="Prakash Veerabathran" userId="7a45f89d97b71c60" providerId="LiveId" clId="{0D75D1F5-C594-43AD-8E41-60BE1A6D471A}" dt="2024-08-31T10:21:13.259" v="387" actId="1076"/>
        <pc:sldMkLst>
          <pc:docMk/>
          <pc:sldMk cId="3749247609" sldId="275"/>
        </pc:sldMkLst>
        <pc:graphicFrameChg chg="del">
          <ac:chgData name="Prakash Veerabathran" userId="7a45f89d97b71c60" providerId="LiveId" clId="{0D75D1F5-C594-43AD-8E41-60BE1A6D471A}" dt="2024-08-31T10:12:07.889" v="9" actId="478"/>
          <ac:graphicFrameMkLst>
            <pc:docMk/>
            <pc:sldMk cId="3749247609" sldId="275"/>
            <ac:graphicFrameMk id="4" creationId="{3205CC37-6EB4-A1BD-D0EC-DF44F270B989}"/>
          </ac:graphicFrameMkLst>
        </pc:graphicFrameChg>
        <pc:graphicFrameChg chg="add del mod">
          <ac:chgData name="Prakash Veerabathran" userId="7a45f89d97b71c60" providerId="LiveId" clId="{0D75D1F5-C594-43AD-8E41-60BE1A6D471A}" dt="2024-08-31T10:20:50.852" v="384" actId="478"/>
          <ac:graphicFrameMkLst>
            <pc:docMk/>
            <pc:sldMk cId="3749247609" sldId="275"/>
            <ac:graphicFrameMk id="5" creationId="{3205CC37-6EB4-A1BD-D0EC-DF44F270B989}"/>
          </ac:graphicFrameMkLst>
        </pc:graphicFrameChg>
        <pc:graphicFrameChg chg="add mod">
          <ac:chgData name="Prakash Veerabathran" userId="7a45f89d97b71c60" providerId="LiveId" clId="{0D75D1F5-C594-43AD-8E41-60BE1A6D471A}" dt="2024-08-31T10:21:13.259" v="387" actId="1076"/>
          <ac:graphicFrameMkLst>
            <pc:docMk/>
            <pc:sldMk cId="3749247609" sldId="275"/>
            <ac:graphicFrameMk id="6" creationId="{3205CC37-6EB4-A1BD-D0EC-DF44F270B989}"/>
          </ac:graphicFrameMkLst>
        </pc:graphicFrameChg>
      </pc:sldChg>
      <pc:sldChg chg="addSp delSp modSp new mod">
        <pc:chgData name="Prakash Veerabathran" userId="7a45f89d97b71c60" providerId="LiveId" clId="{0D75D1F5-C594-43AD-8E41-60BE1A6D471A}" dt="2024-08-31T10:22:06.807" v="409" actId="20577"/>
        <pc:sldMkLst>
          <pc:docMk/>
          <pc:sldMk cId="1645206502" sldId="276"/>
        </pc:sldMkLst>
        <pc:spChg chg="mod">
          <ac:chgData name="Prakash Veerabathran" userId="7a45f89d97b71c60" providerId="LiveId" clId="{0D75D1F5-C594-43AD-8E41-60BE1A6D471A}" dt="2024-08-31T10:22:06.807" v="409" actId="20577"/>
          <ac:spMkLst>
            <pc:docMk/>
            <pc:sldMk cId="1645206502" sldId="276"/>
            <ac:spMk id="2" creationId="{E863501E-8ECE-8A2F-36F9-306A24880A55}"/>
          </ac:spMkLst>
        </pc:spChg>
        <pc:spChg chg="del">
          <ac:chgData name="Prakash Veerabathran" userId="7a45f89d97b71c60" providerId="LiveId" clId="{0D75D1F5-C594-43AD-8E41-60BE1A6D471A}" dt="2024-08-31T10:21:50.831" v="403" actId="478"/>
          <ac:spMkLst>
            <pc:docMk/>
            <pc:sldMk cId="1645206502" sldId="276"/>
            <ac:spMk id="3" creationId="{75DB99D5-0BE6-C2AD-012D-78FC1ABF0F2B}"/>
          </ac:spMkLst>
        </pc:spChg>
        <pc:graphicFrameChg chg="add mod">
          <ac:chgData name="Prakash Veerabathran" userId="7a45f89d97b71c60" providerId="LiveId" clId="{0D75D1F5-C594-43AD-8E41-60BE1A6D471A}" dt="2024-08-31T10:22:00.925" v="406"/>
          <ac:graphicFrameMkLst>
            <pc:docMk/>
            <pc:sldMk cId="1645206502" sldId="276"/>
            <ac:graphicFrameMk id="4" creationId="{FA59E028-BD3E-5570-F4FA-8B1AE6EBC041}"/>
          </ac:graphicFrameMkLst>
        </pc:graphicFrameChg>
      </pc:sldChg>
      <pc:sldChg chg="new del">
        <pc:chgData name="Prakash Veerabathran" userId="7a45f89d97b71c60" providerId="LiveId" clId="{0D75D1F5-C594-43AD-8E41-60BE1A6D471A}" dt="2024-08-31T10:13:10.233" v="20" actId="47"/>
        <pc:sldMkLst>
          <pc:docMk/>
          <pc:sldMk cId="1962532737" sldId="27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rakash\AppData\Local\Temp\c8d34da8-b2bc-46d3-b877-d9df13c9f6a2_archive.zip.6a2\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7a45f89d97b71c60/Onedrive%20folder/Sangeetha/Excel%20wor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7a45f89d97b71c60/Onedrive%20folder/Sangeetha/Excel%20work.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work.xlsx]Sheet1!PivotTable1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F560-4A59-AE07-4764DEF96153}"/>
            </c:ext>
          </c:extLst>
        </c:ser>
        <c:ser>
          <c:idx val="1"/>
          <c:order val="1"/>
          <c:tx>
            <c:strRef>
              <c:f>Sheet1!$C$3:$C$4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F560-4A59-AE07-4764DEF96153}"/>
            </c:ext>
          </c:extLst>
        </c:ser>
        <c:ser>
          <c:idx val="2"/>
          <c:order val="2"/>
          <c:tx>
            <c:strRef>
              <c:f>Sheet1!$D$3:$D$4</c:f>
              <c:strCache>
                <c:ptCount val="1"/>
                <c:pt idx="0">
                  <c:v>MED</c:v>
                </c:pt>
              </c:strCache>
            </c:strRef>
          </c:tx>
          <c:spPr>
            <a:solidFill>
              <a:schemeClr val="accent6"/>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F560-4A59-AE07-4764DEF96153}"/>
            </c:ext>
          </c:extLst>
        </c:ser>
        <c:dLbls>
          <c:showLegendKey val="0"/>
          <c:showVal val="0"/>
          <c:showCatName val="0"/>
          <c:showSerName val="0"/>
          <c:showPercent val="0"/>
          <c:showBubbleSize val="0"/>
        </c:dLbls>
        <c:gapWidth val="219"/>
        <c:overlap val="-27"/>
        <c:axId val="1118185567"/>
        <c:axId val="1118184607"/>
      </c:barChart>
      <c:catAx>
        <c:axId val="1118185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8184607"/>
        <c:crosses val="autoZero"/>
        <c:auto val="1"/>
        <c:lblAlgn val="ctr"/>
        <c:lblOffset val="100"/>
        <c:noMultiLvlLbl val="0"/>
      </c:catAx>
      <c:valAx>
        <c:axId val="11181846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81855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work.xlsx]Sheet1!PivotTable1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2D93-4F55-AB4B-F6576F924852}"/>
            </c:ext>
          </c:extLst>
        </c:ser>
        <c:dLbls>
          <c:showLegendKey val="0"/>
          <c:showVal val="0"/>
          <c:showCatName val="0"/>
          <c:showSerName val="0"/>
          <c:showPercent val="0"/>
          <c:showBubbleSize val="0"/>
        </c:dLbls>
        <c:gapWidth val="219"/>
        <c:overlap val="-27"/>
        <c:axId val="1118185567"/>
        <c:axId val="1118184607"/>
      </c:barChart>
      <c:catAx>
        <c:axId val="1118185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8184607"/>
        <c:crosses val="autoZero"/>
        <c:auto val="1"/>
        <c:lblAlgn val="ctr"/>
        <c:lblOffset val="100"/>
        <c:noMultiLvlLbl val="0"/>
      </c:catAx>
      <c:valAx>
        <c:axId val="11181846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81855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work.xlsx]Sheet1!PivotTable1</c:name>
    <c:fmtId val="3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FD1-43CC-91CB-7AECFB5F17A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FD1-43CC-91CB-7AECFB5F17A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FD1-43CC-91CB-7AECFB5F17A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FD1-43CC-91CB-7AECFB5F17A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FD1-43CC-91CB-7AECFB5F17A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FD1-43CC-91CB-7AECFB5F17A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FD1-43CC-91CB-7AECFB5F17A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FD1-43CC-91CB-7AECFB5F17A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FD1-43CC-91CB-7AECFB5F17A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FD1-43CC-91CB-7AECFB5F17A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14-BFD1-43CC-91CB-7AECFB5F17AE}"/>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02852" y="3305473"/>
            <a:ext cx="9393747" cy="1569660"/>
          </a:xfrm>
          <a:prstGeom prst="rect">
            <a:avLst/>
          </a:prstGeom>
          <a:noFill/>
        </p:spPr>
        <p:txBody>
          <a:bodyPr wrap="square" rtlCol="0">
            <a:spAutoFit/>
          </a:bodyPr>
          <a:lstStyle/>
          <a:p>
            <a:r>
              <a:rPr lang="en-US" sz="2400" dirty="0"/>
              <a:t>STUDENT NAME: K. Sangeetha</a:t>
            </a:r>
          </a:p>
          <a:p>
            <a:r>
              <a:rPr lang="en-US" sz="2400" dirty="0"/>
              <a:t>REGISTER NO: 312215869 , ID</a:t>
            </a:r>
            <a:r>
              <a:rPr lang="en-US" sz="2400"/>
              <a:t>: asunm1621312215869</a:t>
            </a:r>
            <a:endParaRPr lang="en-US" sz="2400" dirty="0"/>
          </a:p>
          <a:p>
            <a:r>
              <a:rPr lang="en-US" sz="2400" dirty="0"/>
              <a:t>DEPARTMENT: B.com Accounting And Finance</a:t>
            </a:r>
          </a:p>
          <a:p>
            <a:r>
              <a:rPr lang="en-US" sz="2400" dirty="0"/>
              <a:t>COLLEGE :  Shri Shankarlal Sundarbai Shasun Jain College for women</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2">
            <a:extLst>
              <a:ext uri="{FF2B5EF4-FFF2-40B4-BE49-F238E27FC236}">
                <a16:creationId xmlns:a16="http://schemas.microsoft.com/office/drawing/2014/main" id="{68BD1A75-67FB-71B7-ABB1-5932D7C35FA9}"/>
              </a:ext>
            </a:extLst>
          </p:cNvPr>
          <p:cNvSpPr>
            <a:spLocks noChangeArrowheads="1"/>
          </p:cNvSpPr>
          <p:nvPr/>
        </p:nvSpPr>
        <p:spPr bwMode="auto">
          <a:xfrm>
            <a:off x="533400" y="1108502"/>
            <a:ext cx="90678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Data Collection: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Gather data on employee performance, including key performance indicators (KPIs), ratings from supervisors, peer reviews, attendance records, and task completion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Collect demographic information (e.g., age, experience, role, department) to analyze performance across different segments.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Data Processing: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Clean and preprocess the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Handle missing or incomplete data by using appropriate techniques (e.g., imputation, data interpolation).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Normalize performance scores across different departments or roles for fair comparison.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Performance Segmentation: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Segment employees into different categories based on performance (e.g., high performers, consistent performers, underperformers).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Analyze each segment to understand the characteristics and factors that define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Reporting and Visualization: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Create dashboards and visualizations to represent the findings clearly and concisely.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Generate reports that summarize key insights and provide actionable recommendations for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205CC37-6EB4-A1BD-D0EC-DF44F270B989}"/>
              </a:ext>
            </a:extLst>
          </p:cNvPr>
          <p:cNvGraphicFramePr>
            <a:graphicFrameLocks/>
          </p:cNvGraphicFramePr>
          <p:nvPr>
            <p:extLst>
              <p:ext uri="{D42A27DB-BD31-4B8C-83A1-F6EECF244321}">
                <p14:modId xmlns:p14="http://schemas.microsoft.com/office/powerpoint/2010/main" val="1450913373"/>
              </p:ext>
            </p:extLst>
          </p:nvPr>
        </p:nvGraphicFramePr>
        <p:xfrm>
          <a:off x="1219200" y="1223792"/>
          <a:ext cx="6477000" cy="53454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661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1843-FE8B-3657-89E3-9603262C8670}"/>
              </a:ext>
            </a:extLst>
          </p:cNvPr>
          <p:cNvSpPr>
            <a:spLocks noGrp="1"/>
          </p:cNvSpPr>
          <p:nvPr>
            <p:ph type="title"/>
          </p:nvPr>
        </p:nvSpPr>
        <p:spPr/>
        <p:txBody>
          <a:bodyPr/>
          <a:lstStyle/>
          <a:p>
            <a:r>
              <a:rPr lang="en-IN" dirty="0"/>
              <a:t>RESULTS</a:t>
            </a:r>
          </a:p>
        </p:txBody>
      </p:sp>
      <p:graphicFrame>
        <p:nvGraphicFramePr>
          <p:cNvPr id="6" name="Chart 5">
            <a:extLst>
              <a:ext uri="{FF2B5EF4-FFF2-40B4-BE49-F238E27FC236}">
                <a16:creationId xmlns:a16="http://schemas.microsoft.com/office/drawing/2014/main" id="{3205CC37-6EB4-A1BD-D0EC-DF44F270B989}"/>
              </a:ext>
            </a:extLst>
          </p:cNvPr>
          <p:cNvGraphicFramePr>
            <a:graphicFrameLocks/>
          </p:cNvGraphicFramePr>
          <p:nvPr>
            <p:extLst>
              <p:ext uri="{D42A27DB-BD31-4B8C-83A1-F6EECF244321}">
                <p14:modId xmlns:p14="http://schemas.microsoft.com/office/powerpoint/2010/main" val="2399848870"/>
              </p:ext>
            </p:extLst>
          </p:nvPr>
        </p:nvGraphicFramePr>
        <p:xfrm>
          <a:off x="1905000" y="1676400"/>
          <a:ext cx="5791200" cy="47472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9247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3501E-8ECE-8A2F-36F9-306A24880A55}"/>
              </a:ext>
            </a:extLst>
          </p:cNvPr>
          <p:cNvSpPr>
            <a:spLocks noGrp="1"/>
          </p:cNvSpPr>
          <p:nvPr>
            <p:ph type="title"/>
          </p:nvPr>
        </p:nvSpPr>
        <p:spPr/>
        <p:txBody>
          <a:bodyPr/>
          <a:lstStyle/>
          <a:p>
            <a:r>
              <a:rPr lang="en-IN" dirty="0"/>
              <a:t>RESULTS</a:t>
            </a:r>
          </a:p>
        </p:txBody>
      </p:sp>
      <p:graphicFrame>
        <p:nvGraphicFramePr>
          <p:cNvPr id="4" name="Chart 3">
            <a:extLst>
              <a:ext uri="{FF2B5EF4-FFF2-40B4-BE49-F238E27FC236}">
                <a16:creationId xmlns:a16="http://schemas.microsoft.com/office/drawing/2014/main" id="{FA59E028-BD3E-5570-F4FA-8B1AE6EBC041}"/>
              </a:ext>
            </a:extLst>
          </p:cNvPr>
          <p:cNvGraphicFramePr>
            <a:graphicFrameLocks/>
          </p:cNvGraphicFramePr>
          <p:nvPr>
            <p:extLst>
              <p:ext uri="{D42A27DB-BD31-4B8C-83A1-F6EECF244321}">
                <p14:modId xmlns:p14="http://schemas.microsoft.com/office/powerpoint/2010/main" val="3272230907"/>
              </p:ext>
            </p:extLst>
          </p:nvPr>
        </p:nvGraphicFramePr>
        <p:xfrm>
          <a:off x="1981200" y="2129790"/>
          <a:ext cx="5410200" cy="3429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5206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E129C4-9518-1C55-2299-BB26B2499E9F}"/>
              </a:ext>
            </a:extLst>
          </p:cNvPr>
          <p:cNvSpPr txBox="1"/>
          <p:nvPr/>
        </p:nvSpPr>
        <p:spPr>
          <a:xfrm>
            <a:off x="1066800" y="3581400"/>
            <a:ext cx="6099048" cy="2031325"/>
          </a:xfrm>
          <a:prstGeom prst="rect">
            <a:avLst/>
          </a:prstGeom>
          <a:noFill/>
        </p:spPr>
        <p:txBody>
          <a:bodyPr wrap="square">
            <a:spAutoFit/>
          </a:bodyPr>
          <a:lstStyle/>
          <a:p>
            <a:r>
              <a:rPr lang="en-US" dirty="0"/>
              <a:t>Ultimately, Employee Performance Analysis empowers organizations to create a more agile, efficient, and motivated workforce, driving both individual and organizational success. Through fair and transparent evaluation processes, businesses can not only improve performance outcomes but also build a work environment that values and nurtures talent, paving the way for sustainable growth and long-term prosperity.</a:t>
            </a:r>
            <a:endParaRPr lang="en-IN" dirty="0"/>
          </a:p>
        </p:txBody>
      </p:sp>
      <p:sp>
        <p:nvSpPr>
          <p:cNvPr id="8" name="TextBox 7">
            <a:extLst>
              <a:ext uri="{FF2B5EF4-FFF2-40B4-BE49-F238E27FC236}">
                <a16:creationId xmlns:a16="http://schemas.microsoft.com/office/drawing/2014/main" id="{A6927810-032C-96AD-A1BE-8D195C6A80B1}"/>
              </a:ext>
            </a:extLst>
          </p:cNvPr>
          <p:cNvSpPr txBox="1"/>
          <p:nvPr/>
        </p:nvSpPr>
        <p:spPr>
          <a:xfrm>
            <a:off x="1143000" y="1676399"/>
            <a:ext cx="6248400" cy="2585323"/>
          </a:xfrm>
          <a:prstGeom prst="rect">
            <a:avLst/>
          </a:prstGeom>
          <a:noFill/>
        </p:spPr>
        <p:txBody>
          <a:bodyPr wrap="square" rtlCol="0">
            <a:spAutoFit/>
          </a:bodyPr>
          <a:lstStyle/>
          <a:p>
            <a:pPr marL="285750" indent="-285750">
              <a:buFont typeface="Arial" panose="020B0604020202020204" pitchFamily="34" charset="0"/>
              <a:buChar char="•"/>
            </a:pPr>
            <a:r>
              <a:rPr lang="en-IN" dirty="0"/>
              <a:t>According to employment performance analysis majority of the employees are in medium category ( rating of 3 ), few are low ( rating below 3) and few are high ( rating above 4)</a:t>
            </a:r>
          </a:p>
          <a:p>
            <a:pPr marL="285750" indent="-285750">
              <a:buFont typeface="Arial" panose="020B0604020202020204" pitchFamily="34" charset="0"/>
              <a:buChar char="•"/>
            </a:pPr>
            <a:r>
              <a:rPr lang="en-IN" dirty="0"/>
              <a:t>MSC has the highest employee performance </a:t>
            </a:r>
          </a:p>
          <a:p>
            <a:pPr marL="285750" indent="-285750">
              <a:buFont typeface="Arial" panose="020B0604020202020204" pitchFamily="34" charset="0"/>
              <a:buChar char="•"/>
            </a:pPr>
            <a:r>
              <a:rPr lang="en-IN" dirty="0"/>
              <a:t>In CCDR No of employees in low and medium performing categories are equal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3ACB51EE-06D4-4B0C-6DD2-ECA64EEC1157}"/>
              </a:ext>
            </a:extLst>
          </p:cNvPr>
          <p:cNvSpPr txBox="1"/>
          <p:nvPr/>
        </p:nvSpPr>
        <p:spPr>
          <a:xfrm>
            <a:off x="960596" y="1985772"/>
            <a:ext cx="6214428" cy="3785652"/>
          </a:xfrm>
          <a:prstGeom prst="rect">
            <a:avLst/>
          </a:prstGeom>
          <a:noFill/>
        </p:spPr>
        <p:txBody>
          <a:bodyPr wrap="square" rtlCol="0">
            <a:spAutoFit/>
          </a:bodyPr>
          <a:lstStyle/>
          <a:p>
            <a:r>
              <a:rPr lang="en-IN" sz="2400" dirty="0"/>
              <a:t>Employee performance analysis is the topic of the project.</a:t>
            </a:r>
          </a:p>
          <a:p>
            <a:pPr marL="285750" indent="-285750">
              <a:buFont typeface="Arial" panose="020B0604020202020204" pitchFamily="34" charset="0"/>
              <a:buChar char="•"/>
            </a:pPr>
            <a:r>
              <a:rPr lang="en-IN" sz="2400" dirty="0"/>
              <a:t>It can be used to indicate the growth of the organisation.</a:t>
            </a:r>
          </a:p>
          <a:p>
            <a:pPr marL="285750" indent="-285750">
              <a:buFont typeface="Arial" panose="020B0604020202020204" pitchFamily="34" charset="0"/>
              <a:buChar char="•"/>
            </a:pPr>
            <a:r>
              <a:rPr lang="en-IN" sz="2400" dirty="0"/>
              <a:t>It can be used segregate workers based on performance rating and provide rating for very high category and encourage works who are in low category.</a:t>
            </a:r>
          </a:p>
          <a:p>
            <a:pPr marL="285750" indent="-285750">
              <a:buFont typeface="Arial" panose="020B0604020202020204" pitchFamily="34" charset="0"/>
              <a:buChar char="•"/>
            </a:pPr>
            <a:r>
              <a:rPr lang="en-IN" sz="2400" dirty="0"/>
              <a:t>It can be used to analysis the attendance of the workers.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933575"/>
            <a:ext cx="7010400" cy="5078313"/>
          </a:xfrm>
          <a:prstGeom prst="rect">
            <a:avLst/>
          </a:prstGeom>
          <a:noFill/>
        </p:spPr>
        <p:txBody>
          <a:bodyPr wrap="square" rtlCol="0">
            <a:spAutoFit/>
          </a:bodyPr>
          <a:lstStyle/>
          <a:p>
            <a:r>
              <a:rPr lang="en-US" sz="2000" b="1" dirty="0"/>
              <a:t>Project Title:</a:t>
            </a:r>
            <a:r>
              <a:rPr lang="en-US" sz="2000" dirty="0"/>
              <a:t> Employee Performance Analysis</a:t>
            </a:r>
          </a:p>
          <a:p>
            <a:r>
              <a:rPr lang="en-US" sz="2000" b="1" dirty="0"/>
              <a:t>Objective:</a:t>
            </a:r>
            <a:br>
              <a:rPr lang="en-US" sz="2000" dirty="0"/>
            </a:br>
            <a:r>
              <a:rPr lang="en-US" sz="2000" dirty="0"/>
              <a:t>The primary goal of this project is to analyze employee performance data to identify trends, strengths, areas of improvement, and factors influencing productivity. By understanding these aspects, the organization can make data-driven decisions to enhance employee efficiency, satisfaction, and overall organizational performance.</a:t>
            </a:r>
          </a:p>
          <a:p>
            <a:r>
              <a:rPr lang="en-US" sz="2000" b="1" dirty="0"/>
              <a:t>Scope:</a:t>
            </a:r>
            <a:br>
              <a:rPr lang="en-US" sz="2000" dirty="0"/>
            </a:br>
            <a:r>
              <a:rPr lang="en-US" sz="2000" dirty="0"/>
              <a:t>This project will focus on collecting, processing, and analyzing employee performance data. It will cover multiple aspects, including individual performance metrics, team performance, and the impact of various factors like training, experience, and work environment on performance.</a:t>
            </a: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4B5F488-8B99-2D05-B41D-CADF3573A162}"/>
              </a:ext>
            </a:extLst>
          </p:cNvPr>
          <p:cNvSpPr txBox="1"/>
          <p:nvPr/>
        </p:nvSpPr>
        <p:spPr>
          <a:xfrm>
            <a:off x="838200" y="2019299"/>
            <a:ext cx="7772400" cy="4062651"/>
          </a:xfrm>
          <a:prstGeom prst="rect">
            <a:avLst/>
          </a:prstGeom>
          <a:noFill/>
        </p:spPr>
        <p:txBody>
          <a:bodyPr wrap="square" rtlCol="0">
            <a:spAutoFit/>
          </a:bodyPr>
          <a:lstStyle/>
          <a:p>
            <a:r>
              <a:rPr lang="en-US" sz="2400" dirty="0"/>
              <a:t>The end users in an Employee Performance Analysis project are the individuals or groups who will directly benefit from the insights and recommendations generated by the analysis. These end users typically include:</a:t>
            </a:r>
          </a:p>
          <a:p>
            <a:endParaRPr lang="en-US" dirty="0"/>
          </a:p>
          <a:p>
            <a:pPr marL="285750" indent="-285750">
              <a:buFont typeface="Arial" panose="020B0604020202020204" pitchFamily="34" charset="0"/>
              <a:buChar char="•"/>
            </a:pPr>
            <a:r>
              <a:rPr lang="en-IN" sz="2400" b="1" dirty="0"/>
              <a:t>Human Resources (HR) Department</a:t>
            </a:r>
            <a:endParaRPr lang="en-US" sz="2400" b="1" dirty="0"/>
          </a:p>
          <a:p>
            <a:pPr marL="285750" indent="-285750">
              <a:buFont typeface="Arial" panose="020B0604020202020204" pitchFamily="34" charset="0"/>
              <a:buChar char="•"/>
            </a:pPr>
            <a:r>
              <a:rPr lang="en-IN" sz="2400" b="1" dirty="0"/>
              <a:t>Management and Leadership</a:t>
            </a:r>
            <a:endParaRPr lang="en-US" sz="2400" b="1" dirty="0"/>
          </a:p>
          <a:p>
            <a:pPr marL="285750" indent="-285750">
              <a:buFont typeface="Arial" panose="020B0604020202020204" pitchFamily="34" charset="0"/>
              <a:buChar char="•"/>
            </a:pPr>
            <a:r>
              <a:rPr lang="en-IN" sz="2400" b="1" dirty="0"/>
              <a:t>Team Leads and Supervisors</a:t>
            </a:r>
            <a:endParaRPr lang="en-US" sz="2400" b="1" dirty="0"/>
          </a:p>
          <a:p>
            <a:pPr marL="285750" indent="-285750">
              <a:buFont typeface="Arial" panose="020B0604020202020204" pitchFamily="34" charset="0"/>
              <a:buChar char="•"/>
            </a:pPr>
            <a:r>
              <a:rPr lang="en-IN" sz="2400" b="1" dirty="0"/>
              <a:t>Employees</a:t>
            </a:r>
            <a:endParaRPr lang="en-US" sz="2400" b="1" dirty="0"/>
          </a:p>
          <a:p>
            <a:pPr marL="285750" indent="-285750">
              <a:buFont typeface="Arial" panose="020B0604020202020204" pitchFamily="34" charset="0"/>
              <a:buChar char="•"/>
            </a:pPr>
            <a:r>
              <a:rPr lang="en-IN" sz="2400" b="1" dirty="0"/>
              <a:t>Performance Improvement Committees</a:t>
            </a:r>
            <a:endParaRPr lang="en-US" sz="2400" b="1" dirty="0"/>
          </a:p>
          <a:p>
            <a:pPr marL="285750" indent="-285750">
              <a:buFont typeface="Arial" panose="020B0604020202020204" pitchFamily="34" charset="0"/>
              <a:buChar char="•"/>
            </a:pPr>
            <a:r>
              <a:rPr lang="en-US" sz="2400" b="1" dirty="0"/>
              <a:t>IT and Data Analytics Teams</a:t>
            </a:r>
            <a:endParaRPr lang="en-IN"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B098A56-0F5A-8151-8C62-FE85A2647B32}"/>
              </a:ext>
            </a:extLst>
          </p:cNvPr>
          <p:cNvSpPr/>
          <p:nvPr/>
        </p:nvSpPr>
        <p:spPr>
          <a:xfrm>
            <a:off x="2899600" y="3380180"/>
            <a:ext cx="6562725"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541E8A0-3BFC-9BAB-B96D-1AD85F1BD59E}"/>
              </a:ext>
            </a:extLst>
          </p:cNvPr>
          <p:cNvSpPr txBox="1"/>
          <p:nvPr/>
        </p:nvSpPr>
        <p:spPr>
          <a:xfrm>
            <a:off x="2959608" y="1857375"/>
            <a:ext cx="6562725" cy="3170099"/>
          </a:xfrm>
          <a:prstGeom prst="rect">
            <a:avLst/>
          </a:prstGeom>
          <a:noFill/>
        </p:spPr>
        <p:txBody>
          <a:bodyPr wrap="square" rtlCol="0">
            <a:spAutoFit/>
          </a:bodyPr>
          <a:lstStyle/>
          <a:p>
            <a:pPr marL="285750" indent="-285750">
              <a:buFont typeface="Arial" panose="020B0604020202020204" pitchFamily="34" charset="0"/>
              <a:buChar char="•"/>
            </a:pPr>
            <a:r>
              <a:rPr lang="en-IN" sz="2000" dirty="0"/>
              <a:t>I have used conditional formatting to highlight the missing values</a:t>
            </a:r>
          </a:p>
          <a:p>
            <a:pPr marL="285750" indent="-285750">
              <a:buFont typeface="Arial" panose="020B0604020202020204" pitchFamily="34" charset="0"/>
              <a:buChar char="•"/>
            </a:pPr>
            <a:r>
              <a:rPr lang="en-IN" sz="2000" dirty="0"/>
              <a:t>I have used the filter to remove the missing values</a:t>
            </a:r>
          </a:p>
          <a:p>
            <a:pPr marL="285750" indent="-285750">
              <a:buFont typeface="Arial" panose="020B0604020202020204" pitchFamily="34" charset="0"/>
              <a:buChar char="•"/>
            </a:pPr>
            <a:r>
              <a:rPr lang="en-IN" sz="2000" dirty="0"/>
              <a:t>I have used formula to employee performance level</a:t>
            </a:r>
          </a:p>
          <a:p>
            <a:pPr marL="285750" indent="-285750">
              <a:buFont typeface="Arial" panose="020B0604020202020204" pitchFamily="34" charset="0"/>
              <a:buChar char="•"/>
            </a:pPr>
            <a:endParaRPr lang="en-IN" sz="2000" dirty="0"/>
          </a:p>
          <a:p>
            <a:r>
              <a:rPr lang="en-US" sz="2000" b="1" i="0" dirty="0">
                <a:solidFill>
                  <a:srgbClr val="0D0D0D"/>
                </a:solidFill>
                <a:effectLst/>
                <a:latin typeface="Times New Roman" panose="02020603050405020304" pitchFamily="18" charset="0"/>
                <a:cs typeface="Times New Roman" panose="02020603050405020304" pitchFamily="18" charset="0"/>
              </a:rPr>
              <a:t>Performance level=IFS(Z8&gt;=5,”VERY HIGH”,Z8&gt;=4,”HIGH”,Z8&gt;=3,”MED”,TRUE,”LOW”)</a:t>
            </a:r>
          </a:p>
          <a:p>
            <a:r>
              <a:rPr lang="en-IN" sz="2000" dirty="0"/>
              <a:t> </a:t>
            </a:r>
          </a:p>
          <a:p>
            <a:pPr marL="285750" indent="-285750">
              <a:buFont typeface="Arial" panose="020B0604020202020204" pitchFamily="34" charset="0"/>
              <a:buChar char="•"/>
            </a:pPr>
            <a:r>
              <a:rPr lang="en-IN" sz="2000" dirty="0"/>
              <a:t>I have used pivot table for summary</a:t>
            </a:r>
          </a:p>
          <a:p>
            <a:pPr marL="285750" indent="-285750">
              <a:buFont typeface="Arial" panose="020B0604020202020204" pitchFamily="34" charset="0"/>
              <a:buChar char="•"/>
            </a:pPr>
            <a:r>
              <a:rPr lang="en-IN" sz="2000" dirty="0"/>
              <a:t>I have graph for data visualisation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8E3AE5A-959B-F5A5-6D18-9E5042139630}"/>
              </a:ext>
            </a:extLst>
          </p:cNvPr>
          <p:cNvSpPr txBox="1"/>
          <p:nvPr/>
        </p:nvSpPr>
        <p:spPr>
          <a:xfrm>
            <a:off x="1066800" y="1659050"/>
            <a:ext cx="8077200" cy="4801314"/>
          </a:xfrm>
          <a:prstGeom prst="rect">
            <a:avLst/>
          </a:prstGeom>
          <a:noFill/>
        </p:spPr>
        <p:txBody>
          <a:bodyPr wrap="square" rtlCol="0">
            <a:spAutoFit/>
          </a:bodyPr>
          <a:lstStyle/>
          <a:p>
            <a:pPr marL="285750" indent="-285750">
              <a:buFont typeface="Arial" panose="020B0604020202020204" pitchFamily="34" charset="0"/>
              <a:buChar char="•"/>
            </a:pPr>
            <a:r>
              <a:rPr lang="en-IN" sz="2800" dirty="0"/>
              <a:t>I have downloaded the employee dataset from Kaggle.</a:t>
            </a:r>
          </a:p>
          <a:p>
            <a:pPr marL="285750" indent="-285750">
              <a:buFont typeface="Arial" panose="020B0604020202020204" pitchFamily="34" charset="0"/>
              <a:buChar char="•"/>
            </a:pPr>
            <a:r>
              <a:rPr lang="en-IN" sz="2800" dirty="0"/>
              <a:t>I am going to consider only 9 features from 26 features</a:t>
            </a:r>
          </a:p>
          <a:p>
            <a:r>
              <a:rPr lang="en-IN" sz="2800" dirty="0"/>
              <a:t>      1) employee ID</a:t>
            </a:r>
          </a:p>
          <a:p>
            <a:r>
              <a:rPr lang="en-IN" sz="2800" dirty="0"/>
              <a:t>      2)Employee Name</a:t>
            </a:r>
          </a:p>
          <a:p>
            <a:r>
              <a:rPr lang="en-IN" sz="2800" dirty="0"/>
              <a:t>      3)Performance level</a:t>
            </a:r>
          </a:p>
          <a:p>
            <a:r>
              <a:rPr lang="en-IN" sz="2800" dirty="0"/>
              <a:t>      4)Gender </a:t>
            </a:r>
          </a:p>
          <a:p>
            <a:r>
              <a:rPr lang="en-IN" sz="2800" dirty="0"/>
              <a:t>      5) Employee rating.</a:t>
            </a:r>
          </a:p>
          <a:p>
            <a:endParaRPr lang="en-IN" dirty="0"/>
          </a:p>
          <a:p>
            <a:endParaRPr lang="en-IN" dirty="0"/>
          </a:p>
          <a:p>
            <a:r>
              <a:rPr lang="en-IN"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63612" y="2053149"/>
            <a:ext cx="8480425" cy="138499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Performance level=IFS(Z8&gt;=5,”VERY HIGH”,Z8&gt;=4,”HIGH”,Z8&gt;=3,”MED”,TRUE,”LOW”)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TotalTime>
  <Words>770</Words>
  <Application>Microsoft Office PowerPoint</Application>
  <PresentationFormat>Widescreen</PresentationFormat>
  <Paragraphs>96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Prakash Veerabathran</cp:lastModifiedBy>
  <cp:revision>13</cp:revision>
  <dcterms:created xsi:type="dcterms:W3CDTF">2024-03-29T15:07:22Z</dcterms:created>
  <dcterms:modified xsi:type="dcterms:W3CDTF">2024-08-31T10:33:02Z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