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5967" y="354012"/>
            <a:ext cx="10680064" cy="7581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59820" y="14350"/>
            <a:ext cx="4732655" cy="6844030"/>
          </a:xfrm>
          <a:custGeom>
            <a:avLst/>
            <a:gdLst/>
            <a:ahLst/>
            <a:cxnLst/>
            <a:rect l="l" t="t" r="r" b="b"/>
            <a:pathLst>
              <a:path w="4732655" h="6844030">
                <a:moveTo>
                  <a:pt x="1927130" y="0"/>
                </a:moveTo>
                <a:lnTo>
                  <a:pt x="3135777" y="6843645"/>
                </a:lnTo>
              </a:path>
              <a:path w="4732655" h="6844030">
                <a:moveTo>
                  <a:pt x="4732179" y="3689307"/>
                </a:moveTo>
                <a:lnTo>
                  <a:pt x="0" y="6843647"/>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5293"/>
            </a:srgbClr>
          </a:solidFill>
        </p:spPr>
        <p:txBody>
          <a:bodyPr wrap="square" lIns="0" tIns="0" rIns="0" bIns="0" rtlCol="0"/>
          <a:lstStyle/>
          <a:p>
            <a:endParaRPr/>
          </a:p>
        </p:txBody>
      </p:sp>
      <p:sp>
        <p:nvSpPr>
          <p:cNvPr id="18" name="bg object 18"/>
          <p:cNvSpPr/>
          <p:nvPr/>
        </p:nvSpPr>
        <p:spPr>
          <a:xfrm>
            <a:off x="9601200" y="0"/>
            <a:ext cx="2590800" cy="6858000"/>
          </a:xfrm>
          <a:custGeom>
            <a:avLst/>
            <a:gdLst/>
            <a:ahLst/>
            <a:cxnLst/>
            <a:rect l="l" t="t" r="r" b="b"/>
            <a:pathLst>
              <a:path w="2590800" h="6858000">
                <a:moveTo>
                  <a:pt x="2590419" y="0"/>
                </a:moveTo>
                <a:lnTo>
                  <a:pt x="0" y="0"/>
                </a:lnTo>
                <a:lnTo>
                  <a:pt x="1209421" y="6857995"/>
                </a:lnTo>
                <a:lnTo>
                  <a:pt x="2590419" y="6857995"/>
                </a:lnTo>
                <a:lnTo>
                  <a:pt x="2590419" y="0"/>
                </a:lnTo>
                <a:close/>
              </a:path>
            </a:pathLst>
          </a:custGeom>
          <a:solidFill>
            <a:srgbClr val="5FC9ED">
              <a:alpha val="19215"/>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EE2">
              <a:alpha val="65097"/>
            </a:srgbClr>
          </a:solidFill>
        </p:spPr>
        <p:txBody>
          <a:bodyPr wrap="square" lIns="0" tIns="0" rIns="0" bIns="0" rtlCol="0"/>
          <a:lstStyle/>
          <a:p>
            <a:endParaRPr/>
          </a:p>
        </p:txBody>
      </p:sp>
      <p:sp>
        <p:nvSpPr>
          <p:cNvPr id="20" name="bg object 20"/>
          <p:cNvSpPr/>
          <p:nvPr/>
        </p:nvSpPr>
        <p:spPr>
          <a:xfrm>
            <a:off x="9334500" y="0"/>
            <a:ext cx="2857500" cy="6858000"/>
          </a:xfrm>
          <a:custGeom>
            <a:avLst/>
            <a:gdLst/>
            <a:ahLst/>
            <a:cxnLst/>
            <a:rect l="l" t="t" r="r" b="b"/>
            <a:pathLst>
              <a:path w="2857500" h="6858000">
                <a:moveTo>
                  <a:pt x="2857246" y="0"/>
                </a:moveTo>
                <a:lnTo>
                  <a:pt x="0" y="0"/>
                </a:lnTo>
                <a:lnTo>
                  <a:pt x="2472817" y="6857995"/>
                </a:lnTo>
                <a:lnTo>
                  <a:pt x="2857246" y="6857995"/>
                </a:lnTo>
                <a:lnTo>
                  <a:pt x="2857246" y="0"/>
                </a:lnTo>
                <a:close/>
              </a:path>
            </a:pathLst>
          </a:custGeom>
          <a:solidFill>
            <a:srgbClr val="17AEE2">
              <a:alpha val="49411"/>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69410"/>
            </a:srgbClr>
          </a:solidFill>
        </p:spPr>
        <p:txBody>
          <a:bodyPr wrap="square" lIns="0" tIns="0" rIns="0" bIns="0" rtlCol="0"/>
          <a:lstStyle/>
          <a:p>
            <a:endParaRPr/>
          </a:p>
        </p:txBody>
      </p:sp>
      <p:sp>
        <p:nvSpPr>
          <p:cNvPr id="22" name="bg object 22"/>
          <p:cNvSpPr/>
          <p:nvPr/>
        </p:nvSpPr>
        <p:spPr>
          <a:xfrm>
            <a:off x="10934700" y="0"/>
            <a:ext cx="1257300" cy="6858000"/>
          </a:xfrm>
          <a:custGeom>
            <a:avLst/>
            <a:gdLst/>
            <a:ahLst/>
            <a:cxnLst/>
            <a:rect l="l" t="t" r="r" b="b"/>
            <a:pathLst>
              <a:path w="1257300" h="6858000">
                <a:moveTo>
                  <a:pt x="1257046" y="0"/>
                </a:moveTo>
                <a:lnTo>
                  <a:pt x="0" y="0"/>
                </a:lnTo>
                <a:lnTo>
                  <a:pt x="1115695" y="6857995"/>
                </a:lnTo>
                <a:lnTo>
                  <a:pt x="1257046" y="6857995"/>
                </a:lnTo>
                <a:lnTo>
                  <a:pt x="1257046" y="0"/>
                </a:lnTo>
                <a:close/>
              </a:path>
            </a:pathLst>
          </a:custGeom>
          <a:solidFill>
            <a:srgbClr val="216092">
              <a:alpha val="79214"/>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EE2">
              <a:alpha val="65097"/>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9ED">
              <a:alpha val="69410"/>
            </a:srgbClr>
          </a:solidFill>
        </p:spPr>
        <p:txBody>
          <a:bodyPr wrap="square" lIns="0" tIns="0" rIns="0" bIns="0" rtlCol="0"/>
          <a:lstStyle/>
          <a:p>
            <a:endParaRPr/>
          </a:p>
        </p:txBody>
      </p:sp>
      <p:sp>
        <p:nvSpPr>
          <p:cNvPr id="25" name="bg object 25"/>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27" name="bg object 27"/>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6875" y="6467475"/>
            <a:ext cx="76200" cy="180975"/>
          </a:xfrm>
          <a:prstGeom prst="rect">
            <a:avLst/>
          </a:prstGeom>
        </p:spPr>
      </p:pic>
      <p:sp>
        <p:nvSpPr>
          <p:cNvPr id="2" name="Holder 2"/>
          <p:cNvSpPr>
            <a:spLocks noGrp="1"/>
          </p:cNvSpPr>
          <p:nvPr>
            <p:ph type="title"/>
          </p:nvPr>
        </p:nvSpPr>
        <p:spPr/>
        <p:txBody>
          <a:bodyPr lIns="0" tIns="0" rIns="0" bIns="0"/>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59820" y="14350"/>
            <a:ext cx="4732655" cy="6844030"/>
          </a:xfrm>
          <a:custGeom>
            <a:avLst/>
            <a:gdLst/>
            <a:ahLst/>
            <a:cxnLst/>
            <a:rect l="l" t="t" r="r" b="b"/>
            <a:pathLst>
              <a:path w="4732655" h="6844030">
                <a:moveTo>
                  <a:pt x="1927130" y="0"/>
                </a:moveTo>
                <a:lnTo>
                  <a:pt x="3135777" y="6843645"/>
                </a:lnTo>
              </a:path>
              <a:path w="4732655" h="6844030">
                <a:moveTo>
                  <a:pt x="4732179" y="3689307"/>
                </a:moveTo>
                <a:lnTo>
                  <a:pt x="0" y="6843647"/>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5293"/>
            </a:srgbClr>
          </a:solidFill>
        </p:spPr>
        <p:txBody>
          <a:bodyPr wrap="square" lIns="0" tIns="0" rIns="0" bIns="0" rtlCol="0"/>
          <a:lstStyle/>
          <a:p>
            <a:endParaRPr/>
          </a:p>
        </p:txBody>
      </p:sp>
      <p:sp>
        <p:nvSpPr>
          <p:cNvPr id="18" name="bg object 18"/>
          <p:cNvSpPr/>
          <p:nvPr/>
        </p:nvSpPr>
        <p:spPr>
          <a:xfrm>
            <a:off x="9601200" y="0"/>
            <a:ext cx="2590800" cy="6858000"/>
          </a:xfrm>
          <a:custGeom>
            <a:avLst/>
            <a:gdLst/>
            <a:ahLst/>
            <a:cxnLst/>
            <a:rect l="l" t="t" r="r" b="b"/>
            <a:pathLst>
              <a:path w="2590800" h="6858000">
                <a:moveTo>
                  <a:pt x="2590419" y="0"/>
                </a:moveTo>
                <a:lnTo>
                  <a:pt x="0" y="0"/>
                </a:lnTo>
                <a:lnTo>
                  <a:pt x="1209421" y="6857995"/>
                </a:lnTo>
                <a:lnTo>
                  <a:pt x="2590419" y="6857995"/>
                </a:lnTo>
                <a:lnTo>
                  <a:pt x="2590419" y="0"/>
                </a:lnTo>
                <a:close/>
              </a:path>
            </a:pathLst>
          </a:custGeom>
          <a:solidFill>
            <a:srgbClr val="5FC9ED">
              <a:alpha val="19215"/>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EE2">
              <a:alpha val="65097"/>
            </a:srgbClr>
          </a:solidFill>
        </p:spPr>
        <p:txBody>
          <a:bodyPr wrap="square" lIns="0" tIns="0" rIns="0" bIns="0" rtlCol="0"/>
          <a:lstStyle/>
          <a:p>
            <a:endParaRPr/>
          </a:p>
        </p:txBody>
      </p:sp>
      <p:sp>
        <p:nvSpPr>
          <p:cNvPr id="20" name="bg object 20"/>
          <p:cNvSpPr/>
          <p:nvPr/>
        </p:nvSpPr>
        <p:spPr>
          <a:xfrm>
            <a:off x="9334500" y="0"/>
            <a:ext cx="2857500" cy="6858000"/>
          </a:xfrm>
          <a:custGeom>
            <a:avLst/>
            <a:gdLst/>
            <a:ahLst/>
            <a:cxnLst/>
            <a:rect l="l" t="t" r="r" b="b"/>
            <a:pathLst>
              <a:path w="2857500" h="6858000">
                <a:moveTo>
                  <a:pt x="2857246" y="0"/>
                </a:moveTo>
                <a:lnTo>
                  <a:pt x="0" y="0"/>
                </a:lnTo>
                <a:lnTo>
                  <a:pt x="2472817" y="6857995"/>
                </a:lnTo>
                <a:lnTo>
                  <a:pt x="2857246" y="6857995"/>
                </a:lnTo>
                <a:lnTo>
                  <a:pt x="2857246" y="0"/>
                </a:lnTo>
                <a:close/>
              </a:path>
            </a:pathLst>
          </a:custGeom>
          <a:solidFill>
            <a:srgbClr val="17AEE2">
              <a:alpha val="49411"/>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69410"/>
            </a:srgbClr>
          </a:solidFill>
        </p:spPr>
        <p:txBody>
          <a:bodyPr wrap="square" lIns="0" tIns="0" rIns="0" bIns="0" rtlCol="0"/>
          <a:lstStyle/>
          <a:p>
            <a:endParaRPr/>
          </a:p>
        </p:txBody>
      </p:sp>
      <p:sp>
        <p:nvSpPr>
          <p:cNvPr id="22" name="bg object 22"/>
          <p:cNvSpPr/>
          <p:nvPr/>
        </p:nvSpPr>
        <p:spPr>
          <a:xfrm>
            <a:off x="10934700" y="0"/>
            <a:ext cx="1257300" cy="6858000"/>
          </a:xfrm>
          <a:custGeom>
            <a:avLst/>
            <a:gdLst/>
            <a:ahLst/>
            <a:cxnLst/>
            <a:rect l="l" t="t" r="r" b="b"/>
            <a:pathLst>
              <a:path w="1257300" h="6858000">
                <a:moveTo>
                  <a:pt x="1257046" y="0"/>
                </a:moveTo>
                <a:lnTo>
                  <a:pt x="0" y="0"/>
                </a:lnTo>
                <a:lnTo>
                  <a:pt x="1115695" y="6857995"/>
                </a:lnTo>
                <a:lnTo>
                  <a:pt x="1257046" y="6857995"/>
                </a:lnTo>
                <a:lnTo>
                  <a:pt x="1257046" y="0"/>
                </a:lnTo>
                <a:close/>
              </a:path>
            </a:pathLst>
          </a:custGeom>
          <a:solidFill>
            <a:srgbClr val="216092">
              <a:alpha val="79214"/>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EE2">
              <a:alpha val="65097"/>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9ED">
              <a:alpha val="69410"/>
            </a:srgbClr>
          </a:solidFill>
        </p:spPr>
        <p:txBody>
          <a:bodyPr wrap="square" lIns="0" tIns="0" rIns="0" bIns="0" rtlCol="0"/>
          <a:lstStyle/>
          <a:p>
            <a:endParaRPr/>
          </a:p>
        </p:txBody>
      </p:sp>
      <p:sp>
        <p:nvSpPr>
          <p:cNvPr id="2" name="Holder 2"/>
          <p:cNvSpPr>
            <a:spLocks noGrp="1"/>
          </p:cNvSpPr>
          <p:nvPr>
            <p:ph type="title"/>
          </p:nvPr>
        </p:nvSpPr>
        <p:spPr>
          <a:xfrm>
            <a:off x="743267" y="354012"/>
            <a:ext cx="10705464" cy="758190"/>
          </a:xfrm>
          <a:prstGeom prst="rect">
            <a:avLst/>
          </a:prstGeom>
        </p:spPr>
        <p:txBody>
          <a:bodyPr wrap="square" lIns="0" tIns="0" rIns="0" bIns="0">
            <a:spAutoFit/>
          </a:bodyPr>
          <a:lstStyle>
            <a:lvl1pPr>
              <a:defRPr sz="4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470278" y="1393253"/>
            <a:ext cx="9251442" cy="28492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62055" y="6475579"/>
            <a:ext cx="151765" cy="191770"/>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876300" y="990600"/>
            <a:chExt cx="1743075" cy="1333500"/>
          </a:xfrm>
        </p:grpSpPr>
        <p:sp>
          <p:nvSpPr>
            <p:cNvPr id="3" name="object 3"/>
            <p:cNvSpPr/>
            <p:nvPr/>
          </p:nvSpPr>
          <p:spPr>
            <a:xfrm>
              <a:off x="876300" y="12668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9ED"/>
            </a:solidFill>
          </p:spPr>
          <p:txBody>
            <a:bodyPr wrap="square" lIns="0" tIns="0" rIns="0" bIns="0" rtlCol="0"/>
            <a:lstStyle/>
            <a:p>
              <a:endParaRPr/>
            </a:p>
          </p:txBody>
        </p:sp>
        <p:sp>
          <p:nvSpPr>
            <p:cNvPr id="4" name="object 4"/>
            <p:cNvSpPr/>
            <p:nvPr/>
          </p:nvSpPr>
          <p:spPr>
            <a:xfrm>
              <a:off x="1971675" y="9906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C92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E51"/>
          </a:solidFill>
        </p:spPr>
        <p:txBody>
          <a:bodyPr wrap="square" lIns="0" tIns="0" rIns="0" bIns="0" rtlCol="0"/>
          <a:lstStyle/>
          <a:p>
            <a:endParaRPr/>
          </a:p>
        </p:txBody>
      </p:sp>
      <p:sp>
        <p:nvSpPr>
          <p:cNvPr id="7" name="object 7"/>
          <p:cNvSpPr txBox="1">
            <a:spLocks noGrp="1"/>
          </p:cNvSpPr>
          <p:nvPr>
            <p:ph type="title"/>
          </p:nvPr>
        </p:nvSpPr>
        <p:spPr>
          <a:xfrm>
            <a:off x="2374264" y="4444"/>
            <a:ext cx="6327775" cy="518159"/>
          </a:xfrm>
          <a:prstGeom prst="rect">
            <a:avLst/>
          </a:prstGeom>
        </p:spPr>
        <p:txBody>
          <a:bodyPr vert="horz" wrap="square" lIns="0" tIns="16510" rIns="0" bIns="0" rtlCol="0">
            <a:spAutoFit/>
          </a:bodyPr>
          <a:lstStyle/>
          <a:p>
            <a:pPr marL="12700">
              <a:lnSpc>
                <a:spcPct val="100000"/>
              </a:lnSpc>
              <a:spcBef>
                <a:spcPts val="130"/>
              </a:spcBef>
            </a:pPr>
            <a:r>
              <a:rPr sz="3200" dirty="0">
                <a:solidFill>
                  <a:srgbClr val="0E0E0E"/>
                </a:solidFill>
              </a:rPr>
              <a:t>Employee</a:t>
            </a:r>
            <a:r>
              <a:rPr sz="3200" spc="-15" dirty="0">
                <a:solidFill>
                  <a:srgbClr val="0E0E0E"/>
                </a:solidFill>
              </a:rPr>
              <a:t> </a:t>
            </a:r>
            <a:r>
              <a:rPr sz="3200" spc="-5" dirty="0">
                <a:solidFill>
                  <a:srgbClr val="0E0E0E"/>
                </a:solidFill>
              </a:rPr>
              <a:t>Data</a:t>
            </a:r>
            <a:r>
              <a:rPr sz="3200" spc="-30" dirty="0">
                <a:solidFill>
                  <a:srgbClr val="0E0E0E"/>
                </a:solidFill>
              </a:rPr>
              <a:t> </a:t>
            </a:r>
            <a:r>
              <a:rPr sz="3200" dirty="0">
                <a:solidFill>
                  <a:srgbClr val="0E0E0E"/>
                </a:solidFill>
              </a:rPr>
              <a:t>Analysis</a:t>
            </a:r>
            <a:r>
              <a:rPr sz="3200" spc="-50" dirty="0">
                <a:solidFill>
                  <a:srgbClr val="0E0E0E"/>
                </a:solidFill>
              </a:rPr>
              <a:t> </a:t>
            </a:r>
            <a:r>
              <a:rPr sz="3200" dirty="0">
                <a:solidFill>
                  <a:srgbClr val="0E0E0E"/>
                </a:solidFill>
              </a:rPr>
              <a:t>using</a:t>
            </a:r>
            <a:r>
              <a:rPr sz="3200" spc="-25" dirty="0">
                <a:solidFill>
                  <a:srgbClr val="0E0E0E"/>
                </a:solidFill>
              </a:rPr>
              <a:t> </a:t>
            </a:r>
            <a:r>
              <a:rPr sz="3200" spc="5" dirty="0">
                <a:solidFill>
                  <a:srgbClr val="0E0E0E"/>
                </a:solidFill>
              </a:rPr>
              <a:t>Excel</a:t>
            </a:r>
            <a:endParaRPr sz="3200"/>
          </a:p>
        </p:txBody>
      </p:sp>
      <p:pic>
        <p:nvPicPr>
          <p:cNvPr id="8" name="object 8"/>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755650" y="3058160"/>
            <a:ext cx="6407785" cy="1489075"/>
          </a:xfrm>
          <a:prstGeom prst="rect">
            <a:avLst/>
          </a:prstGeom>
        </p:spPr>
        <p:txBody>
          <a:bodyPr vert="horz" wrap="square" lIns="0" tIns="13335" rIns="0" bIns="0" rtlCol="0">
            <a:spAutoFit/>
          </a:bodyPr>
          <a:lstStyle/>
          <a:p>
            <a:pPr marL="12700">
              <a:lnSpc>
                <a:spcPct val="100000"/>
              </a:lnSpc>
              <a:spcBef>
                <a:spcPts val="105"/>
              </a:spcBef>
            </a:pPr>
            <a:r>
              <a:rPr sz="2400" spc="-5" dirty="0">
                <a:latin typeface="Calibri"/>
                <a:cs typeface="Calibri"/>
              </a:rPr>
              <a:t>STUDENT</a:t>
            </a:r>
            <a:r>
              <a:rPr sz="2400" dirty="0">
                <a:latin typeface="Calibri"/>
                <a:cs typeface="Calibri"/>
              </a:rPr>
              <a:t> </a:t>
            </a:r>
            <a:r>
              <a:rPr sz="2400" spc="-10" dirty="0">
                <a:latin typeface="Calibri"/>
                <a:cs typeface="Calibri"/>
              </a:rPr>
              <a:t>NAME:</a:t>
            </a:r>
            <a:r>
              <a:rPr sz="2400" spc="5" dirty="0">
                <a:latin typeface="Calibri"/>
                <a:cs typeface="Calibri"/>
              </a:rPr>
              <a:t> </a:t>
            </a:r>
            <a:r>
              <a:rPr sz="2400" spc="-5" dirty="0">
                <a:latin typeface="Calibri"/>
                <a:cs typeface="Calibri"/>
              </a:rPr>
              <a:t>SANGEETHA</a:t>
            </a:r>
            <a:r>
              <a:rPr sz="2400" spc="-65" dirty="0">
                <a:latin typeface="Calibri"/>
                <a:cs typeface="Calibri"/>
              </a:rPr>
              <a:t> </a:t>
            </a:r>
            <a:r>
              <a:rPr sz="2400" dirty="0">
                <a:latin typeface="Calibri"/>
                <a:cs typeface="Calibri"/>
              </a:rPr>
              <a:t>S</a:t>
            </a:r>
            <a:endParaRPr sz="2400">
              <a:latin typeface="Calibri"/>
              <a:cs typeface="Calibri"/>
            </a:endParaRPr>
          </a:p>
          <a:p>
            <a:pPr marL="12700" marR="5080">
              <a:lnSpc>
                <a:spcPct val="99100"/>
              </a:lnSpc>
              <a:spcBef>
                <a:spcPts val="75"/>
              </a:spcBef>
            </a:pPr>
            <a:r>
              <a:rPr sz="2400" spc="-5" dirty="0">
                <a:latin typeface="Calibri"/>
                <a:cs typeface="Calibri"/>
              </a:rPr>
              <a:t>REGISTER </a:t>
            </a:r>
            <a:r>
              <a:rPr sz="2400" dirty="0">
                <a:latin typeface="Calibri"/>
                <a:cs typeface="Calibri"/>
              </a:rPr>
              <a:t>NO: </a:t>
            </a:r>
            <a:r>
              <a:rPr sz="2400" spc="-5" dirty="0">
                <a:latin typeface="Calibri"/>
                <a:cs typeface="Calibri"/>
              </a:rPr>
              <a:t>122202211(asunm1353122202211) </a:t>
            </a:r>
            <a:r>
              <a:rPr sz="2400" dirty="0">
                <a:latin typeface="Calibri"/>
                <a:cs typeface="Calibri"/>
              </a:rPr>
              <a:t> DEPARTMENT:</a:t>
            </a:r>
            <a:r>
              <a:rPr sz="2400" spc="-85" dirty="0">
                <a:latin typeface="Calibri"/>
                <a:cs typeface="Calibri"/>
              </a:rPr>
              <a:t> </a:t>
            </a:r>
            <a:r>
              <a:rPr sz="2400" dirty="0">
                <a:latin typeface="Calibri"/>
                <a:cs typeface="Calibri"/>
              </a:rPr>
              <a:t>B.COM</a:t>
            </a:r>
            <a:r>
              <a:rPr sz="2400" spc="-65" dirty="0">
                <a:latin typeface="Calibri"/>
                <a:cs typeface="Calibri"/>
              </a:rPr>
              <a:t> </a:t>
            </a:r>
            <a:r>
              <a:rPr sz="2400" spc="-5" dirty="0">
                <a:latin typeface="Calibri"/>
                <a:cs typeface="Calibri"/>
              </a:rPr>
              <a:t>CORPORATE</a:t>
            </a:r>
            <a:r>
              <a:rPr sz="2400" spc="-15" dirty="0">
                <a:latin typeface="Calibri"/>
                <a:cs typeface="Calibri"/>
              </a:rPr>
              <a:t> </a:t>
            </a:r>
            <a:r>
              <a:rPr sz="2400" spc="-5" dirty="0">
                <a:latin typeface="Calibri"/>
                <a:cs typeface="Calibri"/>
              </a:rPr>
              <a:t>SECRETARYSHIP </a:t>
            </a:r>
            <a:r>
              <a:rPr sz="2400" spc="-525" dirty="0">
                <a:latin typeface="Calibri"/>
                <a:cs typeface="Calibri"/>
              </a:rPr>
              <a:t> </a:t>
            </a:r>
            <a:r>
              <a:rPr sz="2400" dirty="0">
                <a:latin typeface="Calibri"/>
                <a:cs typeface="Calibri"/>
              </a:rPr>
              <a:t>COLLEGE:</a:t>
            </a:r>
            <a:r>
              <a:rPr sz="2400" spc="-65" dirty="0">
                <a:latin typeface="Calibri"/>
                <a:cs typeface="Calibri"/>
              </a:rPr>
              <a:t> </a:t>
            </a:r>
            <a:r>
              <a:rPr sz="2400" dirty="0">
                <a:latin typeface="Calibri"/>
                <a:cs typeface="Calibri"/>
              </a:rPr>
              <a:t>ANNA</a:t>
            </a:r>
            <a:r>
              <a:rPr sz="2400" spc="10" dirty="0">
                <a:latin typeface="Calibri"/>
                <a:cs typeface="Calibri"/>
              </a:rPr>
              <a:t> </a:t>
            </a:r>
            <a:r>
              <a:rPr sz="2400" spc="-5" dirty="0">
                <a:latin typeface="Calibri"/>
                <a:cs typeface="Calibri"/>
              </a:rPr>
              <a:t>ADARSH</a:t>
            </a:r>
            <a:r>
              <a:rPr sz="2400" spc="-15" dirty="0">
                <a:latin typeface="Calibri"/>
                <a:cs typeface="Calibri"/>
              </a:rPr>
              <a:t> </a:t>
            </a:r>
            <a:r>
              <a:rPr sz="2400" spc="-5" dirty="0">
                <a:latin typeface="Calibri"/>
                <a:cs typeface="Calibri"/>
              </a:rPr>
              <a:t>COLLEGE</a:t>
            </a:r>
            <a:r>
              <a:rPr sz="2400" dirty="0">
                <a:latin typeface="Calibri"/>
                <a:cs typeface="Calibri"/>
              </a:rPr>
              <a:t> </a:t>
            </a:r>
            <a:r>
              <a:rPr sz="2400" spc="-25" dirty="0">
                <a:latin typeface="Calibri"/>
                <a:cs typeface="Calibri"/>
              </a:rPr>
              <a:t>FOR</a:t>
            </a:r>
            <a:r>
              <a:rPr sz="2400" spc="20" dirty="0">
                <a:latin typeface="Calibri"/>
                <a:cs typeface="Calibri"/>
              </a:rPr>
              <a:t> </a:t>
            </a:r>
            <a:r>
              <a:rPr sz="2400" dirty="0">
                <a:latin typeface="Calibri"/>
                <a:cs typeface="Calibri"/>
              </a:rPr>
              <a:t>WOMEN</a:t>
            </a:r>
            <a:endParaRPr sz="24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3" name="object 3"/>
          <p:cNvGrpSpPr/>
          <p:nvPr/>
        </p:nvGrpSpPr>
        <p:grpSpPr>
          <a:xfrm>
            <a:off x="1229944" y="6208052"/>
            <a:ext cx="970280" cy="440690"/>
            <a:chOff x="1229944" y="6208052"/>
            <a:chExt cx="970280" cy="440690"/>
          </a:xfrm>
        </p:grpSpPr>
        <p:pic>
          <p:nvPicPr>
            <p:cNvPr id="4" name="object 4"/>
            <p:cNvPicPr/>
            <p:nvPr/>
          </p:nvPicPr>
          <p:blipFill>
            <a:blip r:embed="rId2" cstate="print"/>
            <a:stretch>
              <a:fillRect/>
            </a:stretch>
          </p:blipFill>
          <p:spPr>
            <a:xfrm>
              <a:off x="1666875" y="6467474"/>
              <a:ext cx="76200" cy="180975"/>
            </a:xfrm>
            <a:prstGeom prst="rect">
              <a:avLst/>
            </a:prstGeom>
          </p:spPr>
        </p:pic>
        <p:sp>
          <p:nvSpPr>
            <p:cNvPr id="5" name="object 5"/>
            <p:cNvSpPr/>
            <p:nvPr/>
          </p:nvSpPr>
          <p:spPr>
            <a:xfrm>
              <a:off x="1229944" y="6208052"/>
              <a:ext cx="970280" cy="276225"/>
            </a:xfrm>
            <a:custGeom>
              <a:avLst/>
              <a:gdLst/>
              <a:ahLst/>
              <a:cxnLst/>
              <a:rect l="l" t="t" r="r" b="b"/>
              <a:pathLst>
                <a:path w="970280" h="276225">
                  <a:moveTo>
                    <a:pt x="969962" y="0"/>
                  </a:moveTo>
                  <a:lnTo>
                    <a:pt x="0" y="0"/>
                  </a:lnTo>
                  <a:lnTo>
                    <a:pt x="0" y="276225"/>
                  </a:lnTo>
                  <a:lnTo>
                    <a:pt x="969962" y="276225"/>
                  </a:lnTo>
                  <a:lnTo>
                    <a:pt x="969962"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740409" y="273113"/>
            <a:ext cx="3303904" cy="758190"/>
          </a:xfrm>
          <a:prstGeom prst="rect">
            <a:avLst/>
          </a:prstGeom>
        </p:spPr>
        <p:txBody>
          <a:bodyPr vert="horz" wrap="square" lIns="0" tIns="13335" rIns="0" bIns="0" rtlCol="0">
            <a:spAutoFit/>
          </a:bodyPr>
          <a:lstStyle/>
          <a:p>
            <a:pPr marL="12700">
              <a:lnSpc>
                <a:spcPct val="100000"/>
              </a:lnSpc>
              <a:spcBef>
                <a:spcPts val="105"/>
              </a:spcBef>
            </a:pPr>
            <a:r>
              <a:rPr spc="15" dirty="0">
                <a:latin typeface="Trebuchet MS"/>
                <a:cs typeface="Trebuchet MS"/>
              </a:rPr>
              <a:t>M</a:t>
            </a:r>
            <a:r>
              <a:rPr dirty="0">
                <a:latin typeface="Trebuchet MS"/>
                <a:cs typeface="Trebuchet MS"/>
              </a:rPr>
              <a:t>O</a:t>
            </a:r>
            <a:r>
              <a:rPr spc="-15" dirty="0">
                <a:latin typeface="Trebuchet MS"/>
                <a:cs typeface="Trebuchet MS"/>
              </a:rPr>
              <a:t>D</a:t>
            </a:r>
            <a:r>
              <a:rPr spc="-35" dirty="0">
                <a:latin typeface="Trebuchet MS"/>
                <a:cs typeface="Trebuchet MS"/>
              </a:rPr>
              <a:t>E</a:t>
            </a:r>
            <a:r>
              <a:rPr spc="35" dirty="0">
                <a:latin typeface="Trebuchet MS"/>
                <a:cs typeface="Trebuchet MS"/>
              </a:rPr>
              <a:t>L</a:t>
            </a:r>
            <a:r>
              <a:rPr spc="-30" dirty="0">
                <a:latin typeface="Trebuchet MS"/>
                <a:cs typeface="Trebuchet MS"/>
              </a:rPr>
              <a:t>L</a:t>
            </a:r>
            <a:r>
              <a:rPr spc="-5" dirty="0">
                <a:latin typeface="Trebuchet MS"/>
                <a:cs typeface="Trebuchet MS"/>
              </a:rPr>
              <a:t>I</a:t>
            </a:r>
            <a:r>
              <a:rPr spc="-35" dirty="0">
                <a:latin typeface="Trebuchet MS"/>
                <a:cs typeface="Trebuchet MS"/>
              </a:rPr>
              <a:t>N</a:t>
            </a:r>
            <a:r>
              <a:rPr spc="5" dirty="0">
                <a:latin typeface="Trebuchet MS"/>
                <a:cs typeface="Trebuchet MS"/>
              </a:rPr>
              <a:t>G</a:t>
            </a:r>
          </a:p>
        </p:txBody>
      </p:sp>
      <p:sp>
        <p:nvSpPr>
          <p:cNvPr id="7" name="object 7"/>
          <p:cNvSpPr/>
          <p:nvPr/>
        </p:nvSpPr>
        <p:spPr>
          <a:xfrm>
            <a:off x="10058400" y="5238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8" name="object 8"/>
          <p:cNvSpPr/>
          <p:nvPr/>
        </p:nvSpPr>
        <p:spPr>
          <a:xfrm>
            <a:off x="1072781" y="4493514"/>
            <a:ext cx="6599555" cy="352425"/>
          </a:xfrm>
          <a:custGeom>
            <a:avLst/>
            <a:gdLst/>
            <a:ahLst/>
            <a:cxnLst/>
            <a:rect l="l" t="t" r="r" b="b"/>
            <a:pathLst>
              <a:path w="6599555" h="352425">
                <a:moveTo>
                  <a:pt x="6599288" y="0"/>
                </a:moveTo>
                <a:lnTo>
                  <a:pt x="0" y="0"/>
                </a:lnTo>
                <a:lnTo>
                  <a:pt x="0" y="352425"/>
                </a:lnTo>
                <a:lnTo>
                  <a:pt x="6599288" y="352425"/>
                </a:lnTo>
                <a:lnTo>
                  <a:pt x="6599288" y="0"/>
                </a:lnTo>
                <a:close/>
              </a:path>
            </a:pathLst>
          </a:custGeom>
          <a:solidFill>
            <a:srgbClr val="FFFFFF"/>
          </a:solidFill>
        </p:spPr>
        <p:txBody>
          <a:bodyPr wrap="square" lIns="0" tIns="0" rIns="0" bIns="0" rtlCol="0"/>
          <a:lstStyle/>
          <a:p>
            <a:endParaRPr/>
          </a:p>
        </p:txBody>
      </p:sp>
      <p:sp>
        <p:nvSpPr>
          <p:cNvPr id="9" name="object 9"/>
          <p:cNvSpPr txBox="1"/>
          <p:nvPr/>
        </p:nvSpPr>
        <p:spPr>
          <a:xfrm>
            <a:off x="760730" y="1110678"/>
            <a:ext cx="6935470" cy="5384165"/>
          </a:xfrm>
          <a:prstGeom prst="rect">
            <a:avLst/>
          </a:prstGeom>
        </p:spPr>
        <p:txBody>
          <a:bodyPr vert="horz" wrap="square" lIns="0" tIns="15875" rIns="0" bIns="0" rtlCol="0">
            <a:spAutoFit/>
          </a:bodyPr>
          <a:lstStyle/>
          <a:p>
            <a:pPr marL="12700">
              <a:lnSpc>
                <a:spcPct val="100000"/>
              </a:lnSpc>
              <a:spcBef>
                <a:spcPts val="125"/>
              </a:spcBef>
            </a:pPr>
            <a:r>
              <a:rPr sz="2150" spc="15" dirty="0">
                <a:latin typeface="Calibri"/>
                <a:cs typeface="Calibri"/>
              </a:rPr>
              <a:t>DATA </a:t>
            </a:r>
            <a:r>
              <a:rPr sz="2150" spc="20" dirty="0">
                <a:latin typeface="Calibri"/>
                <a:cs typeface="Calibri"/>
              </a:rPr>
              <a:t>COLLECTION</a:t>
            </a:r>
            <a:endParaRPr sz="2150">
              <a:latin typeface="Calibri"/>
              <a:cs typeface="Calibri"/>
            </a:endParaRPr>
          </a:p>
          <a:p>
            <a:pPr marL="469900" indent="-368935">
              <a:lnSpc>
                <a:spcPct val="100000"/>
              </a:lnSpc>
              <a:spcBef>
                <a:spcPts val="125"/>
              </a:spcBef>
              <a:buAutoNum type="arabicParenR"/>
              <a:tabLst>
                <a:tab pos="469900" algn="l"/>
                <a:tab pos="470534" algn="l"/>
              </a:tabLst>
            </a:pPr>
            <a:r>
              <a:rPr sz="2150" spc="25" dirty="0">
                <a:latin typeface="Calibri"/>
                <a:cs typeface="Calibri"/>
              </a:rPr>
              <a:t>KAGGLE</a:t>
            </a:r>
            <a:endParaRPr sz="2150">
              <a:latin typeface="Calibri"/>
              <a:cs typeface="Calibri"/>
            </a:endParaRPr>
          </a:p>
          <a:p>
            <a:pPr marL="12700" marR="3994150" indent="88900">
              <a:lnSpc>
                <a:spcPts val="2630"/>
              </a:lnSpc>
              <a:spcBef>
                <a:spcPts val="95"/>
              </a:spcBef>
              <a:buAutoNum type="arabicParenR"/>
              <a:tabLst>
                <a:tab pos="469900" algn="l"/>
                <a:tab pos="470534" algn="l"/>
              </a:tabLst>
            </a:pPr>
            <a:r>
              <a:rPr sz="2150" spc="25" dirty="0">
                <a:latin typeface="Calibri"/>
                <a:cs typeface="Calibri"/>
              </a:rPr>
              <a:t>EDUNET </a:t>
            </a:r>
            <a:r>
              <a:rPr sz="2150" spc="20" dirty="0">
                <a:latin typeface="Calibri"/>
                <a:cs typeface="Calibri"/>
              </a:rPr>
              <a:t>DASHBOARD </a:t>
            </a:r>
            <a:r>
              <a:rPr sz="2150" spc="-480" dirty="0">
                <a:latin typeface="Calibri"/>
                <a:cs typeface="Calibri"/>
              </a:rPr>
              <a:t> </a:t>
            </a:r>
            <a:r>
              <a:rPr sz="2150" spc="20" dirty="0">
                <a:latin typeface="Calibri"/>
                <a:cs typeface="Calibri"/>
              </a:rPr>
              <a:t>FEATURE COLLECTION </a:t>
            </a:r>
            <a:r>
              <a:rPr sz="2150" spc="25" dirty="0">
                <a:latin typeface="Calibri"/>
                <a:cs typeface="Calibri"/>
              </a:rPr>
              <a:t> </a:t>
            </a:r>
            <a:r>
              <a:rPr sz="2150" spc="15" dirty="0">
                <a:latin typeface="Calibri"/>
                <a:cs typeface="Calibri"/>
              </a:rPr>
              <a:t>1)FIRST</a:t>
            </a:r>
            <a:r>
              <a:rPr sz="2150" spc="20" dirty="0">
                <a:latin typeface="Calibri"/>
                <a:cs typeface="Calibri"/>
              </a:rPr>
              <a:t> </a:t>
            </a:r>
            <a:r>
              <a:rPr sz="2150" spc="25" dirty="0">
                <a:latin typeface="Calibri"/>
                <a:cs typeface="Calibri"/>
              </a:rPr>
              <a:t>NAME</a:t>
            </a:r>
            <a:endParaRPr sz="2150">
              <a:latin typeface="Calibri"/>
              <a:cs typeface="Calibri"/>
            </a:endParaRPr>
          </a:p>
          <a:p>
            <a:pPr marL="76200">
              <a:lnSpc>
                <a:spcPts val="2530"/>
              </a:lnSpc>
            </a:pPr>
            <a:r>
              <a:rPr sz="2150" spc="15" dirty="0">
                <a:latin typeface="Calibri"/>
                <a:cs typeface="Calibri"/>
              </a:rPr>
              <a:t>2)</a:t>
            </a:r>
            <a:r>
              <a:rPr sz="2150" spc="-45" dirty="0">
                <a:latin typeface="Calibri"/>
                <a:cs typeface="Calibri"/>
              </a:rPr>
              <a:t> </a:t>
            </a:r>
            <a:r>
              <a:rPr sz="2150" spc="20" dirty="0">
                <a:latin typeface="Calibri"/>
                <a:cs typeface="Calibri"/>
              </a:rPr>
              <a:t>LAST</a:t>
            </a:r>
            <a:r>
              <a:rPr sz="2150" spc="-5" dirty="0">
                <a:latin typeface="Calibri"/>
                <a:cs typeface="Calibri"/>
              </a:rPr>
              <a:t> </a:t>
            </a:r>
            <a:r>
              <a:rPr sz="2150" spc="25" dirty="0">
                <a:latin typeface="Calibri"/>
                <a:cs typeface="Calibri"/>
              </a:rPr>
              <a:t>NAME</a:t>
            </a:r>
            <a:endParaRPr sz="2150">
              <a:latin typeface="Calibri"/>
              <a:cs typeface="Calibri"/>
            </a:endParaRPr>
          </a:p>
          <a:p>
            <a:pPr marL="76200" marR="4822825" indent="-63500">
              <a:lnSpc>
                <a:spcPct val="101899"/>
              </a:lnSpc>
              <a:spcBef>
                <a:spcPts val="75"/>
              </a:spcBef>
            </a:pPr>
            <a:r>
              <a:rPr sz="2150" spc="15" dirty="0">
                <a:latin typeface="Calibri"/>
                <a:cs typeface="Calibri"/>
              </a:rPr>
              <a:t>DATA</a:t>
            </a:r>
            <a:r>
              <a:rPr sz="2150" spc="25" dirty="0">
                <a:latin typeface="Calibri"/>
                <a:cs typeface="Calibri"/>
              </a:rPr>
              <a:t> CLEANING </a:t>
            </a:r>
            <a:r>
              <a:rPr sz="2150" spc="30" dirty="0">
                <a:latin typeface="Calibri"/>
                <a:cs typeface="Calibri"/>
              </a:rPr>
              <a:t> </a:t>
            </a:r>
            <a:r>
              <a:rPr sz="2150" spc="15" dirty="0">
                <a:latin typeface="Calibri"/>
                <a:cs typeface="Calibri"/>
              </a:rPr>
              <a:t>1)MISSING </a:t>
            </a:r>
            <a:r>
              <a:rPr sz="2150" spc="5" dirty="0">
                <a:latin typeface="Calibri"/>
                <a:cs typeface="Calibri"/>
              </a:rPr>
              <a:t>VALUE</a:t>
            </a:r>
            <a:endParaRPr sz="2150">
              <a:latin typeface="Calibri"/>
              <a:cs typeface="Calibri"/>
            </a:endParaRPr>
          </a:p>
          <a:p>
            <a:pPr marL="12700" marR="4418965" indent="63500">
              <a:lnSpc>
                <a:spcPct val="101899"/>
              </a:lnSpc>
            </a:pPr>
            <a:r>
              <a:rPr sz="2150" spc="20" dirty="0">
                <a:latin typeface="Calibri"/>
                <a:cs typeface="Calibri"/>
              </a:rPr>
              <a:t>2) </a:t>
            </a:r>
            <a:r>
              <a:rPr sz="2150" spc="15" dirty="0">
                <a:latin typeface="Calibri"/>
                <a:cs typeface="Calibri"/>
              </a:rPr>
              <a:t>FILTER OUT </a:t>
            </a:r>
            <a:r>
              <a:rPr sz="2150" spc="20" dirty="0">
                <a:latin typeface="Calibri"/>
                <a:cs typeface="Calibri"/>
              </a:rPr>
              <a:t> </a:t>
            </a:r>
            <a:r>
              <a:rPr sz="2150" spc="25" dirty="0">
                <a:latin typeface="Calibri"/>
                <a:cs typeface="Calibri"/>
              </a:rPr>
              <a:t>PERFORMANCE</a:t>
            </a:r>
            <a:r>
              <a:rPr sz="2150" spc="-60" dirty="0">
                <a:latin typeface="Calibri"/>
                <a:cs typeface="Calibri"/>
              </a:rPr>
              <a:t> </a:t>
            </a:r>
            <a:r>
              <a:rPr sz="2150" spc="25" dirty="0">
                <a:latin typeface="Calibri"/>
                <a:cs typeface="Calibri"/>
              </a:rPr>
              <a:t>LEVEL</a:t>
            </a:r>
            <a:endParaRPr sz="2150">
              <a:latin typeface="Calibri"/>
              <a:cs typeface="Calibri"/>
            </a:endParaRPr>
          </a:p>
          <a:p>
            <a:pPr marL="76200">
              <a:lnSpc>
                <a:spcPts val="2755"/>
              </a:lnSpc>
              <a:spcBef>
                <a:spcPts val="50"/>
              </a:spcBef>
            </a:pPr>
            <a:r>
              <a:rPr sz="2300" spc="20" dirty="0">
                <a:latin typeface="Calibri"/>
                <a:cs typeface="Calibri"/>
              </a:rPr>
              <a:t>1)</a:t>
            </a:r>
            <a:r>
              <a:rPr sz="1850" spc="20" dirty="0">
                <a:latin typeface="Calibri"/>
                <a:cs typeface="Calibri"/>
              </a:rPr>
              <a:t>=IFS(Z8&gt;=5,"VERY</a:t>
            </a:r>
            <a:r>
              <a:rPr sz="1850" spc="50" dirty="0">
                <a:latin typeface="Calibri"/>
                <a:cs typeface="Calibri"/>
              </a:rPr>
              <a:t> </a:t>
            </a:r>
            <a:r>
              <a:rPr sz="1850" spc="20" dirty="0">
                <a:latin typeface="Calibri"/>
                <a:cs typeface="Calibri"/>
              </a:rPr>
              <a:t>HIGH",Z8&gt;=4,"HIGH",Z8&gt;=3,"MED",TRUE,"LOW")</a:t>
            </a:r>
            <a:endParaRPr sz="1850">
              <a:latin typeface="Calibri"/>
              <a:cs typeface="Calibri"/>
            </a:endParaRPr>
          </a:p>
          <a:p>
            <a:pPr marL="12700">
              <a:lnSpc>
                <a:spcPts val="2155"/>
              </a:lnSpc>
            </a:pPr>
            <a:r>
              <a:rPr sz="1800" spc="-10" dirty="0">
                <a:latin typeface="Calibri"/>
                <a:cs typeface="Calibri"/>
              </a:rPr>
              <a:t>SUMMARY</a:t>
            </a:r>
            <a:endParaRPr sz="1800">
              <a:latin typeface="Calibri"/>
              <a:cs typeface="Calibri"/>
            </a:endParaRPr>
          </a:p>
          <a:p>
            <a:pPr marL="469900" indent="-343535">
              <a:lnSpc>
                <a:spcPct val="100000"/>
              </a:lnSpc>
              <a:spcBef>
                <a:spcPts val="20"/>
              </a:spcBef>
              <a:buAutoNum type="arabicParenR"/>
              <a:tabLst>
                <a:tab pos="469900" algn="l"/>
                <a:tab pos="470534" algn="l"/>
              </a:tabLst>
            </a:pPr>
            <a:r>
              <a:rPr sz="1800" spc="-5" dirty="0">
                <a:latin typeface="Calibri"/>
                <a:cs typeface="Calibri"/>
              </a:rPr>
              <a:t>PIVOT</a:t>
            </a:r>
            <a:r>
              <a:rPr sz="1800" spc="-45" dirty="0">
                <a:latin typeface="Calibri"/>
                <a:cs typeface="Calibri"/>
              </a:rPr>
              <a:t> </a:t>
            </a:r>
            <a:r>
              <a:rPr sz="1800" dirty="0">
                <a:latin typeface="Calibri"/>
                <a:cs typeface="Calibri"/>
              </a:rPr>
              <a:t>TABLE</a:t>
            </a:r>
            <a:endParaRPr sz="1800">
              <a:latin typeface="Calibri"/>
              <a:cs typeface="Calibri"/>
            </a:endParaRPr>
          </a:p>
          <a:p>
            <a:pPr marL="12700" marR="4041140" indent="114300">
              <a:lnSpc>
                <a:spcPts val="2180"/>
              </a:lnSpc>
              <a:spcBef>
                <a:spcPts val="70"/>
              </a:spcBef>
              <a:buAutoNum type="arabicParenR"/>
              <a:tabLst>
                <a:tab pos="469900" algn="l"/>
                <a:tab pos="470534" algn="l"/>
              </a:tabLst>
            </a:pPr>
            <a:r>
              <a:rPr sz="1800" spc="-10" dirty="0">
                <a:latin typeface="Calibri"/>
                <a:cs typeface="Calibri"/>
              </a:rPr>
              <a:t>ROWS</a:t>
            </a:r>
            <a:r>
              <a:rPr sz="1800" spc="15" dirty="0">
                <a:latin typeface="Calibri"/>
                <a:cs typeface="Calibri"/>
              </a:rPr>
              <a:t> </a:t>
            </a:r>
            <a:r>
              <a:rPr sz="1800" dirty="0">
                <a:latin typeface="Calibri"/>
                <a:cs typeface="Calibri"/>
              </a:rPr>
              <a:t>&amp;</a:t>
            </a:r>
            <a:r>
              <a:rPr sz="1800" spc="-10" dirty="0">
                <a:latin typeface="Calibri"/>
                <a:cs typeface="Calibri"/>
              </a:rPr>
              <a:t> </a:t>
            </a:r>
            <a:r>
              <a:rPr sz="1800" spc="-15" dirty="0">
                <a:latin typeface="Calibri"/>
                <a:cs typeface="Calibri"/>
              </a:rPr>
              <a:t>COLUMN </a:t>
            </a:r>
            <a:r>
              <a:rPr sz="1800" spc="-5" dirty="0">
                <a:latin typeface="Calibri"/>
                <a:cs typeface="Calibri"/>
              </a:rPr>
              <a:t>ADDED </a:t>
            </a:r>
            <a:r>
              <a:rPr sz="1800" spc="-390" dirty="0">
                <a:latin typeface="Calibri"/>
                <a:cs typeface="Calibri"/>
              </a:rPr>
              <a:t> </a:t>
            </a:r>
            <a:r>
              <a:rPr sz="1800" spc="-5" dirty="0">
                <a:latin typeface="Calibri"/>
                <a:cs typeface="Calibri"/>
              </a:rPr>
              <a:t>VISUALIZATION</a:t>
            </a:r>
            <a:endParaRPr sz="1800">
              <a:latin typeface="Calibri"/>
              <a:cs typeface="Calibri"/>
            </a:endParaRPr>
          </a:p>
          <a:p>
            <a:pPr marL="469900" indent="-343535">
              <a:lnSpc>
                <a:spcPts val="2025"/>
              </a:lnSpc>
              <a:buAutoNum type="arabicParenR"/>
              <a:tabLst>
                <a:tab pos="469900" algn="l"/>
                <a:tab pos="470534" algn="l"/>
              </a:tabLst>
            </a:pPr>
            <a:r>
              <a:rPr sz="1800" spc="-10" dirty="0">
                <a:latin typeface="Calibri"/>
                <a:cs typeface="Calibri"/>
              </a:rPr>
              <a:t>GRAPH</a:t>
            </a:r>
            <a:endParaRPr sz="1800">
              <a:latin typeface="Calibri"/>
              <a:cs typeface="Calibri"/>
            </a:endParaRPr>
          </a:p>
          <a:p>
            <a:pPr marL="469900" indent="-343535">
              <a:lnSpc>
                <a:spcPct val="100000"/>
              </a:lnSpc>
              <a:spcBef>
                <a:spcPts val="20"/>
              </a:spcBef>
              <a:buAutoNum type="arabicParenR"/>
              <a:tabLst>
                <a:tab pos="469900" algn="l"/>
                <a:tab pos="470534" algn="l"/>
              </a:tabLst>
            </a:pPr>
            <a:r>
              <a:rPr sz="1800" spc="-15" dirty="0">
                <a:latin typeface="Calibri"/>
                <a:cs typeface="Calibri"/>
              </a:rPr>
              <a:t>PIE</a:t>
            </a:r>
            <a:r>
              <a:rPr sz="1800" spc="20" dirty="0">
                <a:latin typeface="Calibri"/>
                <a:cs typeface="Calibri"/>
              </a:rPr>
              <a:t> </a:t>
            </a:r>
            <a:r>
              <a:rPr sz="1800" spc="-15" dirty="0">
                <a:latin typeface="Calibri"/>
                <a:cs typeface="Calibri"/>
              </a:rPr>
              <a:t>CHART</a:t>
            </a:r>
            <a:endParaRPr sz="1800">
              <a:latin typeface="Calibri"/>
              <a:cs typeface="Calibri"/>
            </a:endParaRPr>
          </a:p>
        </p:txBody>
      </p:sp>
      <p:sp>
        <p:nvSpPr>
          <p:cNvPr id="10" name="object 10"/>
          <p:cNvSpPr txBox="1"/>
          <p:nvPr/>
        </p:nvSpPr>
        <p:spPr>
          <a:xfrm>
            <a:off x="11285855" y="6475579"/>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C92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062" y="155955"/>
            <a:ext cx="2492375" cy="758190"/>
          </a:xfrm>
          <a:prstGeom prst="rect">
            <a:avLst/>
          </a:prstGeom>
        </p:spPr>
        <p:txBody>
          <a:bodyPr vert="horz" wrap="square" lIns="0" tIns="13335" rIns="0" bIns="0" rtlCol="0">
            <a:spAutoFit/>
          </a:bodyPr>
          <a:lstStyle/>
          <a:p>
            <a:pPr marL="12700">
              <a:lnSpc>
                <a:spcPct val="100000"/>
              </a:lnSpc>
              <a:spcBef>
                <a:spcPts val="105"/>
              </a:spcBef>
            </a:pPr>
            <a:r>
              <a:rPr spc="-5" dirty="0">
                <a:latin typeface="Trebuchet MS"/>
                <a:cs typeface="Trebuchet MS"/>
              </a:rPr>
              <a:t>RESULTS</a:t>
            </a:r>
          </a:p>
        </p:txBody>
      </p:sp>
      <p:pic>
        <p:nvPicPr>
          <p:cNvPr id="3" name="object 3"/>
          <p:cNvPicPr/>
          <p:nvPr/>
        </p:nvPicPr>
        <p:blipFill>
          <a:blip r:embed="rId2" cstate="print"/>
          <a:stretch>
            <a:fillRect/>
          </a:stretch>
        </p:blipFill>
        <p:spPr>
          <a:xfrm>
            <a:off x="704850" y="1152525"/>
            <a:ext cx="8353425" cy="5267325"/>
          </a:xfrm>
          <a:prstGeom prst="rect">
            <a:avLst/>
          </a:prstGeom>
        </p:spPr>
      </p:pic>
      <p:sp>
        <p:nvSpPr>
          <p:cNvPr id="4" name="object 4"/>
          <p:cNvSpPr txBox="1"/>
          <p:nvPr/>
        </p:nvSpPr>
        <p:spPr>
          <a:xfrm>
            <a:off x="11285855" y="6475579"/>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C92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5967" y="354012"/>
            <a:ext cx="2491740" cy="758190"/>
          </a:xfrm>
          <a:prstGeom prst="rect">
            <a:avLst/>
          </a:prstGeom>
        </p:spPr>
        <p:txBody>
          <a:bodyPr vert="horz" wrap="square" lIns="0" tIns="13335" rIns="0" bIns="0" rtlCol="0">
            <a:spAutoFit/>
          </a:bodyPr>
          <a:lstStyle/>
          <a:p>
            <a:pPr marL="12700">
              <a:lnSpc>
                <a:spcPct val="100000"/>
              </a:lnSpc>
              <a:spcBef>
                <a:spcPts val="105"/>
              </a:spcBef>
            </a:pPr>
            <a:r>
              <a:rPr sz="4800" b="1" spc="-5" dirty="0">
                <a:latin typeface="Trebuchet MS"/>
                <a:cs typeface="Trebuchet MS"/>
              </a:rPr>
              <a:t>RESULTS</a:t>
            </a:r>
            <a:endParaRPr sz="4800">
              <a:latin typeface="Trebuchet MS"/>
              <a:cs typeface="Trebuchet MS"/>
            </a:endParaRPr>
          </a:p>
        </p:txBody>
      </p:sp>
      <p:pic>
        <p:nvPicPr>
          <p:cNvPr id="3" name="object 3"/>
          <p:cNvPicPr/>
          <p:nvPr/>
        </p:nvPicPr>
        <p:blipFill>
          <a:blip r:embed="rId2" cstate="print"/>
          <a:stretch>
            <a:fillRect/>
          </a:stretch>
        </p:blipFill>
        <p:spPr>
          <a:xfrm>
            <a:off x="1419225" y="1676400"/>
            <a:ext cx="6696075" cy="4724400"/>
          </a:xfrm>
          <a:prstGeom prst="rect">
            <a:avLst/>
          </a:prstGeom>
        </p:spPr>
      </p:pic>
      <p:sp>
        <p:nvSpPr>
          <p:cNvPr id="4" name="object 4"/>
          <p:cNvSpPr txBox="1"/>
          <p:nvPr/>
        </p:nvSpPr>
        <p:spPr>
          <a:xfrm>
            <a:off x="3138551" y="2264727"/>
            <a:ext cx="511809"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HI</a:t>
            </a:r>
            <a:r>
              <a:rPr sz="1800" spc="-10" dirty="0">
                <a:latin typeface="Calibri"/>
                <a:cs typeface="Calibri"/>
              </a:rPr>
              <a:t>G</a:t>
            </a:r>
            <a:r>
              <a:rPr sz="1800" dirty="0">
                <a:latin typeface="Calibri"/>
                <a:cs typeface="Calibri"/>
              </a:rPr>
              <a:t>H</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1"/>
          <p:cNvSpPr txBox="1">
            <a:spLocks noGrp="1"/>
          </p:cNvSpPr>
          <p:nvPr>
            <p:ph type="title"/>
          </p:nvPr>
        </p:nvSpPr>
        <p:spPr>
          <a:xfrm>
            <a:off x="743275" y="354000"/>
            <a:ext cx="3567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32" name="Google Shape;32;p1"/>
          <p:cNvSpPr txBox="1"/>
          <p:nvPr/>
        </p:nvSpPr>
        <p:spPr>
          <a:xfrm>
            <a:off x="1470278" y="1393253"/>
            <a:ext cx="6998400" cy="2849100"/>
          </a:xfrm>
          <a:prstGeom prst="rect">
            <a:avLst/>
          </a:prstGeom>
          <a:noFill/>
          <a:ln>
            <a:noFill/>
          </a:ln>
        </p:spPr>
        <p:txBody>
          <a:bodyPr spcFirstLastPara="1" wrap="square" lIns="0" tIns="8875" rIns="0" bIns="0" anchor="t" anchorCtr="0">
            <a:spAutoFit/>
          </a:bodyPr>
          <a:lstStyle/>
          <a:p>
            <a:pPr marL="12700" marR="5080" lvl="0" indent="0" algn="l" rtl="0">
              <a:lnSpc>
                <a:spcPct val="115199"/>
              </a:lnSpc>
              <a:spcBef>
                <a:spcPts val="0"/>
              </a:spcBef>
              <a:spcAft>
                <a:spcPts val="0"/>
              </a:spcAft>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p:txBody>
      </p:sp>
      <p:sp>
        <p:nvSpPr>
          <p:cNvPr id="33" name="Google Shape;33;p1"/>
          <p:cNvSpPr txBox="1"/>
          <p:nvPr/>
        </p:nvSpPr>
        <p:spPr>
          <a:xfrm>
            <a:off x="4574" y="2718657"/>
            <a:ext cx="121920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grpSp>
        <p:nvGrpSpPr>
          <p:cNvPr id="3" name="object 3"/>
          <p:cNvGrpSpPr/>
          <p:nvPr/>
        </p:nvGrpSpPr>
        <p:grpSpPr>
          <a:xfrm>
            <a:off x="7455058" y="0"/>
            <a:ext cx="4742180" cy="6863080"/>
            <a:chOff x="7455058" y="0"/>
            <a:chExt cx="4742180" cy="6863080"/>
          </a:xfrm>
        </p:grpSpPr>
        <p:sp>
          <p:nvSpPr>
            <p:cNvPr id="4" name="object 4"/>
            <p:cNvSpPr/>
            <p:nvPr/>
          </p:nvSpPr>
          <p:spPr>
            <a:xfrm>
              <a:off x="7459820" y="14350"/>
              <a:ext cx="4732655" cy="6844030"/>
            </a:xfrm>
            <a:custGeom>
              <a:avLst/>
              <a:gdLst/>
              <a:ahLst/>
              <a:cxnLst/>
              <a:rect l="l" t="t" r="r" b="b"/>
              <a:pathLst>
                <a:path w="4732655" h="6844030">
                  <a:moveTo>
                    <a:pt x="1927130" y="0"/>
                  </a:moveTo>
                  <a:lnTo>
                    <a:pt x="3135777" y="6843645"/>
                  </a:lnTo>
                </a:path>
                <a:path w="4732655" h="6844030">
                  <a:moveTo>
                    <a:pt x="4732179" y="3689307"/>
                  </a:moveTo>
                  <a:lnTo>
                    <a:pt x="0" y="6843647"/>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5293"/>
              </a:srgbClr>
            </a:solidFill>
          </p:spPr>
          <p:txBody>
            <a:bodyPr wrap="square" lIns="0" tIns="0" rIns="0" bIns="0" rtlCol="0"/>
            <a:lstStyle/>
            <a:p>
              <a:endParaRPr/>
            </a:p>
          </p:txBody>
        </p:sp>
        <p:sp>
          <p:nvSpPr>
            <p:cNvPr id="6" name="object 6"/>
            <p:cNvSpPr/>
            <p:nvPr/>
          </p:nvSpPr>
          <p:spPr>
            <a:xfrm>
              <a:off x="9601200" y="0"/>
              <a:ext cx="2590800" cy="6858000"/>
            </a:xfrm>
            <a:custGeom>
              <a:avLst/>
              <a:gdLst/>
              <a:ahLst/>
              <a:cxnLst/>
              <a:rect l="l" t="t" r="r" b="b"/>
              <a:pathLst>
                <a:path w="2590800" h="6858000">
                  <a:moveTo>
                    <a:pt x="2590419" y="0"/>
                  </a:moveTo>
                  <a:lnTo>
                    <a:pt x="0" y="0"/>
                  </a:lnTo>
                  <a:lnTo>
                    <a:pt x="1209421" y="6857995"/>
                  </a:lnTo>
                  <a:lnTo>
                    <a:pt x="2590419" y="6857995"/>
                  </a:lnTo>
                  <a:lnTo>
                    <a:pt x="2590419" y="0"/>
                  </a:lnTo>
                  <a:close/>
                </a:path>
              </a:pathLst>
            </a:custGeom>
            <a:solidFill>
              <a:srgbClr val="5FC9ED">
                <a:alpha val="19215"/>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EE2">
                <a:alpha val="65097"/>
              </a:srgbClr>
            </a:solidFill>
          </p:spPr>
          <p:txBody>
            <a:bodyPr wrap="square" lIns="0" tIns="0" rIns="0" bIns="0" rtlCol="0"/>
            <a:lstStyle/>
            <a:p>
              <a:endParaRPr/>
            </a:p>
          </p:txBody>
        </p:sp>
        <p:sp>
          <p:nvSpPr>
            <p:cNvPr id="8" name="object 8"/>
            <p:cNvSpPr/>
            <p:nvPr/>
          </p:nvSpPr>
          <p:spPr>
            <a:xfrm>
              <a:off x="9334500" y="0"/>
              <a:ext cx="2857500" cy="6858000"/>
            </a:xfrm>
            <a:custGeom>
              <a:avLst/>
              <a:gdLst/>
              <a:ahLst/>
              <a:cxnLst/>
              <a:rect l="l" t="t" r="r" b="b"/>
              <a:pathLst>
                <a:path w="2857500" h="6858000">
                  <a:moveTo>
                    <a:pt x="2857246" y="0"/>
                  </a:moveTo>
                  <a:lnTo>
                    <a:pt x="0" y="0"/>
                  </a:lnTo>
                  <a:lnTo>
                    <a:pt x="2472817" y="6857995"/>
                  </a:lnTo>
                  <a:lnTo>
                    <a:pt x="2857246" y="6857995"/>
                  </a:lnTo>
                  <a:lnTo>
                    <a:pt x="2857246" y="0"/>
                  </a:lnTo>
                  <a:close/>
                </a:path>
              </a:pathLst>
            </a:custGeom>
            <a:solidFill>
              <a:srgbClr val="17AEE2">
                <a:alpha val="49411"/>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69410"/>
              </a:srgbClr>
            </a:solidFill>
          </p:spPr>
          <p:txBody>
            <a:bodyPr wrap="square" lIns="0" tIns="0" rIns="0" bIns="0" rtlCol="0"/>
            <a:lstStyle/>
            <a:p>
              <a:endParaRPr/>
            </a:p>
          </p:txBody>
        </p:sp>
        <p:sp>
          <p:nvSpPr>
            <p:cNvPr id="10" name="object 10"/>
            <p:cNvSpPr/>
            <p:nvPr/>
          </p:nvSpPr>
          <p:spPr>
            <a:xfrm>
              <a:off x="10934700" y="0"/>
              <a:ext cx="1257300" cy="6858000"/>
            </a:xfrm>
            <a:custGeom>
              <a:avLst/>
              <a:gdLst/>
              <a:ahLst/>
              <a:cxnLst/>
              <a:rect l="l" t="t" r="r" b="b"/>
              <a:pathLst>
                <a:path w="1257300" h="6858000">
                  <a:moveTo>
                    <a:pt x="1257046" y="0"/>
                  </a:moveTo>
                  <a:lnTo>
                    <a:pt x="0" y="0"/>
                  </a:lnTo>
                  <a:lnTo>
                    <a:pt x="1115695" y="6857995"/>
                  </a:lnTo>
                  <a:lnTo>
                    <a:pt x="1257046" y="6857995"/>
                  </a:lnTo>
                  <a:lnTo>
                    <a:pt x="1257046" y="0"/>
                  </a:lnTo>
                  <a:close/>
                </a:path>
              </a:pathLst>
            </a:custGeom>
            <a:solidFill>
              <a:srgbClr val="216092">
                <a:alpha val="79214"/>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EE2">
                <a:alpha val="65097"/>
              </a:srgbClr>
            </a:solidFill>
          </p:spPr>
          <p:txBody>
            <a:bodyPr wrap="square" lIns="0" tIns="0" rIns="0" bIns="0" rtlCol="0"/>
            <a:lstStyle/>
            <a:p>
              <a:endParaRPr/>
            </a:p>
          </p:txBody>
        </p:sp>
      </p:grpSp>
      <p:sp>
        <p:nvSpPr>
          <p:cNvPr id="12" name="object 12"/>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9ED">
              <a:alpha val="69410"/>
            </a:srgbClr>
          </a:solidFill>
        </p:spPr>
        <p:txBody>
          <a:bodyPr wrap="square" lIns="0" tIns="0" rIns="0" bIns="0" rtlCol="0"/>
          <a:lstStyle/>
          <a:p>
            <a:endParaRPr/>
          </a:p>
        </p:txBody>
      </p:sp>
      <p:sp>
        <p:nvSpPr>
          <p:cNvPr id="13" name="object 1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4" name="object 1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15" name="object 1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6" name="object 16"/>
          <p:cNvSpPr txBox="1"/>
          <p:nvPr/>
        </p:nvSpPr>
        <p:spPr>
          <a:xfrm>
            <a:off x="740409" y="815593"/>
            <a:ext cx="3889375" cy="678180"/>
          </a:xfrm>
          <a:prstGeom prst="rect">
            <a:avLst/>
          </a:prstGeom>
        </p:spPr>
        <p:txBody>
          <a:bodyPr vert="horz" wrap="square" lIns="0" tIns="16510" rIns="0" bIns="0" rtlCol="0">
            <a:spAutoFit/>
          </a:bodyPr>
          <a:lstStyle/>
          <a:p>
            <a:pPr marL="12700">
              <a:lnSpc>
                <a:spcPct val="100000"/>
              </a:lnSpc>
              <a:spcBef>
                <a:spcPts val="130"/>
              </a:spcBef>
            </a:pPr>
            <a:r>
              <a:rPr sz="4250" b="1" dirty="0">
                <a:latin typeface="Trebuchet MS"/>
                <a:cs typeface="Trebuchet MS"/>
              </a:rPr>
              <a:t>PROJECT</a:t>
            </a:r>
            <a:r>
              <a:rPr sz="4250" b="1" spc="-40" dirty="0">
                <a:latin typeface="Trebuchet MS"/>
                <a:cs typeface="Trebuchet MS"/>
              </a:rPr>
              <a:t> </a:t>
            </a:r>
            <a:r>
              <a:rPr sz="4250" b="1" spc="-10" dirty="0">
                <a:latin typeface="Trebuchet MS"/>
                <a:cs typeface="Trebuchet MS"/>
              </a:rPr>
              <a:t>TITLE</a:t>
            </a:r>
            <a:endParaRPr sz="4250">
              <a:latin typeface="Trebuchet MS"/>
              <a:cs typeface="Trebuchet MS"/>
            </a:endParaRPr>
          </a:p>
        </p:txBody>
      </p:sp>
      <p:grpSp>
        <p:nvGrpSpPr>
          <p:cNvPr id="17" name="object 17"/>
          <p:cNvGrpSpPr/>
          <p:nvPr/>
        </p:nvGrpSpPr>
        <p:grpSpPr>
          <a:xfrm>
            <a:off x="466725" y="6410325"/>
            <a:ext cx="3705225" cy="295275"/>
            <a:chOff x="466725" y="6410325"/>
            <a:chExt cx="3705225" cy="295275"/>
          </a:xfrm>
        </p:grpSpPr>
        <p:pic>
          <p:nvPicPr>
            <p:cNvPr id="18" name="object 18"/>
            <p:cNvPicPr/>
            <p:nvPr/>
          </p:nvPicPr>
          <p:blipFill>
            <a:blip r:embed="rId2" cstate="print"/>
            <a:stretch>
              <a:fillRect/>
            </a:stretch>
          </p:blipFill>
          <p:spPr>
            <a:xfrm>
              <a:off x="676275" y="6467475"/>
              <a:ext cx="2143125" cy="200025"/>
            </a:xfrm>
            <a:prstGeom prst="rect">
              <a:avLst/>
            </a:prstGeom>
          </p:spPr>
        </p:pic>
        <p:pic>
          <p:nvPicPr>
            <p:cNvPr id="19" name="object 19"/>
            <p:cNvPicPr/>
            <p:nvPr/>
          </p:nvPicPr>
          <p:blipFill>
            <a:blip r:embed="rId3" cstate="print"/>
            <a:stretch>
              <a:fillRect/>
            </a:stretch>
          </p:blipFill>
          <p:spPr>
            <a:xfrm>
              <a:off x="466725" y="6410325"/>
              <a:ext cx="3705225" cy="295275"/>
            </a:xfrm>
            <a:prstGeom prst="rect">
              <a:avLst/>
            </a:prstGeom>
          </p:spPr>
        </p:pic>
      </p:grpSp>
      <p:sp>
        <p:nvSpPr>
          <p:cNvPr id="20" name="object 20"/>
          <p:cNvSpPr txBox="1"/>
          <p:nvPr/>
        </p:nvSpPr>
        <p:spPr>
          <a:xfrm>
            <a:off x="1297305" y="2140013"/>
            <a:ext cx="7789545" cy="1369060"/>
          </a:xfrm>
          <a:prstGeom prst="rect">
            <a:avLst/>
          </a:prstGeom>
        </p:spPr>
        <p:txBody>
          <a:bodyPr vert="horz" wrap="square" lIns="0" tIns="32384" rIns="0" bIns="0" rtlCol="0">
            <a:spAutoFit/>
          </a:bodyPr>
          <a:lstStyle/>
          <a:p>
            <a:pPr marL="12700" marR="5080">
              <a:lnSpc>
                <a:spcPts val="5260"/>
              </a:lnSpc>
              <a:spcBef>
                <a:spcPts val="254"/>
              </a:spcBef>
            </a:pPr>
            <a:r>
              <a:rPr sz="4400" b="1" dirty="0">
                <a:solidFill>
                  <a:srgbClr val="0E0E0E"/>
                </a:solidFill>
                <a:latin typeface="Times New Roman"/>
                <a:cs typeface="Times New Roman"/>
              </a:rPr>
              <a:t>Employee</a:t>
            </a:r>
            <a:r>
              <a:rPr sz="4400" b="1" spc="-70" dirty="0">
                <a:solidFill>
                  <a:srgbClr val="0E0E0E"/>
                </a:solidFill>
                <a:latin typeface="Times New Roman"/>
                <a:cs typeface="Times New Roman"/>
              </a:rPr>
              <a:t> </a:t>
            </a:r>
            <a:r>
              <a:rPr sz="4400" b="1" dirty="0">
                <a:solidFill>
                  <a:srgbClr val="0E0E0E"/>
                </a:solidFill>
                <a:latin typeface="Times New Roman"/>
                <a:cs typeface="Times New Roman"/>
              </a:rPr>
              <a:t>Performance</a:t>
            </a:r>
            <a:r>
              <a:rPr sz="4400" b="1" spc="-5" dirty="0">
                <a:solidFill>
                  <a:srgbClr val="0E0E0E"/>
                </a:solidFill>
                <a:latin typeface="Times New Roman"/>
                <a:cs typeface="Times New Roman"/>
              </a:rPr>
              <a:t> Analysis </a:t>
            </a:r>
            <a:r>
              <a:rPr sz="4400" b="1" spc="-1085" dirty="0">
                <a:solidFill>
                  <a:srgbClr val="0E0E0E"/>
                </a:solidFill>
                <a:latin typeface="Times New Roman"/>
                <a:cs typeface="Times New Roman"/>
              </a:rPr>
              <a:t> </a:t>
            </a:r>
            <a:r>
              <a:rPr sz="4400" b="1" spc="5" dirty="0">
                <a:solidFill>
                  <a:srgbClr val="0E0E0E"/>
                </a:solidFill>
                <a:latin typeface="Times New Roman"/>
                <a:cs typeface="Times New Roman"/>
              </a:rPr>
              <a:t>using</a:t>
            </a:r>
            <a:r>
              <a:rPr sz="4400" b="1" spc="-15" dirty="0">
                <a:solidFill>
                  <a:srgbClr val="0E0E0E"/>
                </a:solidFill>
                <a:latin typeface="Times New Roman"/>
                <a:cs typeface="Times New Roman"/>
              </a:rPr>
              <a:t> </a:t>
            </a:r>
            <a:r>
              <a:rPr sz="4400" b="1" spc="-10" dirty="0">
                <a:solidFill>
                  <a:srgbClr val="0E0E0E"/>
                </a:solidFill>
                <a:latin typeface="Times New Roman"/>
                <a:cs typeface="Times New Roman"/>
              </a:rPr>
              <a:t>Excel</a:t>
            </a:r>
            <a:endParaRPr sz="440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7080" cy="6863080"/>
            <a:chOff x="0" y="0"/>
            <a:chExt cx="12197080" cy="6863080"/>
          </a:xfrm>
        </p:grpSpPr>
        <p:sp>
          <p:nvSpPr>
            <p:cNvPr id="3" name="object 3"/>
            <p:cNvSpPr/>
            <p:nvPr/>
          </p:nvSpPr>
          <p:spPr>
            <a:xfrm>
              <a:off x="0" y="28573"/>
              <a:ext cx="12192000" cy="6829425"/>
            </a:xfrm>
            <a:custGeom>
              <a:avLst/>
              <a:gdLst/>
              <a:ahLst/>
              <a:cxnLst/>
              <a:rect l="l" t="t" r="r" b="b"/>
              <a:pathLst>
                <a:path w="12192000" h="6829425">
                  <a:moveTo>
                    <a:pt x="12191999" y="0"/>
                  </a:moveTo>
                  <a:lnTo>
                    <a:pt x="0" y="0"/>
                  </a:lnTo>
                  <a:lnTo>
                    <a:pt x="0" y="6829423"/>
                  </a:lnTo>
                  <a:lnTo>
                    <a:pt x="12191999" y="6829423"/>
                  </a:lnTo>
                  <a:lnTo>
                    <a:pt x="12191999" y="0"/>
                  </a:lnTo>
                  <a:close/>
                </a:path>
              </a:pathLst>
            </a:custGeom>
            <a:solidFill>
              <a:srgbClr val="F0F0F0"/>
            </a:solidFill>
          </p:spPr>
          <p:txBody>
            <a:bodyPr wrap="square" lIns="0" tIns="0" rIns="0" bIns="0" rtlCol="0"/>
            <a:lstStyle/>
            <a:p>
              <a:endParaRPr/>
            </a:p>
          </p:txBody>
        </p:sp>
        <p:sp>
          <p:nvSpPr>
            <p:cNvPr id="4" name="object 4"/>
            <p:cNvSpPr/>
            <p:nvPr/>
          </p:nvSpPr>
          <p:spPr>
            <a:xfrm>
              <a:off x="7459820" y="14350"/>
              <a:ext cx="4732655" cy="6844030"/>
            </a:xfrm>
            <a:custGeom>
              <a:avLst/>
              <a:gdLst/>
              <a:ahLst/>
              <a:cxnLst/>
              <a:rect l="l" t="t" r="r" b="b"/>
              <a:pathLst>
                <a:path w="4732655" h="6844030">
                  <a:moveTo>
                    <a:pt x="1927130" y="0"/>
                  </a:moveTo>
                  <a:lnTo>
                    <a:pt x="3135777" y="6843645"/>
                  </a:lnTo>
                </a:path>
                <a:path w="4732655" h="6844030">
                  <a:moveTo>
                    <a:pt x="4732179" y="3689307"/>
                  </a:moveTo>
                  <a:lnTo>
                    <a:pt x="0" y="6843647"/>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5293"/>
              </a:srgbClr>
            </a:solidFill>
          </p:spPr>
          <p:txBody>
            <a:bodyPr wrap="square" lIns="0" tIns="0" rIns="0" bIns="0" rtlCol="0"/>
            <a:lstStyle/>
            <a:p>
              <a:endParaRPr/>
            </a:p>
          </p:txBody>
        </p:sp>
        <p:sp>
          <p:nvSpPr>
            <p:cNvPr id="6" name="object 6"/>
            <p:cNvSpPr/>
            <p:nvPr/>
          </p:nvSpPr>
          <p:spPr>
            <a:xfrm>
              <a:off x="9601200" y="0"/>
              <a:ext cx="2590800" cy="6858000"/>
            </a:xfrm>
            <a:custGeom>
              <a:avLst/>
              <a:gdLst/>
              <a:ahLst/>
              <a:cxnLst/>
              <a:rect l="l" t="t" r="r" b="b"/>
              <a:pathLst>
                <a:path w="2590800" h="6858000">
                  <a:moveTo>
                    <a:pt x="2590419" y="0"/>
                  </a:moveTo>
                  <a:lnTo>
                    <a:pt x="0" y="0"/>
                  </a:lnTo>
                  <a:lnTo>
                    <a:pt x="1209421" y="6857995"/>
                  </a:lnTo>
                  <a:lnTo>
                    <a:pt x="2590419" y="6857995"/>
                  </a:lnTo>
                  <a:lnTo>
                    <a:pt x="2590419" y="0"/>
                  </a:lnTo>
                  <a:close/>
                </a:path>
              </a:pathLst>
            </a:custGeom>
            <a:solidFill>
              <a:srgbClr val="5FC9ED">
                <a:alpha val="19215"/>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EE2">
                <a:alpha val="65097"/>
              </a:srgbClr>
            </a:solidFill>
          </p:spPr>
          <p:txBody>
            <a:bodyPr wrap="square" lIns="0" tIns="0" rIns="0" bIns="0" rtlCol="0"/>
            <a:lstStyle/>
            <a:p>
              <a:endParaRPr/>
            </a:p>
          </p:txBody>
        </p:sp>
        <p:sp>
          <p:nvSpPr>
            <p:cNvPr id="8" name="object 8"/>
            <p:cNvSpPr/>
            <p:nvPr/>
          </p:nvSpPr>
          <p:spPr>
            <a:xfrm>
              <a:off x="9334500" y="0"/>
              <a:ext cx="2857500" cy="6858000"/>
            </a:xfrm>
            <a:custGeom>
              <a:avLst/>
              <a:gdLst/>
              <a:ahLst/>
              <a:cxnLst/>
              <a:rect l="l" t="t" r="r" b="b"/>
              <a:pathLst>
                <a:path w="2857500" h="6858000">
                  <a:moveTo>
                    <a:pt x="2857246" y="0"/>
                  </a:moveTo>
                  <a:lnTo>
                    <a:pt x="0" y="0"/>
                  </a:lnTo>
                  <a:lnTo>
                    <a:pt x="2472817" y="6857995"/>
                  </a:lnTo>
                  <a:lnTo>
                    <a:pt x="2857246" y="6857995"/>
                  </a:lnTo>
                  <a:lnTo>
                    <a:pt x="2857246" y="0"/>
                  </a:lnTo>
                  <a:close/>
                </a:path>
              </a:pathLst>
            </a:custGeom>
            <a:solidFill>
              <a:srgbClr val="17AEE2">
                <a:alpha val="49411"/>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69410"/>
              </a:srgbClr>
            </a:solidFill>
          </p:spPr>
          <p:txBody>
            <a:bodyPr wrap="square" lIns="0" tIns="0" rIns="0" bIns="0" rtlCol="0"/>
            <a:lstStyle/>
            <a:p>
              <a:endParaRPr/>
            </a:p>
          </p:txBody>
        </p:sp>
        <p:sp>
          <p:nvSpPr>
            <p:cNvPr id="10" name="object 10"/>
            <p:cNvSpPr/>
            <p:nvPr/>
          </p:nvSpPr>
          <p:spPr>
            <a:xfrm>
              <a:off x="10934700" y="0"/>
              <a:ext cx="1257300" cy="6858000"/>
            </a:xfrm>
            <a:custGeom>
              <a:avLst/>
              <a:gdLst/>
              <a:ahLst/>
              <a:cxnLst/>
              <a:rect l="l" t="t" r="r" b="b"/>
              <a:pathLst>
                <a:path w="1257300" h="6858000">
                  <a:moveTo>
                    <a:pt x="1257046" y="0"/>
                  </a:moveTo>
                  <a:lnTo>
                    <a:pt x="0" y="0"/>
                  </a:lnTo>
                  <a:lnTo>
                    <a:pt x="1115695" y="6857995"/>
                  </a:lnTo>
                  <a:lnTo>
                    <a:pt x="1257046" y="6857995"/>
                  </a:lnTo>
                  <a:lnTo>
                    <a:pt x="1257046" y="0"/>
                  </a:lnTo>
                  <a:close/>
                </a:path>
              </a:pathLst>
            </a:custGeom>
            <a:solidFill>
              <a:srgbClr val="216092">
                <a:alpha val="79214"/>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EE2">
                <a:alpha val="65097"/>
              </a:srgbClr>
            </a:solidFill>
          </p:spPr>
          <p:txBody>
            <a:bodyPr wrap="square" lIns="0" tIns="0" rIns="0" bIns="0" rtlCol="0"/>
            <a:lstStyle/>
            <a:p>
              <a:endParaRPr/>
            </a:p>
          </p:txBody>
        </p:sp>
        <p:sp>
          <p:nvSpPr>
            <p:cNvPr id="12" name="object 12"/>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9ED">
                <a:alpha val="69410"/>
              </a:srgbClr>
            </a:solidFill>
          </p:spPr>
          <p:txBody>
            <a:bodyPr wrap="square" lIns="0" tIns="0" rIns="0" bIns="0" rtlCol="0"/>
            <a:lstStyle/>
            <a:p>
              <a:endParaRPr/>
            </a:p>
          </p:txBody>
        </p:sp>
      </p:grpSp>
      <p:sp>
        <p:nvSpPr>
          <p:cNvPr id="13" name="object 13"/>
          <p:cNvSpPr txBox="1"/>
          <p:nvPr/>
        </p:nvSpPr>
        <p:spPr>
          <a:xfrm>
            <a:off x="753109" y="6503520"/>
            <a:ext cx="1713230" cy="166370"/>
          </a:xfrm>
          <a:prstGeom prst="rect">
            <a:avLst/>
          </a:prstGeom>
        </p:spPr>
        <p:txBody>
          <a:bodyPr vert="horz" wrap="square" lIns="0" tIns="0" rIns="0" bIns="0" rtlCol="0">
            <a:spAutoFit/>
          </a:bodyPr>
          <a:lstStyle/>
          <a:p>
            <a:pPr>
              <a:lnSpc>
                <a:spcPts val="1280"/>
              </a:lnSpc>
            </a:pPr>
            <a:r>
              <a:rPr sz="1100" spc="-10" dirty="0">
                <a:solidFill>
                  <a:srgbClr val="2C83C3"/>
                </a:solidFill>
                <a:latin typeface="Trebuchet MS"/>
                <a:cs typeface="Trebuchet MS"/>
              </a:rPr>
              <a:t>3/21/2024</a:t>
            </a:r>
            <a:r>
              <a:rPr sz="1100" spc="340" dirty="0">
                <a:solidFill>
                  <a:srgbClr val="2C83C3"/>
                </a:solidFill>
                <a:latin typeface="Trebuchet MS"/>
                <a:cs typeface="Trebuchet MS"/>
              </a:rPr>
              <a:t> </a:t>
            </a:r>
            <a:r>
              <a:rPr sz="1100" b="1" spc="-5" dirty="0">
                <a:solidFill>
                  <a:srgbClr val="2C83C3"/>
                </a:solidFill>
                <a:latin typeface="Trebuchet MS"/>
                <a:cs typeface="Trebuchet MS"/>
              </a:rPr>
              <a:t>Annual </a:t>
            </a:r>
            <a:r>
              <a:rPr sz="1100" b="1" dirty="0">
                <a:solidFill>
                  <a:srgbClr val="2C83C3"/>
                </a:solidFill>
                <a:latin typeface="Trebuchet MS"/>
                <a:cs typeface="Trebuchet MS"/>
              </a:rPr>
              <a:t>Review</a:t>
            </a:r>
            <a:endParaRPr sz="1100">
              <a:latin typeface="Trebuchet MS"/>
              <a:cs typeface="Trebuchet MS"/>
            </a:endParaRPr>
          </a:p>
        </p:txBody>
      </p:sp>
      <p:grpSp>
        <p:nvGrpSpPr>
          <p:cNvPr id="14" name="object 14"/>
          <p:cNvGrpSpPr/>
          <p:nvPr/>
        </p:nvGrpSpPr>
        <p:grpSpPr>
          <a:xfrm>
            <a:off x="47625" y="447675"/>
            <a:ext cx="11610975" cy="6381750"/>
            <a:chOff x="47625" y="447675"/>
            <a:chExt cx="11610975" cy="6381750"/>
          </a:xfrm>
        </p:grpSpPr>
        <p:sp>
          <p:nvSpPr>
            <p:cNvPr id="15" name="object 15"/>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18" name="object 18"/>
            <p:cNvPicPr/>
            <p:nvPr/>
          </p:nvPicPr>
          <p:blipFill>
            <a:blip r:embed="rId3" cstate="print"/>
            <a:stretch>
              <a:fillRect/>
            </a:stretch>
          </p:blipFill>
          <p:spPr>
            <a:xfrm>
              <a:off x="466725" y="6410325"/>
              <a:ext cx="3705225" cy="295275"/>
            </a:xfrm>
            <a:prstGeom prst="rect">
              <a:avLst/>
            </a:prstGeom>
          </p:spPr>
        </p:pic>
        <p:pic>
          <p:nvPicPr>
            <p:cNvPr id="19" name="object 19"/>
            <p:cNvPicPr/>
            <p:nvPr/>
          </p:nvPicPr>
          <p:blipFill>
            <a:blip r:embed="rId4" cstate="print"/>
            <a:stretch>
              <a:fillRect/>
            </a:stretch>
          </p:blipFill>
          <p:spPr>
            <a:xfrm>
              <a:off x="47625" y="3819523"/>
              <a:ext cx="1733550" cy="3009900"/>
            </a:xfrm>
            <a:prstGeom prst="rect">
              <a:avLst/>
            </a:prstGeom>
          </p:spPr>
        </p:pic>
      </p:grpSp>
      <p:sp>
        <p:nvSpPr>
          <p:cNvPr id="20" name="object 20"/>
          <p:cNvSpPr txBox="1">
            <a:spLocks noGrp="1"/>
          </p:cNvSpPr>
          <p:nvPr>
            <p:ph type="title"/>
          </p:nvPr>
        </p:nvSpPr>
        <p:spPr>
          <a:xfrm>
            <a:off x="740409" y="42741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Trebuchet MS"/>
                <a:cs typeface="Trebuchet MS"/>
              </a:rPr>
              <a:t>A</a:t>
            </a:r>
            <a:r>
              <a:rPr dirty="0">
                <a:latin typeface="Trebuchet MS"/>
                <a:cs typeface="Trebuchet MS"/>
              </a:rPr>
              <a:t>G</a:t>
            </a:r>
            <a:r>
              <a:rPr spc="-40" dirty="0">
                <a:latin typeface="Trebuchet MS"/>
                <a:cs typeface="Trebuchet MS"/>
              </a:rPr>
              <a:t>E</a:t>
            </a:r>
            <a:r>
              <a:rPr spc="15" dirty="0">
                <a:latin typeface="Trebuchet MS"/>
                <a:cs typeface="Trebuchet MS"/>
              </a:rPr>
              <a:t>N</a:t>
            </a:r>
            <a:r>
              <a:rPr dirty="0">
                <a:latin typeface="Trebuchet MS"/>
                <a:cs typeface="Trebuchet MS"/>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1" name="object 21"/>
          <p:cNvSpPr txBox="1"/>
          <p:nvPr/>
        </p:nvSpPr>
        <p:spPr>
          <a:xfrm>
            <a:off x="2590419" y="1495424"/>
            <a:ext cx="4467225" cy="3444240"/>
          </a:xfrm>
          <a:prstGeom prst="rect">
            <a:avLst/>
          </a:prstGeom>
        </p:spPr>
        <p:txBody>
          <a:bodyPr vert="horz" wrap="square" lIns="0" tIns="6350" rIns="0" bIns="0" rtlCol="0">
            <a:spAutoFit/>
          </a:bodyPr>
          <a:lstStyle/>
          <a:p>
            <a:pPr marL="12700" marR="1463675">
              <a:lnSpc>
                <a:spcPct val="102400"/>
              </a:lnSpc>
              <a:spcBef>
                <a:spcPts val="50"/>
              </a:spcBef>
            </a:pPr>
            <a:r>
              <a:rPr sz="2750" spc="20" dirty="0">
                <a:solidFill>
                  <a:srgbClr val="0D0D0D"/>
                </a:solidFill>
                <a:latin typeface="Times New Roman"/>
                <a:cs typeface="Times New Roman"/>
              </a:rPr>
              <a:t>1.Problem</a:t>
            </a:r>
            <a:r>
              <a:rPr sz="2750" spc="-40" dirty="0">
                <a:solidFill>
                  <a:srgbClr val="0D0D0D"/>
                </a:solidFill>
                <a:latin typeface="Times New Roman"/>
                <a:cs typeface="Times New Roman"/>
              </a:rPr>
              <a:t> </a:t>
            </a:r>
            <a:r>
              <a:rPr sz="2750" spc="15" dirty="0">
                <a:solidFill>
                  <a:srgbClr val="0D0D0D"/>
                </a:solidFill>
                <a:latin typeface="Times New Roman"/>
                <a:cs typeface="Times New Roman"/>
              </a:rPr>
              <a:t>Statement </a:t>
            </a:r>
            <a:r>
              <a:rPr sz="2750" spc="-675" dirty="0">
                <a:solidFill>
                  <a:srgbClr val="0D0D0D"/>
                </a:solidFill>
                <a:latin typeface="Times New Roman"/>
                <a:cs typeface="Times New Roman"/>
              </a:rPr>
              <a:t> </a:t>
            </a:r>
            <a:r>
              <a:rPr sz="2750" spc="10" dirty="0">
                <a:solidFill>
                  <a:srgbClr val="0D0D0D"/>
                </a:solidFill>
                <a:latin typeface="Times New Roman"/>
                <a:cs typeface="Times New Roman"/>
              </a:rPr>
              <a:t>2.Project</a:t>
            </a:r>
            <a:r>
              <a:rPr sz="2750" spc="20" dirty="0">
                <a:solidFill>
                  <a:srgbClr val="0D0D0D"/>
                </a:solidFill>
                <a:latin typeface="Times New Roman"/>
                <a:cs typeface="Times New Roman"/>
              </a:rPr>
              <a:t> </a:t>
            </a:r>
            <a:r>
              <a:rPr sz="2750" spc="15" dirty="0">
                <a:solidFill>
                  <a:srgbClr val="0D0D0D"/>
                </a:solidFill>
                <a:latin typeface="Times New Roman"/>
                <a:cs typeface="Times New Roman"/>
              </a:rPr>
              <a:t>Overview </a:t>
            </a:r>
            <a:r>
              <a:rPr sz="2750" spc="20" dirty="0">
                <a:solidFill>
                  <a:srgbClr val="0D0D0D"/>
                </a:solidFill>
                <a:latin typeface="Times New Roman"/>
                <a:cs typeface="Times New Roman"/>
              </a:rPr>
              <a:t> </a:t>
            </a:r>
            <a:r>
              <a:rPr sz="2750" spc="25" dirty="0">
                <a:solidFill>
                  <a:srgbClr val="0D0D0D"/>
                </a:solidFill>
                <a:latin typeface="Times New Roman"/>
                <a:cs typeface="Times New Roman"/>
              </a:rPr>
              <a:t>3.End</a:t>
            </a:r>
            <a:r>
              <a:rPr sz="2750" spc="10" dirty="0">
                <a:solidFill>
                  <a:srgbClr val="0D0D0D"/>
                </a:solidFill>
                <a:latin typeface="Times New Roman"/>
                <a:cs typeface="Times New Roman"/>
              </a:rPr>
              <a:t> Users</a:t>
            </a:r>
            <a:endParaRPr sz="2750">
              <a:latin typeface="Times New Roman"/>
              <a:cs typeface="Times New Roman"/>
            </a:endParaRPr>
          </a:p>
          <a:p>
            <a:pPr marL="12700" marR="5080">
              <a:lnSpc>
                <a:spcPts val="3379"/>
              </a:lnSpc>
              <a:spcBef>
                <a:spcPts val="50"/>
              </a:spcBef>
            </a:pPr>
            <a:r>
              <a:rPr sz="2750" spc="20" dirty="0">
                <a:solidFill>
                  <a:srgbClr val="0D0D0D"/>
                </a:solidFill>
                <a:latin typeface="Times New Roman"/>
                <a:cs typeface="Times New Roman"/>
              </a:rPr>
              <a:t>4.Our</a:t>
            </a:r>
            <a:r>
              <a:rPr sz="2750" spc="35" dirty="0">
                <a:solidFill>
                  <a:srgbClr val="0D0D0D"/>
                </a:solidFill>
                <a:latin typeface="Times New Roman"/>
                <a:cs typeface="Times New Roman"/>
              </a:rPr>
              <a:t> </a:t>
            </a:r>
            <a:r>
              <a:rPr sz="2750" spc="5" dirty="0">
                <a:solidFill>
                  <a:srgbClr val="0D0D0D"/>
                </a:solidFill>
                <a:latin typeface="Times New Roman"/>
                <a:cs typeface="Times New Roman"/>
              </a:rPr>
              <a:t>Solution</a:t>
            </a:r>
            <a:r>
              <a:rPr sz="2750" spc="20" dirty="0">
                <a:solidFill>
                  <a:srgbClr val="0D0D0D"/>
                </a:solidFill>
                <a:latin typeface="Times New Roman"/>
                <a:cs typeface="Times New Roman"/>
              </a:rPr>
              <a:t> </a:t>
            </a:r>
            <a:r>
              <a:rPr sz="2750" spc="35" dirty="0">
                <a:solidFill>
                  <a:srgbClr val="0D0D0D"/>
                </a:solidFill>
                <a:latin typeface="Times New Roman"/>
                <a:cs typeface="Times New Roman"/>
              </a:rPr>
              <a:t>and</a:t>
            </a:r>
            <a:r>
              <a:rPr sz="2750" spc="25" dirty="0">
                <a:solidFill>
                  <a:srgbClr val="0D0D0D"/>
                </a:solidFill>
                <a:latin typeface="Times New Roman"/>
                <a:cs typeface="Times New Roman"/>
              </a:rPr>
              <a:t> </a:t>
            </a:r>
            <a:r>
              <a:rPr sz="2750" spc="10" dirty="0">
                <a:solidFill>
                  <a:srgbClr val="0D0D0D"/>
                </a:solidFill>
                <a:latin typeface="Times New Roman"/>
                <a:cs typeface="Times New Roman"/>
              </a:rPr>
              <a:t>Proposition </a:t>
            </a:r>
            <a:r>
              <a:rPr sz="2750" spc="-675" dirty="0">
                <a:solidFill>
                  <a:srgbClr val="0D0D0D"/>
                </a:solidFill>
                <a:latin typeface="Times New Roman"/>
                <a:cs typeface="Times New Roman"/>
              </a:rPr>
              <a:t> </a:t>
            </a:r>
            <a:r>
              <a:rPr sz="2750" spc="10" dirty="0">
                <a:solidFill>
                  <a:srgbClr val="0D0D0D"/>
                </a:solidFill>
                <a:latin typeface="Times New Roman"/>
                <a:cs typeface="Times New Roman"/>
              </a:rPr>
              <a:t>5.Dataset</a:t>
            </a:r>
            <a:r>
              <a:rPr sz="2750" spc="30" dirty="0">
                <a:solidFill>
                  <a:srgbClr val="0D0D0D"/>
                </a:solidFill>
                <a:latin typeface="Times New Roman"/>
                <a:cs typeface="Times New Roman"/>
              </a:rPr>
              <a:t> </a:t>
            </a:r>
            <a:r>
              <a:rPr sz="2750" spc="10" dirty="0">
                <a:solidFill>
                  <a:srgbClr val="0D0D0D"/>
                </a:solidFill>
                <a:latin typeface="Times New Roman"/>
                <a:cs typeface="Times New Roman"/>
              </a:rPr>
              <a:t>Description </a:t>
            </a:r>
            <a:r>
              <a:rPr sz="2750" spc="15" dirty="0">
                <a:solidFill>
                  <a:srgbClr val="0D0D0D"/>
                </a:solidFill>
                <a:latin typeface="Times New Roman"/>
                <a:cs typeface="Times New Roman"/>
              </a:rPr>
              <a:t> 6.Modelling </a:t>
            </a:r>
            <a:r>
              <a:rPr sz="2750" spc="10" dirty="0">
                <a:solidFill>
                  <a:srgbClr val="0D0D0D"/>
                </a:solidFill>
                <a:latin typeface="Times New Roman"/>
                <a:cs typeface="Times New Roman"/>
              </a:rPr>
              <a:t>Approach</a:t>
            </a:r>
            <a:endParaRPr sz="2750">
              <a:latin typeface="Times New Roman"/>
              <a:cs typeface="Times New Roman"/>
            </a:endParaRPr>
          </a:p>
          <a:p>
            <a:pPr marL="12700" marR="892175">
              <a:lnSpc>
                <a:spcPts val="3379"/>
              </a:lnSpc>
            </a:pPr>
            <a:r>
              <a:rPr sz="2750" spc="10" dirty="0">
                <a:solidFill>
                  <a:srgbClr val="0D0D0D"/>
                </a:solidFill>
                <a:latin typeface="Times New Roman"/>
                <a:cs typeface="Times New Roman"/>
              </a:rPr>
              <a:t>7.Results and </a:t>
            </a:r>
            <a:r>
              <a:rPr sz="2750" spc="15" dirty="0">
                <a:solidFill>
                  <a:srgbClr val="0D0D0D"/>
                </a:solidFill>
                <a:latin typeface="Times New Roman"/>
                <a:cs typeface="Times New Roman"/>
              </a:rPr>
              <a:t>Discussion </a:t>
            </a:r>
            <a:r>
              <a:rPr sz="2750" spc="-675" dirty="0">
                <a:solidFill>
                  <a:srgbClr val="0D0D0D"/>
                </a:solidFill>
                <a:latin typeface="Times New Roman"/>
                <a:cs typeface="Times New Roman"/>
              </a:rPr>
              <a:t> </a:t>
            </a:r>
            <a:r>
              <a:rPr sz="2750" spc="15" dirty="0">
                <a:solidFill>
                  <a:srgbClr val="0D0D0D"/>
                </a:solidFill>
                <a:latin typeface="Times New Roman"/>
                <a:cs typeface="Times New Roman"/>
              </a:rPr>
              <a:t>8.Conclusion</a:t>
            </a:r>
            <a:endParaRPr sz="27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96525" y="54292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934450" y="3000375"/>
            <a:ext cx="2762250" cy="3257550"/>
            <a:chOff x="8934450" y="3000375"/>
            <a:chExt cx="2762250" cy="3257550"/>
          </a:xfrm>
        </p:grpSpPr>
        <p:sp>
          <p:nvSpPr>
            <p:cNvPr id="4" name="object 4"/>
            <p:cNvSpPr/>
            <p:nvPr/>
          </p:nvSpPr>
          <p:spPr>
            <a:xfrm>
              <a:off x="10296525" y="596265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934450" y="3000375"/>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834707" y="560705"/>
            <a:ext cx="5534660"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Trebuchet MS"/>
                <a:cs typeface="Trebuchet MS"/>
              </a:rPr>
              <a:t>PROBLEM</a:t>
            </a:r>
            <a:r>
              <a:rPr sz="4250" spc="-114" dirty="0">
                <a:latin typeface="Trebuchet MS"/>
                <a:cs typeface="Trebuchet MS"/>
              </a:rPr>
              <a:t> </a:t>
            </a:r>
            <a:r>
              <a:rPr sz="4250" dirty="0">
                <a:latin typeface="Trebuchet MS"/>
                <a:cs typeface="Trebuchet MS"/>
              </a:rPr>
              <a:t>STATEMENT</a:t>
            </a:r>
            <a:endParaRPr sz="4250">
              <a:latin typeface="Trebuchet MS"/>
              <a:cs typeface="Trebuchet MS"/>
            </a:endParaRPr>
          </a:p>
        </p:txBody>
      </p:sp>
      <p:pic>
        <p:nvPicPr>
          <p:cNvPr id="8" name="object 8"/>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099502" y="1712277"/>
            <a:ext cx="7838440" cy="3002280"/>
          </a:xfrm>
          <a:prstGeom prst="rect">
            <a:avLst/>
          </a:prstGeom>
        </p:spPr>
        <p:txBody>
          <a:bodyPr vert="horz" wrap="square" lIns="0" tIns="12065" rIns="0" bIns="0" rtlCol="0">
            <a:spAutoFit/>
          </a:bodyPr>
          <a:lstStyle/>
          <a:p>
            <a:pPr marL="361950" marR="5080" indent="-317500">
              <a:lnSpc>
                <a:spcPct val="118400"/>
              </a:lnSpc>
              <a:spcBef>
                <a:spcPts val="95"/>
              </a:spcBef>
              <a:buSzPct val="77777"/>
              <a:buChar char="●"/>
              <a:tabLst>
                <a:tab pos="361950" algn="l"/>
                <a:tab pos="362585" algn="l"/>
              </a:tabLst>
            </a:pPr>
            <a:r>
              <a:rPr sz="1800" dirty="0">
                <a:latin typeface="Calibri"/>
                <a:cs typeface="Calibri"/>
              </a:rPr>
              <a:t>"</a:t>
            </a:r>
            <a:r>
              <a:rPr sz="1850" dirty="0">
                <a:latin typeface="Calibri"/>
                <a:cs typeface="Calibri"/>
              </a:rPr>
              <a:t>To </a:t>
            </a:r>
            <a:r>
              <a:rPr sz="1850" spc="30" dirty="0">
                <a:latin typeface="Calibri"/>
                <a:cs typeface="Calibri"/>
              </a:rPr>
              <a:t>enhance </a:t>
            </a:r>
            <a:r>
              <a:rPr sz="1850" spc="20" dirty="0">
                <a:latin typeface="Calibri"/>
                <a:cs typeface="Calibri"/>
              </a:rPr>
              <a:t>organizational </a:t>
            </a:r>
            <a:r>
              <a:rPr sz="1850" spc="15" dirty="0">
                <a:latin typeface="Calibri"/>
                <a:cs typeface="Calibri"/>
              </a:rPr>
              <a:t>efficiency </a:t>
            </a:r>
            <a:r>
              <a:rPr sz="1850" spc="10" dirty="0">
                <a:latin typeface="Calibri"/>
                <a:cs typeface="Calibri"/>
              </a:rPr>
              <a:t>and </a:t>
            </a:r>
            <a:r>
              <a:rPr sz="1850" spc="25" dirty="0">
                <a:latin typeface="Calibri"/>
                <a:cs typeface="Calibri"/>
              </a:rPr>
              <a:t>employee </a:t>
            </a:r>
            <a:r>
              <a:rPr sz="1850" spc="20" dirty="0">
                <a:latin typeface="Calibri"/>
                <a:cs typeface="Calibri"/>
              </a:rPr>
              <a:t>development, </a:t>
            </a:r>
            <a:r>
              <a:rPr sz="1850" spc="55" dirty="0">
                <a:latin typeface="Calibri"/>
                <a:cs typeface="Calibri"/>
              </a:rPr>
              <a:t>we </a:t>
            </a:r>
            <a:r>
              <a:rPr sz="1850" spc="30" dirty="0">
                <a:latin typeface="Calibri"/>
                <a:cs typeface="Calibri"/>
              </a:rPr>
              <a:t>need </a:t>
            </a:r>
            <a:r>
              <a:rPr sz="1850" spc="-405" dirty="0">
                <a:latin typeface="Calibri"/>
                <a:cs typeface="Calibri"/>
              </a:rPr>
              <a:t> </a:t>
            </a:r>
            <a:r>
              <a:rPr sz="1850" spc="10" dirty="0">
                <a:latin typeface="Calibri"/>
                <a:cs typeface="Calibri"/>
              </a:rPr>
              <a:t>a</a:t>
            </a:r>
            <a:r>
              <a:rPr sz="1850" spc="35" dirty="0">
                <a:latin typeface="Calibri"/>
                <a:cs typeface="Calibri"/>
              </a:rPr>
              <a:t> </a:t>
            </a:r>
            <a:r>
              <a:rPr sz="1850" spc="15" dirty="0">
                <a:latin typeface="Calibri"/>
                <a:cs typeface="Calibri"/>
              </a:rPr>
              <a:t>systematic</a:t>
            </a:r>
            <a:r>
              <a:rPr sz="1850" spc="-5" dirty="0">
                <a:latin typeface="Calibri"/>
                <a:cs typeface="Calibri"/>
              </a:rPr>
              <a:t> </a:t>
            </a:r>
            <a:r>
              <a:rPr sz="1850" spc="20" dirty="0">
                <a:latin typeface="Calibri"/>
                <a:cs typeface="Calibri"/>
              </a:rPr>
              <a:t>approach</a:t>
            </a:r>
            <a:r>
              <a:rPr sz="1850" spc="25" dirty="0">
                <a:latin typeface="Calibri"/>
                <a:cs typeface="Calibri"/>
              </a:rPr>
              <a:t> </a:t>
            </a:r>
            <a:r>
              <a:rPr sz="1850" spc="30" dirty="0">
                <a:latin typeface="Calibri"/>
                <a:cs typeface="Calibri"/>
              </a:rPr>
              <a:t>to</a:t>
            </a:r>
            <a:r>
              <a:rPr sz="1850" spc="25" dirty="0">
                <a:latin typeface="Calibri"/>
                <a:cs typeface="Calibri"/>
              </a:rPr>
              <a:t> </a:t>
            </a:r>
            <a:r>
              <a:rPr sz="1850" spc="20" dirty="0">
                <a:latin typeface="Calibri"/>
                <a:cs typeface="Calibri"/>
              </a:rPr>
              <a:t>evaluate</a:t>
            </a:r>
            <a:r>
              <a:rPr sz="1850" dirty="0">
                <a:latin typeface="Calibri"/>
                <a:cs typeface="Calibri"/>
              </a:rPr>
              <a:t> </a:t>
            </a:r>
            <a:r>
              <a:rPr sz="1850" spc="35" dirty="0">
                <a:latin typeface="Calibri"/>
                <a:cs typeface="Calibri"/>
              </a:rPr>
              <a:t>and</a:t>
            </a:r>
            <a:r>
              <a:rPr sz="1850" spc="30" dirty="0">
                <a:latin typeface="Calibri"/>
                <a:cs typeface="Calibri"/>
              </a:rPr>
              <a:t> </a:t>
            </a:r>
            <a:r>
              <a:rPr sz="1850" spc="20" dirty="0">
                <a:latin typeface="Calibri"/>
                <a:cs typeface="Calibri"/>
              </a:rPr>
              <a:t>analyze</a:t>
            </a:r>
            <a:r>
              <a:rPr sz="1850" dirty="0">
                <a:latin typeface="Calibri"/>
                <a:cs typeface="Calibri"/>
              </a:rPr>
              <a:t> </a:t>
            </a:r>
            <a:r>
              <a:rPr sz="1850" spc="15" dirty="0">
                <a:latin typeface="Calibri"/>
                <a:cs typeface="Calibri"/>
              </a:rPr>
              <a:t>employee</a:t>
            </a:r>
            <a:r>
              <a:rPr sz="1850" spc="80" dirty="0">
                <a:latin typeface="Calibri"/>
                <a:cs typeface="Calibri"/>
              </a:rPr>
              <a:t> </a:t>
            </a:r>
            <a:r>
              <a:rPr sz="1850" spc="15" dirty="0">
                <a:latin typeface="Calibri"/>
                <a:cs typeface="Calibri"/>
              </a:rPr>
              <a:t>performance.</a:t>
            </a:r>
            <a:r>
              <a:rPr sz="1850" spc="10" dirty="0">
                <a:latin typeface="Calibri"/>
                <a:cs typeface="Calibri"/>
              </a:rPr>
              <a:t> </a:t>
            </a:r>
            <a:r>
              <a:rPr sz="1850" spc="30" dirty="0">
                <a:latin typeface="Calibri"/>
                <a:cs typeface="Calibri"/>
              </a:rPr>
              <a:t>The </a:t>
            </a:r>
            <a:r>
              <a:rPr sz="1850" spc="35" dirty="0">
                <a:latin typeface="Calibri"/>
                <a:cs typeface="Calibri"/>
              </a:rPr>
              <a:t> </a:t>
            </a:r>
            <a:r>
              <a:rPr sz="1850" spc="30" dirty="0">
                <a:latin typeface="Calibri"/>
                <a:cs typeface="Calibri"/>
              </a:rPr>
              <a:t>goal</a:t>
            </a:r>
            <a:r>
              <a:rPr sz="1850" spc="-25" dirty="0">
                <a:latin typeface="Calibri"/>
                <a:cs typeface="Calibri"/>
              </a:rPr>
              <a:t> </a:t>
            </a:r>
            <a:r>
              <a:rPr sz="1850" spc="15" dirty="0">
                <a:latin typeface="Calibri"/>
                <a:cs typeface="Calibri"/>
              </a:rPr>
              <a:t>is</a:t>
            </a:r>
            <a:r>
              <a:rPr sz="1850" spc="-30" dirty="0">
                <a:latin typeface="Calibri"/>
                <a:cs typeface="Calibri"/>
              </a:rPr>
              <a:t> </a:t>
            </a:r>
            <a:r>
              <a:rPr sz="1850" spc="30" dirty="0">
                <a:latin typeface="Calibri"/>
                <a:cs typeface="Calibri"/>
              </a:rPr>
              <a:t>to</a:t>
            </a:r>
            <a:r>
              <a:rPr sz="1850" spc="20" dirty="0">
                <a:latin typeface="Calibri"/>
                <a:cs typeface="Calibri"/>
              </a:rPr>
              <a:t> </a:t>
            </a:r>
            <a:r>
              <a:rPr sz="1850" spc="10" dirty="0">
                <a:latin typeface="Calibri"/>
                <a:cs typeface="Calibri"/>
              </a:rPr>
              <a:t>utilize</a:t>
            </a:r>
            <a:r>
              <a:rPr sz="1850" spc="70" dirty="0">
                <a:latin typeface="Calibri"/>
                <a:cs typeface="Calibri"/>
              </a:rPr>
              <a:t> </a:t>
            </a:r>
            <a:r>
              <a:rPr sz="1850" spc="5" dirty="0">
                <a:latin typeface="Calibri"/>
                <a:cs typeface="Calibri"/>
              </a:rPr>
              <a:t>Excel</a:t>
            </a:r>
            <a:r>
              <a:rPr sz="1850" spc="45" dirty="0">
                <a:latin typeface="Calibri"/>
                <a:cs typeface="Calibri"/>
              </a:rPr>
              <a:t> </a:t>
            </a:r>
            <a:r>
              <a:rPr sz="1850" spc="-5" dirty="0">
                <a:latin typeface="Calibri"/>
                <a:cs typeface="Calibri"/>
              </a:rPr>
              <a:t>to</a:t>
            </a:r>
            <a:r>
              <a:rPr sz="1850" spc="20" dirty="0">
                <a:latin typeface="Calibri"/>
                <a:cs typeface="Calibri"/>
              </a:rPr>
              <a:t> </a:t>
            </a:r>
            <a:r>
              <a:rPr sz="1850" spc="15" dirty="0">
                <a:latin typeface="Calibri"/>
                <a:cs typeface="Calibri"/>
              </a:rPr>
              <a:t>track</a:t>
            </a:r>
            <a:r>
              <a:rPr sz="1850" spc="75" dirty="0">
                <a:latin typeface="Calibri"/>
                <a:cs typeface="Calibri"/>
              </a:rPr>
              <a:t> </a:t>
            </a:r>
            <a:r>
              <a:rPr sz="1850" spc="15" dirty="0">
                <a:latin typeface="Calibri"/>
                <a:cs typeface="Calibri"/>
              </a:rPr>
              <a:t>key</a:t>
            </a:r>
            <a:r>
              <a:rPr sz="1850" spc="10" dirty="0">
                <a:latin typeface="Calibri"/>
                <a:cs typeface="Calibri"/>
              </a:rPr>
              <a:t> </a:t>
            </a:r>
            <a:r>
              <a:rPr sz="1850" spc="20" dirty="0">
                <a:latin typeface="Calibri"/>
                <a:cs typeface="Calibri"/>
              </a:rPr>
              <a:t>performance</a:t>
            </a:r>
            <a:r>
              <a:rPr sz="1850" spc="-5" dirty="0">
                <a:latin typeface="Calibri"/>
                <a:cs typeface="Calibri"/>
              </a:rPr>
              <a:t> </a:t>
            </a:r>
            <a:r>
              <a:rPr sz="1850" spc="15" dirty="0">
                <a:latin typeface="Calibri"/>
                <a:cs typeface="Calibri"/>
              </a:rPr>
              <a:t>indicators</a:t>
            </a:r>
            <a:r>
              <a:rPr sz="1850" spc="50" dirty="0">
                <a:latin typeface="Calibri"/>
                <a:cs typeface="Calibri"/>
              </a:rPr>
              <a:t> </a:t>
            </a:r>
            <a:r>
              <a:rPr sz="1850" spc="5" dirty="0">
                <a:latin typeface="Calibri"/>
                <a:cs typeface="Calibri"/>
              </a:rPr>
              <a:t>(KPIs),</a:t>
            </a:r>
            <a:r>
              <a:rPr sz="1850" spc="10" dirty="0">
                <a:latin typeface="Calibri"/>
                <a:cs typeface="Calibri"/>
              </a:rPr>
              <a:t> </a:t>
            </a:r>
            <a:r>
              <a:rPr sz="1850" spc="25" dirty="0">
                <a:latin typeface="Calibri"/>
                <a:cs typeface="Calibri"/>
              </a:rPr>
              <a:t>identify </a:t>
            </a:r>
            <a:r>
              <a:rPr sz="1850" spc="30" dirty="0">
                <a:latin typeface="Calibri"/>
                <a:cs typeface="Calibri"/>
              </a:rPr>
              <a:t> </a:t>
            </a:r>
            <a:r>
              <a:rPr sz="1850" spc="25" dirty="0">
                <a:latin typeface="Calibri"/>
                <a:cs typeface="Calibri"/>
              </a:rPr>
              <a:t>trends, </a:t>
            </a:r>
            <a:r>
              <a:rPr sz="1850" spc="10" dirty="0">
                <a:latin typeface="Calibri"/>
                <a:cs typeface="Calibri"/>
              </a:rPr>
              <a:t>and </a:t>
            </a:r>
            <a:r>
              <a:rPr sz="1850" spc="20" dirty="0">
                <a:latin typeface="Calibri"/>
                <a:cs typeface="Calibri"/>
              </a:rPr>
              <a:t>generate </a:t>
            </a:r>
            <a:r>
              <a:rPr sz="1850" spc="15" dirty="0">
                <a:latin typeface="Calibri"/>
                <a:cs typeface="Calibri"/>
              </a:rPr>
              <a:t>actionable </a:t>
            </a:r>
            <a:r>
              <a:rPr sz="1850" spc="20" dirty="0">
                <a:latin typeface="Calibri"/>
                <a:cs typeface="Calibri"/>
              </a:rPr>
              <a:t>insights that </a:t>
            </a:r>
            <a:r>
              <a:rPr sz="1850" spc="15" dirty="0">
                <a:latin typeface="Calibri"/>
                <a:cs typeface="Calibri"/>
              </a:rPr>
              <a:t>will </a:t>
            </a:r>
            <a:r>
              <a:rPr sz="1850" spc="20" dirty="0">
                <a:latin typeface="Calibri"/>
                <a:cs typeface="Calibri"/>
              </a:rPr>
              <a:t>support performance </a:t>
            </a:r>
            <a:r>
              <a:rPr sz="1850" spc="25" dirty="0">
                <a:latin typeface="Calibri"/>
                <a:cs typeface="Calibri"/>
              </a:rPr>
              <a:t> management,</a:t>
            </a:r>
            <a:r>
              <a:rPr sz="1850" spc="10" dirty="0">
                <a:latin typeface="Calibri"/>
                <a:cs typeface="Calibri"/>
              </a:rPr>
              <a:t> </a:t>
            </a:r>
            <a:r>
              <a:rPr sz="1850" spc="25" dirty="0">
                <a:latin typeface="Calibri"/>
                <a:cs typeface="Calibri"/>
              </a:rPr>
              <a:t>reward</a:t>
            </a:r>
            <a:r>
              <a:rPr sz="1850" spc="20" dirty="0">
                <a:latin typeface="Calibri"/>
                <a:cs typeface="Calibri"/>
              </a:rPr>
              <a:t> </a:t>
            </a:r>
            <a:r>
              <a:rPr sz="1850" spc="15" dirty="0">
                <a:latin typeface="Calibri"/>
                <a:cs typeface="Calibri"/>
              </a:rPr>
              <a:t>distribution,</a:t>
            </a:r>
            <a:r>
              <a:rPr sz="1850" spc="10" dirty="0">
                <a:latin typeface="Calibri"/>
                <a:cs typeface="Calibri"/>
              </a:rPr>
              <a:t> and</a:t>
            </a:r>
            <a:r>
              <a:rPr sz="1850" spc="20" dirty="0">
                <a:latin typeface="Calibri"/>
                <a:cs typeface="Calibri"/>
              </a:rPr>
              <a:t> </a:t>
            </a:r>
            <a:r>
              <a:rPr sz="1850" spc="25" dirty="0">
                <a:latin typeface="Calibri"/>
                <a:cs typeface="Calibri"/>
              </a:rPr>
              <a:t>targeted</a:t>
            </a:r>
            <a:r>
              <a:rPr sz="1850" spc="20" dirty="0">
                <a:latin typeface="Calibri"/>
                <a:cs typeface="Calibri"/>
              </a:rPr>
              <a:t> </a:t>
            </a:r>
            <a:r>
              <a:rPr sz="1850" spc="10" dirty="0">
                <a:latin typeface="Calibri"/>
                <a:cs typeface="Calibri"/>
              </a:rPr>
              <a:t>training</a:t>
            </a:r>
            <a:r>
              <a:rPr sz="1850" spc="45" dirty="0">
                <a:latin typeface="Calibri"/>
                <a:cs typeface="Calibri"/>
              </a:rPr>
              <a:t> </a:t>
            </a:r>
            <a:r>
              <a:rPr sz="1850" spc="20" dirty="0">
                <a:latin typeface="Calibri"/>
                <a:cs typeface="Calibri"/>
              </a:rPr>
              <a:t>programs."</a:t>
            </a:r>
            <a:endParaRPr sz="1850">
              <a:latin typeface="Calibri"/>
              <a:cs typeface="Calibri"/>
            </a:endParaRPr>
          </a:p>
          <a:p>
            <a:pPr>
              <a:lnSpc>
                <a:spcPct val="100000"/>
              </a:lnSpc>
              <a:buChar char="●"/>
            </a:pPr>
            <a:endParaRPr sz="1900">
              <a:latin typeface="Calibri"/>
              <a:cs typeface="Calibri"/>
            </a:endParaRPr>
          </a:p>
          <a:p>
            <a:pPr>
              <a:lnSpc>
                <a:spcPct val="100000"/>
              </a:lnSpc>
              <a:spcBef>
                <a:spcPts val="25"/>
              </a:spcBef>
              <a:buChar char="●"/>
            </a:pPr>
            <a:endParaRPr sz="2200">
              <a:latin typeface="Calibri"/>
              <a:cs typeface="Calibri"/>
            </a:endParaRPr>
          </a:p>
          <a:p>
            <a:pPr marL="361950" marR="390525" indent="-349885">
              <a:lnSpc>
                <a:spcPct val="118500"/>
              </a:lnSpc>
              <a:buChar char="●"/>
              <a:tabLst>
                <a:tab pos="361950" algn="l"/>
                <a:tab pos="362585" algn="l"/>
              </a:tabLst>
            </a:pPr>
            <a:r>
              <a:rPr sz="1850" spc="25" dirty="0">
                <a:latin typeface="Calibri"/>
                <a:cs typeface="Calibri"/>
              </a:rPr>
              <a:t>This </a:t>
            </a:r>
            <a:r>
              <a:rPr sz="1850" spc="20" dirty="0">
                <a:latin typeface="Calibri"/>
                <a:cs typeface="Calibri"/>
              </a:rPr>
              <a:t>concise </a:t>
            </a:r>
            <a:r>
              <a:rPr sz="1850" spc="15" dirty="0">
                <a:latin typeface="Calibri"/>
                <a:cs typeface="Calibri"/>
              </a:rPr>
              <a:t>problem </a:t>
            </a:r>
            <a:r>
              <a:rPr sz="1850" spc="20" dirty="0">
                <a:latin typeface="Calibri"/>
                <a:cs typeface="Calibri"/>
              </a:rPr>
              <a:t>statement </a:t>
            </a:r>
            <a:r>
              <a:rPr sz="1850" spc="15" dirty="0">
                <a:latin typeface="Calibri"/>
                <a:cs typeface="Calibri"/>
              </a:rPr>
              <a:t>highlights </a:t>
            </a:r>
            <a:r>
              <a:rPr sz="1850" spc="20" dirty="0">
                <a:latin typeface="Calibri"/>
                <a:cs typeface="Calibri"/>
              </a:rPr>
              <a:t>the </a:t>
            </a:r>
            <a:r>
              <a:rPr sz="1850" spc="25" dirty="0">
                <a:latin typeface="Calibri"/>
                <a:cs typeface="Calibri"/>
              </a:rPr>
              <a:t>purpose, </a:t>
            </a:r>
            <a:r>
              <a:rPr sz="1850" spc="10" dirty="0">
                <a:latin typeface="Calibri"/>
                <a:cs typeface="Calibri"/>
              </a:rPr>
              <a:t>tool </a:t>
            </a:r>
            <a:r>
              <a:rPr sz="1850" spc="15" dirty="0">
                <a:latin typeface="Calibri"/>
                <a:cs typeface="Calibri"/>
              </a:rPr>
              <a:t>(Excel), </a:t>
            </a:r>
            <a:r>
              <a:rPr sz="1850" spc="35" dirty="0">
                <a:latin typeface="Calibri"/>
                <a:cs typeface="Calibri"/>
              </a:rPr>
              <a:t>and </a:t>
            </a:r>
            <a:r>
              <a:rPr sz="1850" spc="-405" dirty="0">
                <a:latin typeface="Calibri"/>
                <a:cs typeface="Calibri"/>
              </a:rPr>
              <a:t> </a:t>
            </a:r>
            <a:r>
              <a:rPr sz="1850" spc="15" dirty="0">
                <a:latin typeface="Calibri"/>
                <a:cs typeface="Calibri"/>
              </a:rPr>
              <a:t>desired</a:t>
            </a:r>
            <a:r>
              <a:rPr sz="1850" spc="20" dirty="0">
                <a:latin typeface="Calibri"/>
                <a:cs typeface="Calibri"/>
              </a:rPr>
              <a:t> outcomes</a:t>
            </a:r>
            <a:r>
              <a:rPr sz="1850" spc="45" dirty="0">
                <a:latin typeface="Calibri"/>
                <a:cs typeface="Calibri"/>
              </a:rPr>
              <a:t> </a:t>
            </a:r>
            <a:r>
              <a:rPr sz="1850" dirty="0">
                <a:latin typeface="Calibri"/>
                <a:cs typeface="Calibri"/>
              </a:rPr>
              <a:t>of</a:t>
            </a:r>
            <a:r>
              <a:rPr sz="1850" spc="-20" dirty="0">
                <a:latin typeface="Calibri"/>
                <a:cs typeface="Calibri"/>
              </a:rPr>
              <a:t> </a:t>
            </a:r>
            <a:r>
              <a:rPr sz="1850" spc="20" dirty="0">
                <a:latin typeface="Calibri"/>
                <a:cs typeface="Calibri"/>
              </a:rPr>
              <a:t>the</a:t>
            </a:r>
            <a:r>
              <a:rPr sz="1850" spc="70" dirty="0">
                <a:latin typeface="Calibri"/>
                <a:cs typeface="Calibri"/>
              </a:rPr>
              <a:t> </a:t>
            </a:r>
            <a:r>
              <a:rPr sz="1850" spc="20" dirty="0">
                <a:latin typeface="Calibri"/>
                <a:cs typeface="Calibri"/>
              </a:rPr>
              <a:t>performance</a:t>
            </a:r>
            <a:r>
              <a:rPr sz="1850" spc="-5" dirty="0">
                <a:latin typeface="Calibri"/>
                <a:cs typeface="Calibri"/>
              </a:rPr>
              <a:t> </a:t>
            </a:r>
            <a:r>
              <a:rPr sz="1850" spc="10" dirty="0">
                <a:latin typeface="Calibri"/>
                <a:cs typeface="Calibri"/>
              </a:rPr>
              <a:t>analysis.</a:t>
            </a:r>
            <a:endParaRPr sz="185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115300" y="1181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7" name="object 7"/>
          <p:cNvSpPr txBox="1">
            <a:spLocks noGrp="1"/>
          </p:cNvSpPr>
          <p:nvPr>
            <p:ph type="title"/>
          </p:nvPr>
        </p:nvSpPr>
        <p:spPr>
          <a:xfrm>
            <a:off x="740409" y="231457"/>
            <a:ext cx="3552825" cy="1327150"/>
          </a:xfrm>
          <a:prstGeom prst="rect">
            <a:avLst/>
          </a:prstGeom>
        </p:spPr>
        <p:txBody>
          <a:bodyPr vert="horz" wrap="square" lIns="0" tIns="16510" rIns="0" bIns="0" rtlCol="0">
            <a:spAutoFit/>
          </a:bodyPr>
          <a:lstStyle/>
          <a:p>
            <a:pPr marR="1232535" algn="ctr">
              <a:lnSpc>
                <a:spcPct val="100000"/>
              </a:lnSpc>
              <a:spcBef>
                <a:spcPts val="130"/>
              </a:spcBef>
            </a:pPr>
            <a:r>
              <a:rPr sz="4250" spc="5" dirty="0">
                <a:latin typeface="Trebuchet MS"/>
                <a:cs typeface="Trebuchet MS"/>
              </a:rPr>
              <a:t>PROJECT</a:t>
            </a:r>
            <a:endParaRPr sz="4250">
              <a:latin typeface="Trebuchet MS"/>
              <a:cs typeface="Trebuchet MS"/>
            </a:endParaRPr>
          </a:p>
          <a:p>
            <a:pPr marL="902335" algn="ctr">
              <a:lnSpc>
                <a:spcPct val="100000"/>
              </a:lnSpc>
              <a:spcBef>
                <a:spcPts val="10"/>
              </a:spcBef>
            </a:pPr>
            <a:r>
              <a:rPr sz="4250" dirty="0">
                <a:latin typeface="Trebuchet MS"/>
                <a:cs typeface="Trebuchet MS"/>
              </a:rPr>
              <a:t>OVERVIEW</a:t>
            </a:r>
            <a:endParaRPr sz="4250">
              <a:latin typeface="Trebuchet MS"/>
              <a:cs typeface="Trebuchet MS"/>
            </a:endParaRPr>
          </a:p>
        </p:txBody>
      </p:sp>
      <p:pic>
        <p:nvPicPr>
          <p:cNvPr id="8" name="object 8"/>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755650" y="1886140"/>
            <a:ext cx="8201659" cy="4336415"/>
          </a:xfrm>
          <a:prstGeom prst="rect">
            <a:avLst/>
          </a:prstGeom>
        </p:spPr>
        <p:txBody>
          <a:bodyPr vert="horz" wrap="square" lIns="0" tIns="11430" rIns="0" bIns="0" rtlCol="0">
            <a:spAutoFit/>
          </a:bodyPr>
          <a:lstStyle/>
          <a:p>
            <a:pPr marL="12700" marR="290830">
              <a:lnSpc>
                <a:spcPct val="118400"/>
              </a:lnSpc>
              <a:spcBef>
                <a:spcPts val="90"/>
              </a:spcBef>
            </a:pPr>
            <a:r>
              <a:rPr sz="1850" spc="25" dirty="0">
                <a:latin typeface="Calibri"/>
                <a:cs typeface="Calibri"/>
              </a:rPr>
              <a:t>This </a:t>
            </a:r>
            <a:r>
              <a:rPr sz="1850" spc="15" dirty="0">
                <a:latin typeface="Calibri"/>
                <a:cs typeface="Calibri"/>
              </a:rPr>
              <a:t>project </a:t>
            </a:r>
            <a:r>
              <a:rPr sz="1850" spc="20" dirty="0">
                <a:latin typeface="Calibri"/>
                <a:cs typeface="Calibri"/>
              </a:rPr>
              <a:t>focuses </a:t>
            </a:r>
            <a:r>
              <a:rPr sz="1850" dirty="0">
                <a:latin typeface="Calibri"/>
                <a:cs typeface="Calibri"/>
              </a:rPr>
              <a:t>on </a:t>
            </a:r>
            <a:r>
              <a:rPr sz="1850" spc="15" dirty="0">
                <a:latin typeface="Calibri"/>
                <a:cs typeface="Calibri"/>
              </a:rPr>
              <a:t>creating </a:t>
            </a:r>
            <a:r>
              <a:rPr sz="1850" spc="10" dirty="0">
                <a:latin typeface="Calibri"/>
                <a:cs typeface="Calibri"/>
              </a:rPr>
              <a:t>an </a:t>
            </a:r>
            <a:r>
              <a:rPr sz="1850" spc="20" dirty="0">
                <a:latin typeface="Calibri"/>
                <a:cs typeface="Calibri"/>
              </a:rPr>
              <a:t>efficient </a:t>
            </a:r>
            <a:r>
              <a:rPr sz="1850" spc="10" dirty="0">
                <a:latin typeface="Calibri"/>
                <a:cs typeface="Calibri"/>
              </a:rPr>
              <a:t>system for </a:t>
            </a:r>
            <a:r>
              <a:rPr sz="1850" spc="20" dirty="0">
                <a:latin typeface="Calibri"/>
                <a:cs typeface="Calibri"/>
              </a:rPr>
              <a:t>analyzing </a:t>
            </a:r>
            <a:r>
              <a:rPr sz="1850" spc="25" dirty="0">
                <a:latin typeface="Calibri"/>
                <a:cs typeface="Calibri"/>
              </a:rPr>
              <a:t>employee </a:t>
            </a:r>
            <a:r>
              <a:rPr sz="1850" spc="30" dirty="0">
                <a:latin typeface="Calibri"/>
                <a:cs typeface="Calibri"/>
              </a:rPr>
              <a:t> </a:t>
            </a:r>
            <a:r>
              <a:rPr sz="1850" spc="15" dirty="0">
                <a:latin typeface="Calibri"/>
                <a:cs typeface="Calibri"/>
              </a:rPr>
              <a:t>performance</a:t>
            </a:r>
            <a:r>
              <a:rPr sz="1850" spc="10" dirty="0">
                <a:latin typeface="Calibri"/>
                <a:cs typeface="Calibri"/>
              </a:rPr>
              <a:t> </a:t>
            </a:r>
            <a:r>
              <a:rPr sz="1850" spc="25" dirty="0">
                <a:latin typeface="Calibri"/>
                <a:cs typeface="Calibri"/>
              </a:rPr>
              <a:t>using</a:t>
            </a:r>
            <a:r>
              <a:rPr sz="1850" spc="-15" dirty="0">
                <a:latin typeface="Calibri"/>
                <a:cs typeface="Calibri"/>
              </a:rPr>
              <a:t> </a:t>
            </a:r>
            <a:r>
              <a:rPr sz="1850" spc="20" dirty="0">
                <a:latin typeface="Calibri"/>
                <a:cs typeface="Calibri"/>
              </a:rPr>
              <a:t>Excel. </a:t>
            </a:r>
            <a:r>
              <a:rPr sz="1850" spc="25" dirty="0">
                <a:latin typeface="Calibri"/>
                <a:cs typeface="Calibri"/>
              </a:rPr>
              <a:t>By</a:t>
            </a:r>
            <a:r>
              <a:rPr sz="1850" spc="15" dirty="0">
                <a:latin typeface="Calibri"/>
                <a:cs typeface="Calibri"/>
              </a:rPr>
              <a:t> </a:t>
            </a:r>
            <a:r>
              <a:rPr sz="1850" spc="10" dirty="0">
                <a:latin typeface="Calibri"/>
                <a:cs typeface="Calibri"/>
              </a:rPr>
              <a:t>systematically</a:t>
            </a:r>
            <a:r>
              <a:rPr sz="1850" spc="95" dirty="0">
                <a:latin typeface="Calibri"/>
                <a:cs typeface="Calibri"/>
              </a:rPr>
              <a:t> </a:t>
            </a:r>
            <a:r>
              <a:rPr sz="1850" spc="15" dirty="0">
                <a:latin typeface="Calibri"/>
                <a:cs typeface="Calibri"/>
              </a:rPr>
              <a:t>capturing</a:t>
            </a:r>
            <a:r>
              <a:rPr sz="1850" spc="-15" dirty="0">
                <a:latin typeface="Calibri"/>
                <a:cs typeface="Calibri"/>
              </a:rPr>
              <a:t> </a:t>
            </a:r>
            <a:r>
              <a:rPr sz="1850" spc="30" dirty="0">
                <a:latin typeface="Calibri"/>
                <a:cs typeface="Calibri"/>
              </a:rPr>
              <a:t>and </a:t>
            </a:r>
            <a:r>
              <a:rPr sz="1850" spc="15" dirty="0">
                <a:latin typeface="Calibri"/>
                <a:cs typeface="Calibri"/>
              </a:rPr>
              <a:t>analyzing</a:t>
            </a:r>
            <a:r>
              <a:rPr sz="1850" spc="55" dirty="0">
                <a:latin typeface="Calibri"/>
                <a:cs typeface="Calibri"/>
              </a:rPr>
              <a:t> </a:t>
            </a:r>
            <a:r>
              <a:rPr sz="1850" spc="15" dirty="0">
                <a:latin typeface="Calibri"/>
                <a:cs typeface="Calibri"/>
              </a:rPr>
              <a:t>performance </a:t>
            </a:r>
            <a:r>
              <a:rPr sz="1850" spc="-400" dirty="0">
                <a:latin typeface="Calibri"/>
                <a:cs typeface="Calibri"/>
              </a:rPr>
              <a:t> </a:t>
            </a:r>
            <a:r>
              <a:rPr sz="1850" spc="15" dirty="0">
                <a:latin typeface="Calibri"/>
                <a:cs typeface="Calibri"/>
              </a:rPr>
              <a:t>data,</a:t>
            </a:r>
            <a:r>
              <a:rPr sz="1850" dirty="0">
                <a:latin typeface="Calibri"/>
                <a:cs typeface="Calibri"/>
              </a:rPr>
              <a:t> </a:t>
            </a:r>
            <a:r>
              <a:rPr sz="1850" spc="15" dirty="0">
                <a:latin typeface="Calibri"/>
                <a:cs typeface="Calibri"/>
              </a:rPr>
              <a:t>we</a:t>
            </a:r>
            <a:r>
              <a:rPr sz="1850" spc="65" dirty="0">
                <a:latin typeface="Calibri"/>
                <a:cs typeface="Calibri"/>
              </a:rPr>
              <a:t> </a:t>
            </a:r>
            <a:r>
              <a:rPr sz="1850" spc="20" dirty="0">
                <a:latin typeface="Calibri"/>
                <a:cs typeface="Calibri"/>
              </a:rPr>
              <a:t>aim</a:t>
            </a:r>
            <a:r>
              <a:rPr sz="1850" spc="25" dirty="0">
                <a:latin typeface="Calibri"/>
                <a:cs typeface="Calibri"/>
              </a:rPr>
              <a:t> </a:t>
            </a:r>
            <a:r>
              <a:rPr sz="1850" spc="-10" dirty="0">
                <a:latin typeface="Calibri"/>
                <a:cs typeface="Calibri"/>
              </a:rPr>
              <a:t>to:</a:t>
            </a:r>
            <a:endParaRPr sz="1850">
              <a:latin typeface="Calibri"/>
              <a:cs typeface="Calibri"/>
            </a:endParaRPr>
          </a:p>
          <a:p>
            <a:pPr marL="469900" marR="331470" indent="-349885">
              <a:lnSpc>
                <a:spcPct val="118300"/>
              </a:lnSpc>
              <a:spcBef>
                <a:spcPts val="1205"/>
              </a:spcBef>
              <a:buFont typeface="Microsoft Sans Serif"/>
              <a:buChar char="●"/>
              <a:tabLst>
                <a:tab pos="469900" algn="l"/>
                <a:tab pos="470534" algn="l"/>
              </a:tabLst>
            </a:pPr>
            <a:r>
              <a:rPr sz="1850" b="1" spc="20" dirty="0">
                <a:latin typeface="Calibri"/>
                <a:cs typeface="Calibri"/>
              </a:rPr>
              <a:t>Track</a:t>
            </a:r>
            <a:r>
              <a:rPr sz="1850" b="1" spc="30" dirty="0">
                <a:latin typeface="Calibri"/>
                <a:cs typeface="Calibri"/>
              </a:rPr>
              <a:t> </a:t>
            </a:r>
            <a:r>
              <a:rPr sz="1850" b="1" spc="15" dirty="0">
                <a:latin typeface="Calibri"/>
                <a:cs typeface="Calibri"/>
              </a:rPr>
              <a:t>Performance</a:t>
            </a:r>
            <a:r>
              <a:rPr sz="1850" b="1" spc="60" dirty="0">
                <a:latin typeface="Calibri"/>
                <a:cs typeface="Calibri"/>
              </a:rPr>
              <a:t> </a:t>
            </a:r>
            <a:r>
              <a:rPr sz="1850" b="1" spc="20" dirty="0">
                <a:latin typeface="Calibri"/>
                <a:cs typeface="Calibri"/>
              </a:rPr>
              <a:t>Metrics</a:t>
            </a:r>
            <a:r>
              <a:rPr sz="1850" spc="20" dirty="0">
                <a:latin typeface="Calibri"/>
                <a:cs typeface="Calibri"/>
              </a:rPr>
              <a:t>:</a:t>
            </a:r>
            <a:r>
              <a:rPr sz="1850" spc="55" dirty="0">
                <a:latin typeface="Calibri"/>
                <a:cs typeface="Calibri"/>
              </a:rPr>
              <a:t> </a:t>
            </a:r>
            <a:r>
              <a:rPr sz="1850" spc="20" dirty="0">
                <a:latin typeface="Calibri"/>
                <a:cs typeface="Calibri"/>
              </a:rPr>
              <a:t>Monitor</a:t>
            </a:r>
            <a:r>
              <a:rPr sz="1850" spc="-20" dirty="0">
                <a:latin typeface="Calibri"/>
                <a:cs typeface="Calibri"/>
              </a:rPr>
              <a:t> </a:t>
            </a:r>
            <a:r>
              <a:rPr sz="1850" spc="10" dirty="0">
                <a:latin typeface="Calibri"/>
                <a:cs typeface="Calibri"/>
              </a:rPr>
              <a:t>key</a:t>
            </a:r>
            <a:r>
              <a:rPr sz="1850" spc="5" dirty="0">
                <a:latin typeface="Calibri"/>
                <a:cs typeface="Calibri"/>
              </a:rPr>
              <a:t> </a:t>
            </a:r>
            <a:r>
              <a:rPr sz="1850" spc="15" dirty="0">
                <a:latin typeface="Calibri"/>
                <a:cs typeface="Calibri"/>
              </a:rPr>
              <a:t>indicators</a:t>
            </a:r>
            <a:r>
              <a:rPr sz="1850" spc="45" dirty="0">
                <a:latin typeface="Calibri"/>
                <a:cs typeface="Calibri"/>
              </a:rPr>
              <a:t> </a:t>
            </a:r>
            <a:r>
              <a:rPr sz="1850" spc="-5" dirty="0">
                <a:latin typeface="Calibri"/>
                <a:cs typeface="Calibri"/>
              </a:rPr>
              <a:t>to</a:t>
            </a:r>
            <a:r>
              <a:rPr sz="1850" spc="15" dirty="0">
                <a:latin typeface="Calibri"/>
                <a:cs typeface="Calibri"/>
              </a:rPr>
              <a:t> </a:t>
            </a:r>
            <a:r>
              <a:rPr sz="1850" spc="25" dirty="0">
                <a:latin typeface="Calibri"/>
                <a:cs typeface="Calibri"/>
              </a:rPr>
              <a:t>gauge</a:t>
            </a:r>
            <a:r>
              <a:rPr sz="1850" dirty="0">
                <a:latin typeface="Calibri"/>
                <a:cs typeface="Calibri"/>
              </a:rPr>
              <a:t> </a:t>
            </a:r>
            <a:r>
              <a:rPr sz="1850" spc="20" dirty="0">
                <a:latin typeface="Calibri"/>
                <a:cs typeface="Calibri"/>
              </a:rPr>
              <a:t>individual</a:t>
            </a:r>
            <a:r>
              <a:rPr sz="1850" spc="-20" dirty="0">
                <a:latin typeface="Calibri"/>
                <a:cs typeface="Calibri"/>
              </a:rPr>
              <a:t> </a:t>
            </a:r>
            <a:r>
              <a:rPr sz="1850" spc="30" dirty="0">
                <a:latin typeface="Calibri"/>
                <a:cs typeface="Calibri"/>
              </a:rPr>
              <a:t>and </a:t>
            </a:r>
            <a:r>
              <a:rPr sz="1850" spc="-400" dirty="0">
                <a:latin typeface="Calibri"/>
                <a:cs typeface="Calibri"/>
              </a:rPr>
              <a:t> </a:t>
            </a:r>
            <a:r>
              <a:rPr sz="1850" spc="15" dirty="0">
                <a:latin typeface="Calibri"/>
                <a:cs typeface="Calibri"/>
              </a:rPr>
              <a:t>team</a:t>
            </a:r>
            <a:r>
              <a:rPr sz="1850" spc="25" dirty="0">
                <a:latin typeface="Calibri"/>
                <a:cs typeface="Calibri"/>
              </a:rPr>
              <a:t> </a:t>
            </a:r>
            <a:r>
              <a:rPr sz="1850" spc="20" dirty="0">
                <a:latin typeface="Calibri"/>
                <a:cs typeface="Calibri"/>
              </a:rPr>
              <a:t>performance.</a:t>
            </a:r>
            <a:endParaRPr sz="1850">
              <a:latin typeface="Calibri"/>
              <a:cs typeface="Calibri"/>
            </a:endParaRPr>
          </a:p>
          <a:p>
            <a:pPr marL="469900" indent="-349885">
              <a:lnSpc>
                <a:spcPct val="100000"/>
              </a:lnSpc>
              <a:spcBef>
                <a:spcPts val="409"/>
              </a:spcBef>
              <a:buFont typeface="Microsoft Sans Serif"/>
              <a:buChar char="●"/>
              <a:tabLst>
                <a:tab pos="469900" algn="l"/>
                <a:tab pos="470534" algn="l"/>
              </a:tabLst>
            </a:pPr>
            <a:r>
              <a:rPr sz="1850" b="1" spc="15" dirty="0">
                <a:latin typeface="Calibri"/>
                <a:cs typeface="Calibri"/>
              </a:rPr>
              <a:t>Identify</a:t>
            </a:r>
            <a:r>
              <a:rPr sz="1850" b="1" spc="45" dirty="0">
                <a:latin typeface="Calibri"/>
                <a:cs typeface="Calibri"/>
              </a:rPr>
              <a:t> </a:t>
            </a:r>
            <a:r>
              <a:rPr sz="1850" b="1" spc="10" dirty="0">
                <a:latin typeface="Calibri"/>
                <a:cs typeface="Calibri"/>
              </a:rPr>
              <a:t>Trends</a:t>
            </a:r>
            <a:r>
              <a:rPr sz="1850" b="1" spc="35" dirty="0">
                <a:latin typeface="Calibri"/>
                <a:cs typeface="Calibri"/>
              </a:rPr>
              <a:t> </a:t>
            </a:r>
            <a:r>
              <a:rPr sz="1850" b="1" spc="15" dirty="0">
                <a:latin typeface="Calibri"/>
                <a:cs typeface="Calibri"/>
              </a:rPr>
              <a:t>and</a:t>
            </a:r>
            <a:r>
              <a:rPr sz="1850" b="1" spc="75" dirty="0">
                <a:latin typeface="Calibri"/>
                <a:cs typeface="Calibri"/>
              </a:rPr>
              <a:t> </a:t>
            </a:r>
            <a:r>
              <a:rPr sz="1850" b="1" spc="20" dirty="0">
                <a:latin typeface="Calibri"/>
                <a:cs typeface="Calibri"/>
              </a:rPr>
              <a:t>Insights</a:t>
            </a:r>
            <a:r>
              <a:rPr sz="1850" spc="20" dirty="0">
                <a:latin typeface="Calibri"/>
                <a:cs typeface="Calibri"/>
              </a:rPr>
              <a:t>:</a:t>
            </a:r>
            <a:r>
              <a:rPr sz="1850" spc="55" dirty="0">
                <a:latin typeface="Calibri"/>
                <a:cs typeface="Calibri"/>
              </a:rPr>
              <a:t> </a:t>
            </a:r>
            <a:r>
              <a:rPr sz="1850" spc="10" dirty="0">
                <a:latin typeface="Calibri"/>
                <a:cs typeface="Calibri"/>
              </a:rPr>
              <a:t>Discover</a:t>
            </a:r>
            <a:r>
              <a:rPr sz="1850" spc="55" dirty="0">
                <a:latin typeface="Calibri"/>
                <a:cs typeface="Calibri"/>
              </a:rPr>
              <a:t> </a:t>
            </a:r>
            <a:r>
              <a:rPr sz="1850" spc="15" dirty="0">
                <a:latin typeface="Calibri"/>
                <a:cs typeface="Calibri"/>
              </a:rPr>
              <a:t>patterns</a:t>
            </a:r>
            <a:r>
              <a:rPr sz="1850" spc="-25" dirty="0">
                <a:latin typeface="Calibri"/>
                <a:cs typeface="Calibri"/>
              </a:rPr>
              <a:t> </a:t>
            </a:r>
            <a:r>
              <a:rPr sz="1850" spc="30" dirty="0">
                <a:latin typeface="Calibri"/>
                <a:cs typeface="Calibri"/>
              </a:rPr>
              <a:t>to</a:t>
            </a:r>
            <a:r>
              <a:rPr sz="1850" spc="20" dirty="0">
                <a:latin typeface="Calibri"/>
                <a:cs typeface="Calibri"/>
              </a:rPr>
              <a:t> </a:t>
            </a:r>
            <a:r>
              <a:rPr sz="1850" spc="15" dirty="0">
                <a:latin typeface="Calibri"/>
                <a:cs typeface="Calibri"/>
              </a:rPr>
              <a:t>inform</a:t>
            </a:r>
            <a:r>
              <a:rPr sz="1850" spc="35" dirty="0">
                <a:latin typeface="Calibri"/>
                <a:cs typeface="Calibri"/>
              </a:rPr>
              <a:t> </a:t>
            </a:r>
            <a:r>
              <a:rPr sz="1850" spc="10" dirty="0">
                <a:latin typeface="Calibri"/>
                <a:cs typeface="Calibri"/>
              </a:rPr>
              <a:t>strategic</a:t>
            </a:r>
            <a:r>
              <a:rPr sz="1850" spc="-10" dirty="0">
                <a:latin typeface="Calibri"/>
                <a:cs typeface="Calibri"/>
              </a:rPr>
              <a:t> </a:t>
            </a:r>
            <a:r>
              <a:rPr sz="1850" spc="15" dirty="0">
                <a:latin typeface="Calibri"/>
                <a:cs typeface="Calibri"/>
              </a:rPr>
              <a:t>decisions</a:t>
            </a:r>
            <a:endParaRPr sz="1850">
              <a:latin typeface="Calibri"/>
              <a:cs typeface="Calibri"/>
            </a:endParaRPr>
          </a:p>
          <a:p>
            <a:pPr marL="469900">
              <a:lnSpc>
                <a:spcPct val="100000"/>
              </a:lnSpc>
              <a:spcBef>
                <a:spcPts val="409"/>
              </a:spcBef>
            </a:pPr>
            <a:r>
              <a:rPr sz="1850" spc="30" dirty="0">
                <a:latin typeface="Calibri"/>
                <a:cs typeface="Calibri"/>
              </a:rPr>
              <a:t>and</a:t>
            </a:r>
            <a:r>
              <a:rPr sz="1850" spc="5" dirty="0">
                <a:latin typeface="Calibri"/>
                <a:cs typeface="Calibri"/>
              </a:rPr>
              <a:t> </a:t>
            </a:r>
            <a:r>
              <a:rPr sz="1850" spc="15" dirty="0">
                <a:latin typeface="Calibri"/>
                <a:cs typeface="Calibri"/>
              </a:rPr>
              <a:t>improve</a:t>
            </a:r>
            <a:r>
              <a:rPr sz="1850" spc="-10" dirty="0">
                <a:latin typeface="Calibri"/>
                <a:cs typeface="Calibri"/>
              </a:rPr>
              <a:t> </a:t>
            </a:r>
            <a:r>
              <a:rPr sz="1850" spc="10" dirty="0">
                <a:latin typeface="Calibri"/>
                <a:cs typeface="Calibri"/>
              </a:rPr>
              <a:t>productivity.</a:t>
            </a:r>
            <a:endParaRPr sz="1850">
              <a:latin typeface="Calibri"/>
              <a:cs typeface="Calibri"/>
            </a:endParaRPr>
          </a:p>
          <a:p>
            <a:pPr marL="469900" marR="205104" indent="-349885">
              <a:lnSpc>
                <a:spcPts val="2630"/>
              </a:lnSpc>
              <a:spcBef>
                <a:spcPts val="155"/>
              </a:spcBef>
              <a:buFont typeface="Microsoft Sans Serif"/>
              <a:buChar char="●"/>
              <a:tabLst>
                <a:tab pos="469900" algn="l"/>
                <a:tab pos="470534" algn="l"/>
              </a:tabLst>
            </a:pPr>
            <a:r>
              <a:rPr sz="1850" b="1" spc="25" dirty="0">
                <a:latin typeface="Calibri"/>
                <a:cs typeface="Calibri"/>
              </a:rPr>
              <a:t>Enhance </a:t>
            </a:r>
            <a:r>
              <a:rPr sz="1850" b="1" spc="20" dirty="0">
                <a:latin typeface="Calibri"/>
                <a:cs typeface="Calibri"/>
              </a:rPr>
              <a:t>Decision-Making</a:t>
            </a:r>
            <a:r>
              <a:rPr sz="1850" spc="20" dirty="0">
                <a:latin typeface="Calibri"/>
                <a:cs typeface="Calibri"/>
              </a:rPr>
              <a:t>: </a:t>
            </a:r>
            <a:r>
              <a:rPr sz="1850" spc="10" dirty="0">
                <a:latin typeface="Calibri"/>
                <a:cs typeface="Calibri"/>
              </a:rPr>
              <a:t>Utilize </a:t>
            </a:r>
            <a:r>
              <a:rPr sz="1850" spc="20" dirty="0">
                <a:latin typeface="Calibri"/>
                <a:cs typeface="Calibri"/>
              </a:rPr>
              <a:t>data-driven insights </a:t>
            </a:r>
            <a:r>
              <a:rPr sz="1850" spc="30" dirty="0">
                <a:latin typeface="Calibri"/>
                <a:cs typeface="Calibri"/>
              </a:rPr>
              <a:t>to </a:t>
            </a:r>
            <a:r>
              <a:rPr sz="1850" spc="15" dirty="0">
                <a:latin typeface="Calibri"/>
                <a:cs typeface="Calibri"/>
              </a:rPr>
              <a:t>optimize </a:t>
            </a:r>
            <a:r>
              <a:rPr sz="1850" spc="25" dirty="0">
                <a:latin typeface="Calibri"/>
                <a:cs typeface="Calibri"/>
              </a:rPr>
              <a:t>employee </a:t>
            </a:r>
            <a:r>
              <a:rPr sz="1850" spc="-405" dirty="0">
                <a:latin typeface="Calibri"/>
                <a:cs typeface="Calibri"/>
              </a:rPr>
              <a:t> </a:t>
            </a:r>
            <a:r>
              <a:rPr sz="1850" spc="15" dirty="0">
                <a:latin typeface="Calibri"/>
                <a:cs typeface="Calibri"/>
              </a:rPr>
              <a:t>development,</a:t>
            </a:r>
            <a:r>
              <a:rPr sz="1850" spc="20" dirty="0">
                <a:latin typeface="Calibri"/>
                <a:cs typeface="Calibri"/>
              </a:rPr>
              <a:t> </a:t>
            </a:r>
            <a:r>
              <a:rPr sz="1850" spc="25" dirty="0">
                <a:latin typeface="Calibri"/>
                <a:cs typeface="Calibri"/>
              </a:rPr>
              <a:t>reward </a:t>
            </a:r>
            <a:r>
              <a:rPr sz="1850" spc="10" dirty="0">
                <a:latin typeface="Calibri"/>
                <a:cs typeface="Calibri"/>
              </a:rPr>
              <a:t>structures,</a:t>
            </a:r>
            <a:r>
              <a:rPr sz="1850" spc="25" dirty="0">
                <a:latin typeface="Calibri"/>
                <a:cs typeface="Calibri"/>
              </a:rPr>
              <a:t> </a:t>
            </a:r>
            <a:r>
              <a:rPr sz="1850" spc="30" dirty="0">
                <a:latin typeface="Calibri"/>
                <a:cs typeface="Calibri"/>
              </a:rPr>
              <a:t>and</a:t>
            </a:r>
            <a:r>
              <a:rPr sz="1850" spc="25" dirty="0">
                <a:latin typeface="Calibri"/>
                <a:cs typeface="Calibri"/>
              </a:rPr>
              <a:t> </a:t>
            </a:r>
            <a:r>
              <a:rPr sz="1850" spc="10" dirty="0">
                <a:latin typeface="Calibri"/>
                <a:cs typeface="Calibri"/>
              </a:rPr>
              <a:t>overall</a:t>
            </a:r>
            <a:r>
              <a:rPr sz="1850" spc="55" dirty="0">
                <a:latin typeface="Calibri"/>
                <a:cs typeface="Calibri"/>
              </a:rPr>
              <a:t> </a:t>
            </a:r>
            <a:r>
              <a:rPr sz="1850" spc="15" dirty="0">
                <a:latin typeface="Calibri"/>
                <a:cs typeface="Calibri"/>
              </a:rPr>
              <a:t>organizational</a:t>
            </a:r>
            <a:r>
              <a:rPr sz="1850" spc="-10" dirty="0">
                <a:latin typeface="Calibri"/>
                <a:cs typeface="Calibri"/>
              </a:rPr>
              <a:t> </a:t>
            </a:r>
            <a:r>
              <a:rPr sz="1850" spc="15" dirty="0">
                <a:latin typeface="Calibri"/>
                <a:cs typeface="Calibri"/>
              </a:rPr>
              <a:t>effectiveness.</a:t>
            </a:r>
            <a:endParaRPr sz="1850">
              <a:latin typeface="Calibri"/>
              <a:cs typeface="Calibri"/>
            </a:endParaRPr>
          </a:p>
          <a:p>
            <a:pPr marL="12700" marR="5080">
              <a:lnSpc>
                <a:spcPct val="118400"/>
              </a:lnSpc>
              <a:spcBef>
                <a:spcPts val="1045"/>
              </a:spcBef>
            </a:pPr>
            <a:r>
              <a:rPr sz="1850" spc="15" dirty="0">
                <a:latin typeface="Calibri"/>
                <a:cs typeface="Calibri"/>
              </a:rPr>
              <a:t>Our</a:t>
            </a:r>
            <a:r>
              <a:rPr sz="1850" spc="45" dirty="0">
                <a:latin typeface="Calibri"/>
                <a:cs typeface="Calibri"/>
              </a:rPr>
              <a:t> </a:t>
            </a:r>
            <a:r>
              <a:rPr sz="1850" spc="5" dirty="0">
                <a:latin typeface="Calibri"/>
                <a:cs typeface="Calibri"/>
              </a:rPr>
              <a:t>goal</a:t>
            </a:r>
            <a:r>
              <a:rPr sz="1850" spc="50" dirty="0">
                <a:latin typeface="Calibri"/>
                <a:cs typeface="Calibri"/>
              </a:rPr>
              <a:t> </a:t>
            </a:r>
            <a:r>
              <a:rPr sz="1850" spc="15" dirty="0">
                <a:latin typeface="Calibri"/>
                <a:cs typeface="Calibri"/>
              </a:rPr>
              <a:t>is</a:t>
            </a:r>
            <a:r>
              <a:rPr sz="1850" spc="-30" dirty="0">
                <a:latin typeface="Calibri"/>
                <a:cs typeface="Calibri"/>
              </a:rPr>
              <a:t> </a:t>
            </a:r>
            <a:r>
              <a:rPr sz="1850" spc="30" dirty="0">
                <a:latin typeface="Calibri"/>
                <a:cs typeface="Calibri"/>
              </a:rPr>
              <a:t>to</a:t>
            </a:r>
            <a:r>
              <a:rPr sz="1850" spc="15" dirty="0">
                <a:latin typeface="Calibri"/>
                <a:cs typeface="Calibri"/>
              </a:rPr>
              <a:t> </a:t>
            </a:r>
            <a:r>
              <a:rPr sz="1850" spc="10" dirty="0">
                <a:latin typeface="Calibri"/>
                <a:cs typeface="Calibri"/>
              </a:rPr>
              <a:t>leverage</a:t>
            </a:r>
            <a:r>
              <a:rPr sz="1850" spc="70" dirty="0">
                <a:latin typeface="Calibri"/>
                <a:cs typeface="Calibri"/>
              </a:rPr>
              <a:t> </a:t>
            </a:r>
            <a:r>
              <a:rPr sz="1850" spc="5" dirty="0">
                <a:latin typeface="Calibri"/>
                <a:cs typeface="Calibri"/>
              </a:rPr>
              <a:t>Excel’s</a:t>
            </a:r>
            <a:r>
              <a:rPr sz="1850" spc="40" dirty="0">
                <a:latin typeface="Calibri"/>
                <a:cs typeface="Calibri"/>
              </a:rPr>
              <a:t> </a:t>
            </a:r>
            <a:r>
              <a:rPr sz="1850" spc="15" dirty="0">
                <a:latin typeface="Calibri"/>
                <a:cs typeface="Calibri"/>
              </a:rPr>
              <a:t>capabilities</a:t>
            </a:r>
            <a:r>
              <a:rPr sz="1850" spc="45" dirty="0">
                <a:latin typeface="Calibri"/>
                <a:cs typeface="Calibri"/>
              </a:rPr>
              <a:t> </a:t>
            </a:r>
            <a:r>
              <a:rPr sz="1850" spc="-5" dirty="0">
                <a:latin typeface="Calibri"/>
                <a:cs typeface="Calibri"/>
              </a:rPr>
              <a:t>to</a:t>
            </a:r>
            <a:r>
              <a:rPr sz="1850" spc="10" dirty="0">
                <a:latin typeface="Calibri"/>
                <a:cs typeface="Calibri"/>
              </a:rPr>
              <a:t> </a:t>
            </a:r>
            <a:r>
              <a:rPr sz="1850" spc="15" dirty="0">
                <a:latin typeface="Calibri"/>
                <a:cs typeface="Calibri"/>
              </a:rPr>
              <a:t>provide</a:t>
            </a:r>
            <a:r>
              <a:rPr sz="1850" spc="70" dirty="0">
                <a:latin typeface="Calibri"/>
                <a:cs typeface="Calibri"/>
              </a:rPr>
              <a:t> </a:t>
            </a:r>
            <a:r>
              <a:rPr sz="1850" spc="10" dirty="0">
                <a:latin typeface="Calibri"/>
                <a:cs typeface="Calibri"/>
              </a:rPr>
              <a:t>a</a:t>
            </a:r>
            <a:r>
              <a:rPr sz="1850" spc="-40" dirty="0">
                <a:latin typeface="Calibri"/>
                <a:cs typeface="Calibri"/>
              </a:rPr>
              <a:t> </a:t>
            </a:r>
            <a:r>
              <a:rPr sz="1850" spc="25" dirty="0">
                <a:latin typeface="Calibri"/>
                <a:cs typeface="Calibri"/>
              </a:rPr>
              <a:t>clear,</a:t>
            </a:r>
            <a:r>
              <a:rPr sz="1850" spc="10" dirty="0">
                <a:latin typeface="Calibri"/>
                <a:cs typeface="Calibri"/>
              </a:rPr>
              <a:t> </a:t>
            </a:r>
            <a:r>
              <a:rPr sz="1850" spc="15" dirty="0">
                <a:latin typeface="Calibri"/>
                <a:cs typeface="Calibri"/>
              </a:rPr>
              <a:t>actionable</a:t>
            </a:r>
            <a:r>
              <a:rPr sz="1850" dirty="0">
                <a:latin typeface="Calibri"/>
                <a:cs typeface="Calibri"/>
              </a:rPr>
              <a:t> </a:t>
            </a:r>
            <a:r>
              <a:rPr sz="1850" spc="15" dirty="0">
                <a:latin typeface="Calibri"/>
                <a:cs typeface="Calibri"/>
              </a:rPr>
              <a:t>overview</a:t>
            </a:r>
            <a:r>
              <a:rPr sz="1850" spc="35" dirty="0">
                <a:latin typeface="Calibri"/>
                <a:cs typeface="Calibri"/>
              </a:rPr>
              <a:t> of </a:t>
            </a:r>
            <a:r>
              <a:rPr sz="1850" spc="-400" dirty="0">
                <a:latin typeface="Calibri"/>
                <a:cs typeface="Calibri"/>
              </a:rPr>
              <a:t> </a:t>
            </a:r>
            <a:r>
              <a:rPr sz="1850" spc="25" dirty="0">
                <a:latin typeface="Calibri"/>
                <a:cs typeface="Calibri"/>
              </a:rPr>
              <a:t>employee</a:t>
            </a:r>
            <a:r>
              <a:rPr sz="1850" dirty="0">
                <a:latin typeface="Calibri"/>
                <a:cs typeface="Calibri"/>
              </a:rPr>
              <a:t> </a:t>
            </a:r>
            <a:r>
              <a:rPr sz="1850" spc="20" dirty="0">
                <a:latin typeface="Calibri"/>
                <a:cs typeface="Calibri"/>
              </a:rPr>
              <a:t>performance, </a:t>
            </a:r>
            <a:r>
              <a:rPr sz="1850" spc="10" dirty="0">
                <a:latin typeface="Calibri"/>
                <a:cs typeface="Calibri"/>
              </a:rPr>
              <a:t>supporting</a:t>
            </a:r>
            <a:r>
              <a:rPr sz="1850" spc="50" dirty="0">
                <a:latin typeface="Calibri"/>
                <a:cs typeface="Calibri"/>
              </a:rPr>
              <a:t> </a:t>
            </a:r>
            <a:r>
              <a:rPr sz="1850" spc="15" dirty="0">
                <a:latin typeface="Calibri"/>
                <a:cs typeface="Calibri"/>
              </a:rPr>
              <a:t>informed</a:t>
            </a:r>
            <a:r>
              <a:rPr sz="1850" spc="25" dirty="0">
                <a:latin typeface="Calibri"/>
                <a:cs typeface="Calibri"/>
              </a:rPr>
              <a:t> </a:t>
            </a:r>
            <a:r>
              <a:rPr sz="1850" spc="20" dirty="0">
                <a:latin typeface="Calibri"/>
                <a:cs typeface="Calibri"/>
              </a:rPr>
              <a:t>management</a:t>
            </a:r>
            <a:r>
              <a:rPr sz="1850" spc="85" dirty="0">
                <a:latin typeface="Calibri"/>
                <a:cs typeface="Calibri"/>
              </a:rPr>
              <a:t> </a:t>
            </a:r>
            <a:r>
              <a:rPr sz="1850" spc="5" dirty="0">
                <a:latin typeface="Calibri"/>
                <a:cs typeface="Calibri"/>
              </a:rPr>
              <a:t>decisions</a:t>
            </a:r>
            <a:r>
              <a:rPr sz="1850" spc="50" dirty="0">
                <a:latin typeface="Calibri"/>
                <a:cs typeface="Calibri"/>
              </a:rPr>
              <a:t> </a:t>
            </a:r>
            <a:r>
              <a:rPr sz="1850" spc="10" dirty="0">
                <a:latin typeface="Calibri"/>
                <a:cs typeface="Calibri"/>
              </a:rPr>
              <a:t>and</a:t>
            </a:r>
            <a:r>
              <a:rPr sz="1850" spc="20" dirty="0">
                <a:latin typeface="Calibri"/>
                <a:cs typeface="Calibri"/>
              </a:rPr>
              <a:t> </a:t>
            </a:r>
            <a:r>
              <a:rPr sz="1850" spc="15" dirty="0">
                <a:latin typeface="Calibri"/>
                <a:cs typeface="Calibri"/>
              </a:rPr>
              <a:t>fostering </a:t>
            </a:r>
            <a:r>
              <a:rPr sz="1850" spc="20" dirty="0">
                <a:latin typeface="Calibri"/>
                <a:cs typeface="Calibri"/>
              </a:rPr>
              <a:t> </a:t>
            </a:r>
            <a:r>
              <a:rPr sz="1850" spc="10" dirty="0">
                <a:latin typeface="Calibri"/>
                <a:cs typeface="Calibri"/>
              </a:rPr>
              <a:t>a</a:t>
            </a:r>
            <a:r>
              <a:rPr sz="1850" spc="25" dirty="0">
                <a:latin typeface="Calibri"/>
                <a:cs typeface="Calibri"/>
              </a:rPr>
              <a:t> </a:t>
            </a:r>
            <a:r>
              <a:rPr sz="1850" spc="20" dirty="0">
                <a:latin typeface="Calibri"/>
                <a:cs typeface="Calibri"/>
              </a:rPr>
              <a:t>productive</a:t>
            </a:r>
            <a:r>
              <a:rPr sz="1850" spc="-5" dirty="0">
                <a:latin typeface="Calibri"/>
                <a:cs typeface="Calibri"/>
              </a:rPr>
              <a:t> </a:t>
            </a:r>
            <a:r>
              <a:rPr sz="1850" spc="10" dirty="0">
                <a:latin typeface="Calibri"/>
                <a:cs typeface="Calibri"/>
              </a:rPr>
              <a:t>work</a:t>
            </a:r>
            <a:r>
              <a:rPr sz="1850" dirty="0">
                <a:latin typeface="Calibri"/>
                <a:cs typeface="Calibri"/>
              </a:rPr>
              <a:t> </a:t>
            </a:r>
            <a:r>
              <a:rPr sz="1850" spc="20" dirty="0">
                <a:latin typeface="Calibri"/>
                <a:cs typeface="Calibri"/>
              </a:rPr>
              <a:t>environment.</a:t>
            </a:r>
            <a:endParaRPr sz="185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grpSp>
        <p:nvGrpSpPr>
          <p:cNvPr id="4" name="object 4"/>
          <p:cNvGrpSpPr/>
          <p:nvPr/>
        </p:nvGrpSpPr>
        <p:grpSpPr>
          <a:xfrm>
            <a:off x="5772150" y="971550"/>
            <a:ext cx="5381625" cy="5343525"/>
            <a:chOff x="5772150" y="971550"/>
            <a:chExt cx="5381625" cy="5343525"/>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6" name="object 6"/>
            <p:cNvPicPr/>
            <p:nvPr/>
          </p:nvPicPr>
          <p:blipFill>
            <a:blip r:embed="rId2" cstate="print"/>
            <a:stretch>
              <a:fillRect/>
            </a:stretch>
          </p:blipFill>
          <p:spPr>
            <a:xfrm>
              <a:off x="5772150" y="971550"/>
              <a:ext cx="5381625" cy="5343525"/>
            </a:xfrm>
            <a:prstGeom prst="rect">
              <a:avLst/>
            </a:prstGeom>
          </p:spPr>
        </p:pic>
      </p:grpSp>
      <p:sp>
        <p:nvSpPr>
          <p:cNvPr id="7" name="object 7"/>
          <p:cNvSpPr txBox="1">
            <a:spLocks noGrp="1"/>
          </p:cNvSpPr>
          <p:nvPr>
            <p:ph type="title"/>
          </p:nvPr>
        </p:nvSpPr>
        <p:spPr>
          <a:xfrm>
            <a:off x="700087" y="163194"/>
            <a:ext cx="3575050" cy="1014094"/>
          </a:xfrm>
          <a:prstGeom prst="rect">
            <a:avLst/>
          </a:prstGeom>
        </p:spPr>
        <p:txBody>
          <a:bodyPr vert="horz" wrap="square" lIns="0" tIns="7620" rIns="0" bIns="0" rtlCol="0">
            <a:spAutoFit/>
          </a:bodyPr>
          <a:lstStyle/>
          <a:p>
            <a:pPr marL="12700" marR="5080">
              <a:lnSpc>
                <a:spcPct val="101800"/>
              </a:lnSpc>
              <a:spcBef>
                <a:spcPts val="60"/>
              </a:spcBef>
            </a:pPr>
            <a:r>
              <a:rPr sz="3200" spc="10" dirty="0">
                <a:latin typeface="Trebuchet MS"/>
                <a:cs typeface="Trebuchet MS"/>
              </a:rPr>
              <a:t>WHO</a:t>
            </a:r>
            <a:r>
              <a:rPr sz="3200" spc="-40" dirty="0">
                <a:latin typeface="Trebuchet MS"/>
                <a:cs typeface="Trebuchet MS"/>
              </a:rPr>
              <a:t> </a:t>
            </a:r>
            <a:r>
              <a:rPr sz="3200" dirty="0">
                <a:latin typeface="Trebuchet MS"/>
                <a:cs typeface="Trebuchet MS"/>
              </a:rPr>
              <a:t>ARE</a:t>
            </a:r>
            <a:r>
              <a:rPr sz="3200" spc="-55" dirty="0">
                <a:latin typeface="Trebuchet MS"/>
                <a:cs typeface="Trebuchet MS"/>
              </a:rPr>
              <a:t> </a:t>
            </a:r>
            <a:r>
              <a:rPr sz="3200" spc="-5" dirty="0">
                <a:latin typeface="Trebuchet MS"/>
                <a:cs typeface="Trebuchet MS"/>
              </a:rPr>
              <a:t>THE</a:t>
            </a:r>
            <a:r>
              <a:rPr sz="3200" spc="-55" dirty="0">
                <a:latin typeface="Trebuchet MS"/>
                <a:cs typeface="Trebuchet MS"/>
              </a:rPr>
              <a:t> </a:t>
            </a:r>
            <a:r>
              <a:rPr sz="3200" spc="5" dirty="0">
                <a:latin typeface="Trebuchet MS"/>
                <a:cs typeface="Trebuchet MS"/>
              </a:rPr>
              <a:t>END </a:t>
            </a:r>
            <a:r>
              <a:rPr sz="3200" spc="-950" dirty="0">
                <a:latin typeface="Trebuchet MS"/>
                <a:cs typeface="Trebuchet MS"/>
              </a:rPr>
              <a:t> </a:t>
            </a:r>
            <a:r>
              <a:rPr sz="3200" spc="-5" dirty="0">
                <a:latin typeface="Trebuchet MS"/>
                <a:cs typeface="Trebuchet MS"/>
              </a:rPr>
              <a:t>USERS?</a:t>
            </a:r>
            <a:endParaRPr sz="3200">
              <a:latin typeface="Trebuchet MS"/>
              <a:cs typeface="Trebuchet MS"/>
            </a:endParaRPr>
          </a:p>
        </p:txBody>
      </p:sp>
      <p:pic>
        <p:nvPicPr>
          <p:cNvPr id="8" name="object 8"/>
          <p:cNvPicPr/>
          <p:nvPr/>
        </p:nvPicPr>
        <p:blipFill>
          <a:blip r:embed="rId3" cstate="print"/>
          <a:stretch>
            <a:fillRect/>
          </a:stretch>
        </p:blipFill>
        <p:spPr>
          <a:xfrm>
            <a:off x="723900" y="6172200"/>
            <a:ext cx="2181225" cy="485775"/>
          </a:xfrm>
          <a:prstGeom prst="rect">
            <a:avLst/>
          </a:prstGeom>
        </p:spPr>
      </p:pic>
      <p:sp>
        <p:nvSpPr>
          <p:cNvPr id="9" name="object 9"/>
          <p:cNvSpPr txBox="1"/>
          <p:nvPr/>
        </p:nvSpPr>
        <p:spPr>
          <a:xfrm>
            <a:off x="594994" y="1363027"/>
            <a:ext cx="4757420" cy="3497579"/>
          </a:xfrm>
          <a:prstGeom prst="rect">
            <a:avLst/>
          </a:prstGeom>
        </p:spPr>
        <p:txBody>
          <a:bodyPr vert="horz" wrap="square" lIns="0" tIns="12065" rIns="0" bIns="0" rtlCol="0">
            <a:spAutoFit/>
          </a:bodyPr>
          <a:lstStyle/>
          <a:p>
            <a:pPr marL="12700" marR="5080">
              <a:lnSpc>
                <a:spcPct val="101499"/>
              </a:lnSpc>
              <a:spcBef>
                <a:spcPts val="95"/>
              </a:spcBef>
            </a:pPr>
            <a:r>
              <a:rPr sz="1850" b="1" spc="10" dirty="0">
                <a:latin typeface="Trebuchet MS"/>
                <a:cs typeface="Trebuchet MS"/>
              </a:rPr>
              <a:t>HR</a:t>
            </a:r>
            <a:r>
              <a:rPr sz="1850" b="1" spc="90" dirty="0">
                <a:latin typeface="Trebuchet MS"/>
                <a:cs typeface="Trebuchet MS"/>
              </a:rPr>
              <a:t> </a:t>
            </a:r>
            <a:r>
              <a:rPr sz="1850" b="1" spc="15" dirty="0">
                <a:latin typeface="Trebuchet MS"/>
                <a:cs typeface="Trebuchet MS"/>
              </a:rPr>
              <a:t>Managers</a:t>
            </a:r>
            <a:r>
              <a:rPr sz="1850" spc="15" dirty="0">
                <a:latin typeface="Trebuchet MS"/>
                <a:cs typeface="Trebuchet MS"/>
              </a:rPr>
              <a:t>:</a:t>
            </a:r>
            <a:r>
              <a:rPr sz="1850" spc="25" dirty="0">
                <a:latin typeface="Trebuchet MS"/>
                <a:cs typeface="Trebuchet MS"/>
              </a:rPr>
              <a:t> </a:t>
            </a:r>
            <a:r>
              <a:rPr sz="1850" spc="20" dirty="0">
                <a:latin typeface="Trebuchet MS"/>
                <a:cs typeface="Trebuchet MS"/>
              </a:rPr>
              <a:t>For</a:t>
            </a:r>
            <a:r>
              <a:rPr sz="1850" spc="55" dirty="0">
                <a:latin typeface="Trebuchet MS"/>
                <a:cs typeface="Trebuchet MS"/>
              </a:rPr>
              <a:t> </a:t>
            </a:r>
            <a:r>
              <a:rPr sz="1850" spc="15" dirty="0">
                <a:latin typeface="Trebuchet MS"/>
                <a:cs typeface="Trebuchet MS"/>
              </a:rPr>
              <a:t>tracking,</a:t>
            </a:r>
            <a:r>
              <a:rPr sz="1850" spc="25" dirty="0">
                <a:latin typeface="Trebuchet MS"/>
                <a:cs typeface="Trebuchet MS"/>
              </a:rPr>
              <a:t> </a:t>
            </a:r>
            <a:r>
              <a:rPr sz="1850" spc="15" dirty="0">
                <a:latin typeface="Trebuchet MS"/>
                <a:cs typeface="Trebuchet MS"/>
              </a:rPr>
              <a:t>evaluating,</a:t>
            </a:r>
            <a:r>
              <a:rPr sz="1850" spc="25" dirty="0">
                <a:latin typeface="Trebuchet MS"/>
                <a:cs typeface="Trebuchet MS"/>
              </a:rPr>
              <a:t> </a:t>
            </a:r>
            <a:r>
              <a:rPr sz="1850" spc="15" dirty="0">
                <a:latin typeface="Trebuchet MS"/>
                <a:cs typeface="Trebuchet MS"/>
              </a:rPr>
              <a:t>and </a:t>
            </a:r>
            <a:r>
              <a:rPr sz="1850" spc="-540" dirty="0">
                <a:latin typeface="Trebuchet MS"/>
                <a:cs typeface="Trebuchet MS"/>
              </a:rPr>
              <a:t> </a:t>
            </a:r>
            <a:r>
              <a:rPr sz="1850" spc="20" dirty="0">
                <a:latin typeface="Trebuchet MS"/>
                <a:cs typeface="Trebuchet MS"/>
              </a:rPr>
              <a:t>managing</a:t>
            </a:r>
            <a:r>
              <a:rPr sz="1850" spc="70" dirty="0">
                <a:latin typeface="Trebuchet MS"/>
                <a:cs typeface="Trebuchet MS"/>
              </a:rPr>
              <a:t> </a:t>
            </a:r>
            <a:r>
              <a:rPr sz="1850" spc="20" dirty="0">
                <a:latin typeface="Trebuchet MS"/>
                <a:cs typeface="Trebuchet MS"/>
              </a:rPr>
              <a:t>employee</a:t>
            </a:r>
            <a:r>
              <a:rPr sz="1850" spc="70" dirty="0">
                <a:latin typeface="Trebuchet MS"/>
                <a:cs typeface="Trebuchet MS"/>
              </a:rPr>
              <a:t> </a:t>
            </a:r>
            <a:r>
              <a:rPr sz="1850" spc="20" dirty="0">
                <a:latin typeface="Trebuchet MS"/>
                <a:cs typeface="Trebuchet MS"/>
              </a:rPr>
              <a:t>performance</a:t>
            </a:r>
            <a:r>
              <a:rPr sz="1850" spc="-5" dirty="0">
                <a:latin typeface="Trebuchet MS"/>
                <a:cs typeface="Trebuchet MS"/>
              </a:rPr>
              <a:t> </a:t>
            </a:r>
            <a:r>
              <a:rPr sz="1850" spc="40" dirty="0">
                <a:latin typeface="Trebuchet MS"/>
                <a:cs typeface="Trebuchet MS"/>
              </a:rPr>
              <a:t>and </a:t>
            </a:r>
            <a:r>
              <a:rPr sz="1850" spc="45" dirty="0">
                <a:latin typeface="Trebuchet MS"/>
                <a:cs typeface="Trebuchet MS"/>
              </a:rPr>
              <a:t> </a:t>
            </a:r>
            <a:r>
              <a:rPr sz="1850" spc="20" dirty="0">
                <a:latin typeface="Trebuchet MS"/>
                <a:cs typeface="Trebuchet MS"/>
              </a:rPr>
              <a:t>development.</a:t>
            </a:r>
            <a:endParaRPr sz="1850">
              <a:latin typeface="Trebuchet MS"/>
              <a:cs typeface="Trebuchet MS"/>
            </a:endParaRPr>
          </a:p>
          <a:p>
            <a:pPr marL="12700" marR="128270">
              <a:lnSpc>
                <a:spcPct val="103200"/>
              </a:lnSpc>
              <a:spcBef>
                <a:spcPts val="35"/>
              </a:spcBef>
            </a:pPr>
            <a:r>
              <a:rPr sz="1850" b="1" spc="35" dirty="0">
                <a:latin typeface="Trebuchet MS"/>
                <a:cs typeface="Trebuchet MS"/>
              </a:rPr>
              <a:t>Team </a:t>
            </a:r>
            <a:r>
              <a:rPr sz="1850" b="1" spc="20" dirty="0">
                <a:latin typeface="Trebuchet MS"/>
                <a:cs typeface="Trebuchet MS"/>
              </a:rPr>
              <a:t>Leaders/Supervisors</a:t>
            </a:r>
            <a:r>
              <a:rPr sz="1850" spc="20" dirty="0">
                <a:latin typeface="Trebuchet MS"/>
                <a:cs typeface="Trebuchet MS"/>
              </a:rPr>
              <a:t>: </a:t>
            </a:r>
            <a:r>
              <a:rPr sz="1850" spc="30" dirty="0">
                <a:latin typeface="Trebuchet MS"/>
                <a:cs typeface="Trebuchet MS"/>
              </a:rPr>
              <a:t>To </a:t>
            </a:r>
            <a:r>
              <a:rPr sz="1850" spc="15" dirty="0">
                <a:latin typeface="Trebuchet MS"/>
                <a:cs typeface="Trebuchet MS"/>
              </a:rPr>
              <a:t>monitor </a:t>
            </a:r>
            <a:r>
              <a:rPr sz="1850" spc="20" dirty="0">
                <a:latin typeface="Trebuchet MS"/>
                <a:cs typeface="Trebuchet MS"/>
              </a:rPr>
              <a:t> team</a:t>
            </a:r>
            <a:r>
              <a:rPr sz="1850" spc="65" dirty="0">
                <a:latin typeface="Trebuchet MS"/>
                <a:cs typeface="Trebuchet MS"/>
              </a:rPr>
              <a:t> </a:t>
            </a:r>
            <a:r>
              <a:rPr sz="1850" spc="20" dirty="0">
                <a:latin typeface="Trebuchet MS"/>
                <a:cs typeface="Trebuchet MS"/>
              </a:rPr>
              <a:t>performance,</a:t>
            </a:r>
            <a:r>
              <a:rPr sz="1850" spc="35" dirty="0">
                <a:latin typeface="Trebuchet MS"/>
                <a:cs typeface="Trebuchet MS"/>
              </a:rPr>
              <a:t> </a:t>
            </a:r>
            <a:r>
              <a:rPr sz="1850" spc="15" dirty="0">
                <a:latin typeface="Trebuchet MS"/>
                <a:cs typeface="Trebuchet MS"/>
              </a:rPr>
              <a:t>provide</a:t>
            </a:r>
            <a:r>
              <a:rPr sz="1850" spc="80" dirty="0">
                <a:latin typeface="Trebuchet MS"/>
                <a:cs typeface="Trebuchet MS"/>
              </a:rPr>
              <a:t> </a:t>
            </a:r>
            <a:r>
              <a:rPr sz="1850" spc="20" dirty="0">
                <a:latin typeface="Trebuchet MS"/>
                <a:cs typeface="Trebuchet MS"/>
              </a:rPr>
              <a:t>feedback,</a:t>
            </a:r>
            <a:r>
              <a:rPr sz="1850" spc="35" dirty="0">
                <a:latin typeface="Trebuchet MS"/>
                <a:cs typeface="Trebuchet MS"/>
              </a:rPr>
              <a:t> </a:t>
            </a:r>
            <a:r>
              <a:rPr sz="1850" spc="15" dirty="0">
                <a:latin typeface="Trebuchet MS"/>
                <a:cs typeface="Trebuchet MS"/>
              </a:rPr>
              <a:t>and </a:t>
            </a:r>
            <a:r>
              <a:rPr sz="1850" spc="-540" dirty="0">
                <a:latin typeface="Trebuchet MS"/>
                <a:cs typeface="Trebuchet MS"/>
              </a:rPr>
              <a:t> </a:t>
            </a:r>
            <a:r>
              <a:rPr sz="1850" spc="20" dirty="0">
                <a:latin typeface="Trebuchet MS"/>
                <a:cs typeface="Trebuchet MS"/>
              </a:rPr>
              <a:t>identify</a:t>
            </a:r>
            <a:r>
              <a:rPr sz="1850" spc="15" dirty="0">
                <a:latin typeface="Trebuchet MS"/>
                <a:cs typeface="Trebuchet MS"/>
              </a:rPr>
              <a:t> training</a:t>
            </a:r>
            <a:r>
              <a:rPr sz="1850" dirty="0">
                <a:latin typeface="Trebuchet MS"/>
                <a:cs typeface="Trebuchet MS"/>
              </a:rPr>
              <a:t> </a:t>
            </a:r>
            <a:r>
              <a:rPr sz="1850" spc="25" dirty="0">
                <a:latin typeface="Trebuchet MS"/>
                <a:cs typeface="Trebuchet MS"/>
              </a:rPr>
              <a:t>needs.</a:t>
            </a:r>
            <a:endParaRPr sz="1850">
              <a:latin typeface="Trebuchet MS"/>
              <a:cs typeface="Trebuchet MS"/>
            </a:endParaRPr>
          </a:p>
          <a:p>
            <a:pPr marL="12700">
              <a:lnSpc>
                <a:spcPct val="100000"/>
              </a:lnSpc>
              <a:spcBef>
                <a:spcPts val="30"/>
              </a:spcBef>
            </a:pPr>
            <a:r>
              <a:rPr sz="1850" b="1" spc="15" dirty="0">
                <a:latin typeface="Trebuchet MS"/>
                <a:cs typeface="Trebuchet MS"/>
              </a:rPr>
              <a:t>Senior</a:t>
            </a:r>
            <a:r>
              <a:rPr sz="1850" b="1" spc="60" dirty="0">
                <a:latin typeface="Trebuchet MS"/>
                <a:cs typeface="Trebuchet MS"/>
              </a:rPr>
              <a:t> </a:t>
            </a:r>
            <a:r>
              <a:rPr sz="1850" b="1" spc="15" dirty="0">
                <a:latin typeface="Trebuchet MS"/>
                <a:cs typeface="Trebuchet MS"/>
              </a:rPr>
              <a:t>Executives</a:t>
            </a:r>
            <a:r>
              <a:rPr sz="1850" spc="15" dirty="0">
                <a:latin typeface="Trebuchet MS"/>
                <a:cs typeface="Trebuchet MS"/>
              </a:rPr>
              <a:t>:</a:t>
            </a:r>
            <a:r>
              <a:rPr sz="1850" spc="20" dirty="0">
                <a:latin typeface="Trebuchet MS"/>
                <a:cs typeface="Trebuchet MS"/>
              </a:rPr>
              <a:t> For</a:t>
            </a:r>
            <a:r>
              <a:rPr sz="1850" spc="50" dirty="0">
                <a:latin typeface="Trebuchet MS"/>
                <a:cs typeface="Trebuchet MS"/>
              </a:rPr>
              <a:t> </a:t>
            </a:r>
            <a:r>
              <a:rPr sz="1850" spc="15" dirty="0">
                <a:latin typeface="Trebuchet MS"/>
                <a:cs typeface="Trebuchet MS"/>
              </a:rPr>
              <a:t>strategic</a:t>
            </a:r>
            <a:r>
              <a:rPr sz="1850" spc="5" dirty="0">
                <a:latin typeface="Trebuchet MS"/>
                <a:cs typeface="Trebuchet MS"/>
              </a:rPr>
              <a:t> </a:t>
            </a:r>
            <a:r>
              <a:rPr sz="1850" spc="20" dirty="0">
                <a:latin typeface="Trebuchet MS"/>
                <a:cs typeface="Trebuchet MS"/>
              </a:rPr>
              <a:t>decision-</a:t>
            </a:r>
            <a:endParaRPr sz="1850">
              <a:latin typeface="Trebuchet MS"/>
              <a:cs typeface="Trebuchet MS"/>
            </a:endParaRPr>
          </a:p>
          <a:p>
            <a:pPr marL="12700">
              <a:lnSpc>
                <a:spcPct val="100000"/>
              </a:lnSpc>
              <a:spcBef>
                <a:spcPts val="35"/>
              </a:spcBef>
            </a:pPr>
            <a:r>
              <a:rPr sz="1850" spc="20" dirty="0">
                <a:latin typeface="Trebuchet MS"/>
                <a:cs typeface="Trebuchet MS"/>
              </a:rPr>
              <a:t>making,</a:t>
            </a:r>
            <a:r>
              <a:rPr sz="1850" spc="25" dirty="0">
                <a:latin typeface="Trebuchet MS"/>
                <a:cs typeface="Trebuchet MS"/>
              </a:rPr>
              <a:t> </a:t>
            </a:r>
            <a:r>
              <a:rPr sz="1850" spc="20" dirty="0">
                <a:latin typeface="Trebuchet MS"/>
                <a:cs typeface="Trebuchet MS"/>
              </a:rPr>
              <a:t>resource</a:t>
            </a:r>
            <a:r>
              <a:rPr sz="1850" spc="-5" dirty="0">
                <a:latin typeface="Trebuchet MS"/>
                <a:cs typeface="Trebuchet MS"/>
              </a:rPr>
              <a:t> </a:t>
            </a:r>
            <a:r>
              <a:rPr sz="1850" spc="20" dirty="0">
                <a:latin typeface="Trebuchet MS"/>
                <a:cs typeface="Trebuchet MS"/>
              </a:rPr>
              <a:t>allocation,</a:t>
            </a:r>
            <a:r>
              <a:rPr sz="1850" spc="25" dirty="0">
                <a:latin typeface="Trebuchet MS"/>
                <a:cs typeface="Trebuchet MS"/>
              </a:rPr>
              <a:t> </a:t>
            </a:r>
            <a:r>
              <a:rPr sz="1850" spc="15" dirty="0">
                <a:latin typeface="Trebuchet MS"/>
                <a:cs typeface="Trebuchet MS"/>
              </a:rPr>
              <a:t>and</a:t>
            </a:r>
            <a:endParaRPr sz="1850">
              <a:latin typeface="Trebuchet MS"/>
              <a:cs typeface="Trebuchet MS"/>
            </a:endParaRPr>
          </a:p>
          <a:p>
            <a:pPr marL="12700" marR="254635">
              <a:lnSpc>
                <a:spcPct val="102600"/>
              </a:lnSpc>
              <a:spcBef>
                <a:spcPts val="50"/>
              </a:spcBef>
            </a:pPr>
            <a:r>
              <a:rPr sz="1850" spc="25" dirty="0">
                <a:latin typeface="Trebuchet MS"/>
                <a:cs typeface="Trebuchet MS"/>
              </a:rPr>
              <a:t>performance-based</a:t>
            </a:r>
            <a:r>
              <a:rPr sz="1850" spc="30" dirty="0">
                <a:latin typeface="Trebuchet MS"/>
                <a:cs typeface="Trebuchet MS"/>
              </a:rPr>
              <a:t> </a:t>
            </a:r>
            <a:r>
              <a:rPr sz="1850" spc="10" dirty="0">
                <a:latin typeface="Trebuchet MS"/>
                <a:cs typeface="Trebuchet MS"/>
              </a:rPr>
              <a:t>reward</a:t>
            </a:r>
            <a:r>
              <a:rPr sz="1850" spc="35" dirty="0">
                <a:latin typeface="Trebuchet MS"/>
                <a:cs typeface="Trebuchet MS"/>
              </a:rPr>
              <a:t> </a:t>
            </a:r>
            <a:r>
              <a:rPr sz="1850" spc="15" dirty="0">
                <a:latin typeface="Trebuchet MS"/>
                <a:cs typeface="Trebuchet MS"/>
              </a:rPr>
              <a:t>systems. </a:t>
            </a:r>
            <a:r>
              <a:rPr sz="1850" spc="20" dirty="0">
                <a:latin typeface="Trebuchet MS"/>
                <a:cs typeface="Trebuchet MS"/>
              </a:rPr>
              <a:t> </a:t>
            </a:r>
            <a:r>
              <a:rPr sz="1850" b="1" spc="20" dirty="0">
                <a:latin typeface="Trebuchet MS"/>
                <a:cs typeface="Trebuchet MS"/>
              </a:rPr>
              <a:t>Employees</a:t>
            </a:r>
            <a:r>
              <a:rPr sz="1850" spc="20" dirty="0">
                <a:latin typeface="Trebuchet MS"/>
                <a:cs typeface="Trebuchet MS"/>
              </a:rPr>
              <a:t>: </a:t>
            </a:r>
            <a:r>
              <a:rPr sz="1850" spc="30" dirty="0">
                <a:latin typeface="Trebuchet MS"/>
                <a:cs typeface="Trebuchet MS"/>
              </a:rPr>
              <a:t>To</a:t>
            </a:r>
            <a:r>
              <a:rPr sz="1850" spc="5" dirty="0">
                <a:latin typeface="Trebuchet MS"/>
                <a:cs typeface="Trebuchet MS"/>
              </a:rPr>
              <a:t> </a:t>
            </a:r>
            <a:r>
              <a:rPr sz="1850" spc="20" dirty="0">
                <a:latin typeface="Trebuchet MS"/>
                <a:cs typeface="Trebuchet MS"/>
              </a:rPr>
              <a:t>review</a:t>
            </a:r>
            <a:r>
              <a:rPr sz="1850" spc="65" dirty="0">
                <a:latin typeface="Trebuchet MS"/>
                <a:cs typeface="Trebuchet MS"/>
              </a:rPr>
              <a:t> </a:t>
            </a:r>
            <a:r>
              <a:rPr sz="1850" spc="5" dirty="0">
                <a:latin typeface="Trebuchet MS"/>
                <a:cs typeface="Trebuchet MS"/>
              </a:rPr>
              <a:t>their</a:t>
            </a:r>
            <a:r>
              <a:rPr sz="1850" spc="55" dirty="0">
                <a:latin typeface="Trebuchet MS"/>
                <a:cs typeface="Trebuchet MS"/>
              </a:rPr>
              <a:t> </a:t>
            </a:r>
            <a:r>
              <a:rPr sz="1850" spc="20" dirty="0">
                <a:latin typeface="Trebuchet MS"/>
                <a:cs typeface="Trebuchet MS"/>
              </a:rPr>
              <a:t>performance </a:t>
            </a:r>
            <a:r>
              <a:rPr sz="1850" spc="-540" dirty="0">
                <a:latin typeface="Trebuchet MS"/>
                <a:cs typeface="Trebuchet MS"/>
              </a:rPr>
              <a:t> </a:t>
            </a:r>
            <a:r>
              <a:rPr sz="1850" spc="15" dirty="0">
                <a:latin typeface="Trebuchet MS"/>
                <a:cs typeface="Trebuchet MS"/>
              </a:rPr>
              <a:t>metrics </a:t>
            </a:r>
            <a:r>
              <a:rPr sz="1850" spc="40" dirty="0">
                <a:latin typeface="Trebuchet MS"/>
                <a:cs typeface="Trebuchet MS"/>
              </a:rPr>
              <a:t>and set </a:t>
            </a:r>
            <a:r>
              <a:rPr sz="1850" spc="20" dirty="0">
                <a:latin typeface="Trebuchet MS"/>
                <a:cs typeface="Trebuchet MS"/>
              </a:rPr>
              <a:t>personal </a:t>
            </a:r>
            <a:r>
              <a:rPr sz="1850" spc="30" dirty="0">
                <a:latin typeface="Trebuchet MS"/>
                <a:cs typeface="Trebuchet MS"/>
              </a:rPr>
              <a:t>development </a:t>
            </a:r>
            <a:r>
              <a:rPr sz="1850" spc="35" dirty="0">
                <a:latin typeface="Trebuchet MS"/>
                <a:cs typeface="Trebuchet MS"/>
              </a:rPr>
              <a:t> </a:t>
            </a:r>
            <a:r>
              <a:rPr sz="1850" spc="25" dirty="0">
                <a:latin typeface="Trebuchet MS"/>
                <a:cs typeface="Trebuchet MS"/>
              </a:rPr>
              <a:t>goals.</a:t>
            </a:r>
            <a:endParaRPr sz="185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72225" y="2867025"/>
            <a:ext cx="2667000" cy="3209925"/>
          </a:xfrm>
          <a:prstGeom prst="rect">
            <a:avLst/>
          </a:prstGeom>
        </p:spPr>
      </p:pic>
      <p:sp>
        <p:nvSpPr>
          <p:cNvPr id="3" name="object 3"/>
          <p:cNvSpPr/>
          <p:nvPr/>
        </p:nvSpPr>
        <p:spPr>
          <a:xfrm>
            <a:off x="10448925"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10448925" y="752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6" name="object 6"/>
          <p:cNvSpPr txBox="1">
            <a:spLocks noGrp="1"/>
          </p:cNvSpPr>
          <p:nvPr>
            <p:ph type="title"/>
          </p:nvPr>
        </p:nvSpPr>
        <p:spPr>
          <a:xfrm>
            <a:off x="558482" y="101218"/>
            <a:ext cx="9564370" cy="575310"/>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rebuchet MS"/>
                <a:cs typeface="Trebuchet MS"/>
              </a:rPr>
              <a:t>OUR</a:t>
            </a:r>
            <a:r>
              <a:rPr sz="3600" spc="10" dirty="0">
                <a:latin typeface="Trebuchet MS"/>
                <a:cs typeface="Trebuchet MS"/>
              </a:rPr>
              <a:t> </a:t>
            </a:r>
            <a:r>
              <a:rPr sz="3600" spc="-5" dirty="0">
                <a:latin typeface="Trebuchet MS"/>
                <a:cs typeface="Trebuchet MS"/>
              </a:rPr>
              <a:t>SOLUTION</a:t>
            </a:r>
            <a:r>
              <a:rPr sz="3600" spc="25" dirty="0">
                <a:latin typeface="Trebuchet MS"/>
                <a:cs typeface="Trebuchet MS"/>
              </a:rPr>
              <a:t> </a:t>
            </a:r>
            <a:r>
              <a:rPr sz="3600" spc="-10" dirty="0">
                <a:latin typeface="Trebuchet MS"/>
                <a:cs typeface="Trebuchet MS"/>
              </a:rPr>
              <a:t>AND</a:t>
            </a:r>
            <a:r>
              <a:rPr sz="3600" spc="-35" dirty="0">
                <a:latin typeface="Trebuchet MS"/>
                <a:cs typeface="Trebuchet MS"/>
              </a:rPr>
              <a:t> </a:t>
            </a:r>
            <a:r>
              <a:rPr sz="3600" spc="5" dirty="0">
                <a:latin typeface="Trebuchet MS"/>
                <a:cs typeface="Trebuchet MS"/>
              </a:rPr>
              <a:t>ITS</a:t>
            </a:r>
            <a:r>
              <a:rPr sz="3600" spc="-10" dirty="0">
                <a:latin typeface="Trebuchet MS"/>
                <a:cs typeface="Trebuchet MS"/>
              </a:rPr>
              <a:t> </a:t>
            </a:r>
            <a:r>
              <a:rPr sz="3600" spc="-5" dirty="0">
                <a:latin typeface="Trebuchet MS"/>
                <a:cs typeface="Trebuchet MS"/>
              </a:rPr>
              <a:t>VALUE</a:t>
            </a:r>
            <a:r>
              <a:rPr sz="3600" spc="10" dirty="0">
                <a:latin typeface="Trebuchet MS"/>
                <a:cs typeface="Trebuchet MS"/>
              </a:rPr>
              <a:t> </a:t>
            </a:r>
            <a:r>
              <a:rPr sz="3600" dirty="0">
                <a:latin typeface="Trebuchet MS"/>
                <a:cs typeface="Trebuchet MS"/>
              </a:rPr>
              <a:t>PROPOSITION</a:t>
            </a:r>
            <a:endParaRPr sz="3600">
              <a:latin typeface="Trebuchet MS"/>
              <a:cs typeface="Trebuchet MS"/>
            </a:endParaRPr>
          </a:p>
        </p:txBody>
      </p:sp>
      <p:pic>
        <p:nvPicPr>
          <p:cNvPr id="7" name="object 7"/>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543559" y="1314830"/>
            <a:ext cx="7722870" cy="3074035"/>
          </a:xfrm>
          <a:prstGeom prst="rect">
            <a:avLst/>
          </a:prstGeom>
        </p:spPr>
        <p:txBody>
          <a:bodyPr vert="horz" wrap="square" lIns="0" tIns="8255" rIns="0" bIns="0" rtlCol="0">
            <a:spAutoFit/>
          </a:bodyPr>
          <a:lstStyle/>
          <a:p>
            <a:pPr marL="12700" marR="5080">
              <a:lnSpc>
                <a:spcPct val="102200"/>
              </a:lnSpc>
              <a:spcBef>
                <a:spcPts val="65"/>
              </a:spcBef>
            </a:pPr>
            <a:r>
              <a:rPr sz="2450" spc="25" dirty="0">
                <a:latin typeface="Trebuchet MS"/>
                <a:cs typeface="Trebuchet MS"/>
              </a:rPr>
              <a:t>CONDITIONAL</a:t>
            </a:r>
            <a:r>
              <a:rPr sz="2450" spc="30" dirty="0">
                <a:latin typeface="Trebuchet MS"/>
                <a:cs typeface="Trebuchet MS"/>
              </a:rPr>
              <a:t> </a:t>
            </a:r>
            <a:r>
              <a:rPr sz="2450" spc="25" dirty="0">
                <a:latin typeface="Trebuchet MS"/>
                <a:cs typeface="Trebuchet MS"/>
              </a:rPr>
              <a:t>FORMATTING</a:t>
            </a:r>
            <a:r>
              <a:rPr sz="2450" spc="-5" dirty="0">
                <a:latin typeface="Trebuchet MS"/>
                <a:cs typeface="Trebuchet MS"/>
              </a:rPr>
              <a:t> </a:t>
            </a:r>
            <a:r>
              <a:rPr sz="2450" spc="10" dirty="0">
                <a:latin typeface="Trebuchet MS"/>
                <a:cs typeface="Trebuchet MS"/>
              </a:rPr>
              <a:t>-</a:t>
            </a:r>
            <a:r>
              <a:rPr sz="2450" spc="20" dirty="0">
                <a:latin typeface="Trebuchet MS"/>
                <a:cs typeface="Trebuchet MS"/>
              </a:rPr>
              <a:t> MISSING</a:t>
            </a:r>
            <a:r>
              <a:rPr sz="2450" spc="-10" dirty="0">
                <a:latin typeface="Trebuchet MS"/>
                <a:cs typeface="Trebuchet MS"/>
              </a:rPr>
              <a:t> </a:t>
            </a:r>
            <a:r>
              <a:rPr sz="2450" spc="20" dirty="0">
                <a:latin typeface="Trebuchet MS"/>
                <a:cs typeface="Trebuchet MS"/>
              </a:rPr>
              <a:t>Automate</a:t>
            </a:r>
            <a:r>
              <a:rPr sz="2450" spc="80" dirty="0">
                <a:latin typeface="Trebuchet MS"/>
                <a:cs typeface="Trebuchet MS"/>
              </a:rPr>
              <a:t> </a:t>
            </a:r>
            <a:r>
              <a:rPr sz="2450" spc="15" dirty="0">
                <a:latin typeface="Trebuchet MS"/>
                <a:cs typeface="Trebuchet MS"/>
              </a:rPr>
              <a:t>visual </a:t>
            </a:r>
            <a:r>
              <a:rPr sz="2450" spc="-725" dirty="0">
                <a:latin typeface="Trebuchet MS"/>
                <a:cs typeface="Trebuchet MS"/>
              </a:rPr>
              <a:t> </a:t>
            </a:r>
            <a:r>
              <a:rPr sz="2450" spc="15" dirty="0">
                <a:latin typeface="Trebuchet MS"/>
                <a:cs typeface="Trebuchet MS"/>
              </a:rPr>
              <a:t>highlights</a:t>
            </a:r>
            <a:r>
              <a:rPr sz="2450" spc="-25" dirty="0">
                <a:latin typeface="Trebuchet MS"/>
                <a:cs typeface="Trebuchet MS"/>
              </a:rPr>
              <a:t> </a:t>
            </a:r>
            <a:r>
              <a:rPr sz="2450" spc="30" dirty="0">
                <a:latin typeface="Trebuchet MS"/>
                <a:cs typeface="Trebuchet MS"/>
              </a:rPr>
              <a:t>in</a:t>
            </a:r>
            <a:r>
              <a:rPr sz="2450" spc="5" dirty="0">
                <a:latin typeface="Trebuchet MS"/>
                <a:cs typeface="Trebuchet MS"/>
              </a:rPr>
              <a:t> </a:t>
            </a:r>
            <a:r>
              <a:rPr sz="2450" spc="15" dirty="0">
                <a:latin typeface="Trebuchet MS"/>
                <a:cs typeface="Trebuchet MS"/>
              </a:rPr>
              <a:t>Excel</a:t>
            </a:r>
            <a:r>
              <a:rPr sz="2450" spc="25" dirty="0">
                <a:latin typeface="Trebuchet MS"/>
                <a:cs typeface="Trebuchet MS"/>
              </a:rPr>
              <a:t> </a:t>
            </a:r>
            <a:r>
              <a:rPr sz="2450" spc="10" dirty="0">
                <a:latin typeface="Trebuchet MS"/>
                <a:cs typeface="Trebuchet MS"/>
              </a:rPr>
              <a:t>to</a:t>
            </a:r>
            <a:r>
              <a:rPr sz="2450" spc="25" dirty="0">
                <a:latin typeface="Trebuchet MS"/>
                <a:cs typeface="Trebuchet MS"/>
              </a:rPr>
              <a:t> </a:t>
            </a:r>
            <a:r>
              <a:rPr sz="2450" spc="15" dirty="0">
                <a:latin typeface="Trebuchet MS"/>
                <a:cs typeface="Trebuchet MS"/>
              </a:rPr>
              <a:t>quickly</a:t>
            </a:r>
            <a:r>
              <a:rPr sz="2450" spc="60" dirty="0">
                <a:latin typeface="Trebuchet MS"/>
                <a:cs typeface="Trebuchet MS"/>
              </a:rPr>
              <a:t> </a:t>
            </a:r>
            <a:r>
              <a:rPr sz="2450" spc="15" dirty="0">
                <a:latin typeface="Trebuchet MS"/>
                <a:cs typeface="Trebuchet MS"/>
              </a:rPr>
              <a:t>identify</a:t>
            </a:r>
            <a:r>
              <a:rPr sz="2450" spc="60" dirty="0">
                <a:latin typeface="Trebuchet MS"/>
                <a:cs typeface="Trebuchet MS"/>
              </a:rPr>
              <a:t> </a:t>
            </a:r>
            <a:r>
              <a:rPr sz="2450" spc="15" dirty="0">
                <a:latin typeface="Trebuchet MS"/>
                <a:cs typeface="Trebuchet MS"/>
              </a:rPr>
              <a:t>performance </a:t>
            </a:r>
            <a:r>
              <a:rPr sz="2450" spc="20" dirty="0">
                <a:latin typeface="Trebuchet MS"/>
                <a:cs typeface="Trebuchet MS"/>
              </a:rPr>
              <a:t> </a:t>
            </a:r>
            <a:r>
              <a:rPr sz="2450" spc="15" dirty="0">
                <a:latin typeface="Trebuchet MS"/>
                <a:cs typeface="Trebuchet MS"/>
              </a:rPr>
              <a:t>trends</a:t>
            </a:r>
            <a:r>
              <a:rPr sz="2450" spc="45" dirty="0">
                <a:latin typeface="Trebuchet MS"/>
                <a:cs typeface="Trebuchet MS"/>
              </a:rPr>
              <a:t> </a:t>
            </a:r>
            <a:r>
              <a:rPr sz="2450" spc="5" dirty="0">
                <a:latin typeface="Trebuchet MS"/>
                <a:cs typeface="Trebuchet MS"/>
              </a:rPr>
              <a:t>and</a:t>
            </a:r>
            <a:r>
              <a:rPr sz="2450" spc="45" dirty="0">
                <a:latin typeface="Trebuchet MS"/>
                <a:cs typeface="Trebuchet MS"/>
              </a:rPr>
              <a:t> </a:t>
            </a:r>
            <a:r>
              <a:rPr sz="2450" spc="15" dirty="0">
                <a:latin typeface="Trebuchet MS"/>
                <a:cs typeface="Trebuchet MS"/>
              </a:rPr>
              <a:t>outliers.</a:t>
            </a:r>
            <a:endParaRPr sz="2450">
              <a:latin typeface="Trebuchet MS"/>
              <a:cs typeface="Trebuchet MS"/>
            </a:endParaRPr>
          </a:p>
          <a:p>
            <a:pPr>
              <a:lnSpc>
                <a:spcPct val="100000"/>
              </a:lnSpc>
              <a:spcBef>
                <a:spcPts val="40"/>
              </a:spcBef>
            </a:pPr>
            <a:endParaRPr sz="2550">
              <a:latin typeface="Trebuchet MS"/>
              <a:cs typeface="Trebuchet MS"/>
            </a:endParaRPr>
          </a:p>
          <a:p>
            <a:pPr marL="12700" marR="3974465">
              <a:lnSpc>
                <a:spcPct val="102200"/>
              </a:lnSpc>
              <a:spcBef>
                <a:spcPts val="5"/>
              </a:spcBef>
            </a:pPr>
            <a:r>
              <a:rPr sz="2450" spc="20" dirty="0">
                <a:latin typeface="Trebuchet MS"/>
                <a:cs typeface="Trebuchet MS"/>
              </a:rPr>
              <a:t>FILTER </a:t>
            </a:r>
            <a:r>
              <a:rPr sz="2450" spc="10" dirty="0">
                <a:latin typeface="Trebuchet MS"/>
                <a:cs typeface="Trebuchet MS"/>
              </a:rPr>
              <a:t>- </a:t>
            </a:r>
            <a:r>
              <a:rPr sz="2450" spc="25" dirty="0">
                <a:latin typeface="Trebuchet MS"/>
                <a:cs typeface="Trebuchet MS"/>
              </a:rPr>
              <a:t>REMOVE </a:t>
            </a:r>
            <a:r>
              <a:rPr sz="2450" spc="30" dirty="0">
                <a:latin typeface="Trebuchet MS"/>
                <a:cs typeface="Trebuchet MS"/>
              </a:rPr>
              <a:t> FORMULA</a:t>
            </a:r>
            <a:r>
              <a:rPr sz="2450" spc="-45" dirty="0">
                <a:latin typeface="Trebuchet MS"/>
                <a:cs typeface="Trebuchet MS"/>
              </a:rPr>
              <a:t> </a:t>
            </a:r>
            <a:r>
              <a:rPr sz="2450" spc="10" dirty="0">
                <a:latin typeface="Trebuchet MS"/>
                <a:cs typeface="Trebuchet MS"/>
              </a:rPr>
              <a:t>-</a:t>
            </a:r>
            <a:r>
              <a:rPr sz="2450" spc="-25" dirty="0">
                <a:latin typeface="Trebuchet MS"/>
                <a:cs typeface="Trebuchet MS"/>
              </a:rPr>
              <a:t> </a:t>
            </a:r>
            <a:r>
              <a:rPr sz="2450" spc="30" dirty="0">
                <a:latin typeface="Trebuchet MS"/>
                <a:cs typeface="Trebuchet MS"/>
              </a:rPr>
              <a:t>PERFORMANCE </a:t>
            </a:r>
            <a:r>
              <a:rPr sz="2450" spc="-725" dirty="0">
                <a:latin typeface="Trebuchet MS"/>
                <a:cs typeface="Trebuchet MS"/>
              </a:rPr>
              <a:t> </a:t>
            </a:r>
            <a:r>
              <a:rPr sz="2450" spc="20" dirty="0">
                <a:latin typeface="Trebuchet MS"/>
                <a:cs typeface="Trebuchet MS"/>
              </a:rPr>
              <a:t>PIVOT </a:t>
            </a:r>
            <a:r>
              <a:rPr sz="2450" spc="10" dirty="0">
                <a:latin typeface="Trebuchet MS"/>
                <a:cs typeface="Trebuchet MS"/>
              </a:rPr>
              <a:t>- </a:t>
            </a:r>
            <a:r>
              <a:rPr sz="2450" spc="25" dirty="0">
                <a:latin typeface="Trebuchet MS"/>
                <a:cs typeface="Trebuchet MS"/>
              </a:rPr>
              <a:t>SUMMARY</a:t>
            </a:r>
            <a:endParaRPr sz="2450">
              <a:latin typeface="Trebuchet MS"/>
              <a:cs typeface="Trebuchet MS"/>
            </a:endParaRPr>
          </a:p>
          <a:p>
            <a:pPr marL="12700">
              <a:lnSpc>
                <a:spcPct val="100000"/>
              </a:lnSpc>
              <a:spcBef>
                <a:spcPts val="65"/>
              </a:spcBef>
            </a:pPr>
            <a:r>
              <a:rPr sz="2450" spc="20" dirty="0">
                <a:latin typeface="Trebuchet MS"/>
                <a:cs typeface="Trebuchet MS"/>
              </a:rPr>
              <a:t>GRAPH</a:t>
            </a:r>
            <a:r>
              <a:rPr sz="2450" spc="25" dirty="0">
                <a:latin typeface="Trebuchet MS"/>
                <a:cs typeface="Trebuchet MS"/>
              </a:rPr>
              <a:t> </a:t>
            </a:r>
            <a:r>
              <a:rPr sz="2450" spc="10" dirty="0">
                <a:latin typeface="Trebuchet MS"/>
                <a:cs typeface="Trebuchet MS"/>
              </a:rPr>
              <a:t>-</a:t>
            </a:r>
            <a:r>
              <a:rPr sz="2450" dirty="0">
                <a:latin typeface="Trebuchet MS"/>
                <a:cs typeface="Trebuchet MS"/>
              </a:rPr>
              <a:t> </a:t>
            </a:r>
            <a:r>
              <a:rPr sz="2450" spc="35" dirty="0">
                <a:latin typeface="Trebuchet MS"/>
                <a:cs typeface="Trebuchet MS"/>
              </a:rPr>
              <a:t>DATA</a:t>
            </a:r>
            <a:r>
              <a:rPr sz="2450" spc="-40" dirty="0">
                <a:latin typeface="Trebuchet MS"/>
                <a:cs typeface="Trebuchet MS"/>
              </a:rPr>
              <a:t> </a:t>
            </a:r>
            <a:r>
              <a:rPr sz="2450" spc="25" dirty="0">
                <a:latin typeface="Trebuchet MS"/>
                <a:cs typeface="Trebuchet MS"/>
              </a:rPr>
              <a:t>VISUALIZATION</a:t>
            </a:r>
            <a:endParaRPr sz="245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354012"/>
            <a:ext cx="5595620" cy="758190"/>
          </a:xfrm>
          <a:prstGeom prst="rect">
            <a:avLst/>
          </a:prstGeom>
        </p:spPr>
        <p:txBody>
          <a:bodyPr vert="horz" wrap="square" lIns="0" tIns="13335" rIns="0" bIns="0" rtlCol="0">
            <a:spAutoFit/>
          </a:bodyPr>
          <a:lstStyle/>
          <a:p>
            <a:pPr marL="12700">
              <a:lnSpc>
                <a:spcPct val="100000"/>
              </a:lnSpc>
              <a:spcBef>
                <a:spcPts val="105"/>
              </a:spcBef>
            </a:pPr>
            <a:r>
              <a:rPr spc="-5" dirty="0">
                <a:latin typeface="Trebuchet MS"/>
                <a:cs typeface="Trebuchet MS"/>
              </a:rPr>
              <a:t>Dataset</a:t>
            </a:r>
            <a:r>
              <a:rPr spc="-55" dirty="0">
                <a:latin typeface="Trebuchet MS"/>
                <a:cs typeface="Trebuchet MS"/>
              </a:rPr>
              <a:t> </a:t>
            </a:r>
            <a:r>
              <a:rPr dirty="0">
                <a:latin typeface="Trebuchet MS"/>
                <a:cs typeface="Trebuchet MS"/>
              </a:rPr>
              <a:t>Description</a:t>
            </a:r>
          </a:p>
        </p:txBody>
      </p:sp>
      <p:sp>
        <p:nvSpPr>
          <p:cNvPr id="3" name="object 3"/>
          <p:cNvSpPr txBox="1"/>
          <p:nvPr/>
        </p:nvSpPr>
        <p:spPr>
          <a:xfrm>
            <a:off x="1087437" y="1629410"/>
            <a:ext cx="3592829" cy="3456304"/>
          </a:xfrm>
          <a:prstGeom prst="rect">
            <a:avLst/>
          </a:prstGeom>
        </p:spPr>
        <p:txBody>
          <a:bodyPr vert="horz" wrap="square" lIns="0" tIns="16510" rIns="0" bIns="0" rtlCol="0">
            <a:spAutoFit/>
          </a:bodyPr>
          <a:lstStyle/>
          <a:p>
            <a:pPr marL="12700">
              <a:lnSpc>
                <a:spcPct val="100000"/>
              </a:lnSpc>
              <a:spcBef>
                <a:spcPts val="130"/>
              </a:spcBef>
            </a:pPr>
            <a:r>
              <a:rPr sz="2450" spc="20" dirty="0">
                <a:latin typeface="Trebuchet MS"/>
                <a:cs typeface="Trebuchet MS"/>
              </a:rPr>
              <a:t>EMPLOYEE</a:t>
            </a:r>
            <a:r>
              <a:rPr sz="2450" spc="-5" dirty="0">
                <a:latin typeface="Trebuchet MS"/>
                <a:cs typeface="Trebuchet MS"/>
              </a:rPr>
              <a:t> </a:t>
            </a:r>
            <a:r>
              <a:rPr sz="2450" spc="15" dirty="0">
                <a:latin typeface="Trebuchet MS"/>
                <a:cs typeface="Trebuchet MS"/>
              </a:rPr>
              <a:t>=</a:t>
            </a:r>
            <a:r>
              <a:rPr sz="2450" spc="30" dirty="0">
                <a:latin typeface="Trebuchet MS"/>
                <a:cs typeface="Trebuchet MS"/>
              </a:rPr>
              <a:t> </a:t>
            </a:r>
            <a:r>
              <a:rPr sz="2450" spc="15" dirty="0">
                <a:latin typeface="Trebuchet MS"/>
                <a:cs typeface="Trebuchet MS"/>
              </a:rPr>
              <a:t>KAGGLE</a:t>
            </a:r>
            <a:endParaRPr sz="2450">
              <a:latin typeface="Trebuchet MS"/>
              <a:cs typeface="Trebuchet MS"/>
            </a:endParaRPr>
          </a:p>
          <a:p>
            <a:pPr marL="12700">
              <a:lnSpc>
                <a:spcPct val="100000"/>
              </a:lnSpc>
              <a:spcBef>
                <a:spcPts val="65"/>
              </a:spcBef>
            </a:pPr>
            <a:r>
              <a:rPr sz="2450" spc="20" dirty="0">
                <a:latin typeface="Trebuchet MS"/>
                <a:cs typeface="Trebuchet MS"/>
              </a:rPr>
              <a:t>26-</a:t>
            </a:r>
            <a:r>
              <a:rPr sz="2450" spc="-25" dirty="0">
                <a:latin typeface="Trebuchet MS"/>
                <a:cs typeface="Trebuchet MS"/>
              </a:rPr>
              <a:t> </a:t>
            </a:r>
            <a:r>
              <a:rPr sz="2450" spc="20" dirty="0">
                <a:latin typeface="Trebuchet MS"/>
                <a:cs typeface="Trebuchet MS"/>
              </a:rPr>
              <a:t>FEATURES</a:t>
            </a:r>
            <a:endParaRPr sz="2450">
              <a:latin typeface="Trebuchet MS"/>
              <a:cs typeface="Trebuchet MS"/>
            </a:endParaRPr>
          </a:p>
          <a:p>
            <a:pPr marL="12700" marR="1774189">
              <a:lnSpc>
                <a:spcPct val="102200"/>
              </a:lnSpc>
            </a:pPr>
            <a:r>
              <a:rPr sz="2450" spc="15" dirty="0">
                <a:latin typeface="Trebuchet MS"/>
                <a:cs typeface="Trebuchet MS"/>
              </a:rPr>
              <a:t>9-</a:t>
            </a:r>
            <a:r>
              <a:rPr sz="2450" spc="-60" dirty="0">
                <a:latin typeface="Trebuchet MS"/>
                <a:cs typeface="Trebuchet MS"/>
              </a:rPr>
              <a:t> </a:t>
            </a:r>
            <a:r>
              <a:rPr sz="2450" spc="20" dirty="0">
                <a:latin typeface="Trebuchet MS"/>
                <a:cs typeface="Trebuchet MS"/>
              </a:rPr>
              <a:t>FEATURES </a:t>
            </a:r>
            <a:r>
              <a:rPr sz="2450" spc="-725" dirty="0">
                <a:latin typeface="Trebuchet MS"/>
                <a:cs typeface="Trebuchet MS"/>
              </a:rPr>
              <a:t> </a:t>
            </a:r>
            <a:r>
              <a:rPr sz="2450" spc="30" dirty="0">
                <a:latin typeface="Trebuchet MS"/>
                <a:cs typeface="Trebuchet MS"/>
              </a:rPr>
              <a:t>EMP</a:t>
            </a:r>
            <a:r>
              <a:rPr sz="2450" spc="-65" dirty="0">
                <a:latin typeface="Trebuchet MS"/>
                <a:cs typeface="Trebuchet MS"/>
              </a:rPr>
              <a:t> </a:t>
            </a:r>
            <a:r>
              <a:rPr sz="2450" spc="25" dirty="0">
                <a:latin typeface="Trebuchet MS"/>
                <a:cs typeface="Trebuchet MS"/>
              </a:rPr>
              <a:t>ID-</a:t>
            </a:r>
            <a:r>
              <a:rPr sz="2450" spc="-30" dirty="0">
                <a:latin typeface="Trebuchet MS"/>
                <a:cs typeface="Trebuchet MS"/>
              </a:rPr>
              <a:t> </a:t>
            </a:r>
            <a:r>
              <a:rPr sz="2450" spc="30" dirty="0">
                <a:latin typeface="Trebuchet MS"/>
                <a:cs typeface="Trebuchet MS"/>
              </a:rPr>
              <a:t>NUM </a:t>
            </a:r>
            <a:r>
              <a:rPr sz="2450" spc="-720" dirty="0">
                <a:latin typeface="Trebuchet MS"/>
                <a:cs typeface="Trebuchet MS"/>
              </a:rPr>
              <a:t> </a:t>
            </a:r>
            <a:r>
              <a:rPr sz="2450" spc="25" dirty="0">
                <a:latin typeface="Trebuchet MS"/>
                <a:cs typeface="Trebuchet MS"/>
              </a:rPr>
              <a:t>NAME-TEXT </a:t>
            </a:r>
            <a:r>
              <a:rPr sz="2450" spc="30" dirty="0">
                <a:latin typeface="Trebuchet MS"/>
                <a:cs typeface="Trebuchet MS"/>
              </a:rPr>
              <a:t> </a:t>
            </a:r>
            <a:r>
              <a:rPr sz="2450" spc="35" dirty="0">
                <a:latin typeface="Trebuchet MS"/>
                <a:cs typeface="Trebuchet MS"/>
              </a:rPr>
              <a:t>EMP</a:t>
            </a:r>
            <a:r>
              <a:rPr sz="2450" spc="-40" dirty="0">
                <a:latin typeface="Trebuchet MS"/>
                <a:cs typeface="Trebuchet MS"/>
              </a:rPr>
              <a:t> </a:t>
            </a:r>
            <a:r>
              <a:rPr sz="2450" spc="20" dirty="0">
                <a:latin typeface="Trebuchet MS"/>
                <a:cs typeface="Trebuchet MS"/>
              </a:rPr>
              <a:t>TYPE</a:t>
            </a:r>
            <a:endParaRPr sz="2450">
              <a:latin typeface="Trebuchet MS"/>
              <a:cs typeface="Trebuchet MS"/>
            </a:endParaRPr>
          </a:p>
          <a:p>
            <a:pPr marL="12700" marR="5080">
              <a:lnSpc>
                <a:spcPts val="3000"/>
              </a:lnSpc>
              <a:spcBef>
                <a:spcPts val="110"/>
              </a:spcBef>
            </a:pPr>
            <a:r>
              <a:rPr sz="2450" spc="25" dirty="0">
                <a:latin typeface="Trebuchet MS"/>
                <a:cs typeface="Trebuchet MS"/>
              </a:rPr>
              <a:t>PERFORMANCE </a:t>
            </a:r>
            <a:r>
              <a:rPr sz="2450" spc="20" dirty="0">
                <a:latin typeface="Trebuchet MS"/>
                <a:cs typeface="Trebuchet MS"/>
              </a:rPr>
              <a:t>LEVEL </a:t>
            </a:r>
            <a:r>
              <a:rPr sz="2450" spc="25" dirty="0">
                <a:latin typeface="Trebuchet MS"/>
                <a:cs typeface="Trebuchet MS"/>
              </a:rPr>
              <a:t> </a:t>
            </a:r>
            <a:r>
              <a:rPr sz="2450" spc="20" dirty="0">
                <a:latin typeface="Trebuchet MS"/>
                <a:cs typeface="Trebuchet MS"/>
              </a:rPr>
              <a:t>GENDER</a:t>
            </a:r>
            <a:r>
              <a:rPr sz="2450" spc="25" dirty="0">
                <a:latin typeface="Trebuchet MS"/>
                <a:cs typeface="Trebuchet MS"/>
              </a:rPr>
              <a:t> </a:t>
            </a:r>
            <a:r>
              <a:rPr sz="2450" spc="10" dirty="0">
                <a:latin typeface="Trebuchet MS"/>
                <a:cs typeface="Trebuchet MS"/>
              </a:rPr>
              <a:t>- </a:t>
            </a:r>
            <a:r>
              <a:rPr sz="2450" spc="20" dirty="0">
                <a:latin typeface="Trebuchet MS"/>
                <a:cs typeface="Trebuchet MS"/>
              </a:rPr>
              <a:t>MALE </a:t>
            </a:r>
            <a:r>
              <a:rPr sz="2450" spc="25" dirty="0">
                <a:latin typeface="Trebuchet MS"/>
                <a:cs typeface="Trebuchet MS"/>
              </a:rPr>
              <a:t>FEMALE </a:t>
            </a:r>
            <a:r>
              <a:rPr sz="2450" spc="30" dirty="0">
                <a:latin typeface="Trebuchet MS"/>
                <a:cs typeface="Trebuchet MS"/>
              </a:rPr>
              <a:t> </a:t>
            </a:r>
            <a:r>
              <a:rPr sz="2450" spc="20" dirty="0">
                <a:latin typeface="Trebuchet MS"/>
                <a:cs typeface="Trebuchet MS"/>
              </a:rPr>
              <a:t>EMPLOYEE</a:t>
            </a:r>
            <a:r>
              <a:rPr sz="2450" dirty="0">
                <a:latin typeface="Trebuchet MS"/>
                <a:cs typeface="Trebuchet MS"/>
              </a:rPr>
              <a:t> </a:t>
            </a:r>
            <a:r>
              <a:rPr sz="2450" spc="20" dirty="0">
                <a:latin typeface="Trebuchet MS"/>
                <a:cs typeface="Trebuchet MS"/>
              </a:rPr>
              <a:t>RATING</a:t>
            </a:r>
            <a:r>
              <a:rPr sz="2450" spc="45" dirty="0">
                <a:latin typeface="Trebuchet MS"/>
                <a:cs typeface="Trebuchet MS"/>
              </a:rPr>
              <a:t> </a:t>
            </a:r>
            <a:r>
              <a:rPr sz="2450" spc="10" dirty="0">
                <a:latin typeface="Trebuchet MS"/>
                <a:cs typeface="Trebuchet MS"/>
              </a:rPr>
              <a:t>-</a:t>
            </a:r>
            <a:r>
              <a:rPr sz="2450" spc="-5" dirty="0">
                <a:latin typeface="Trebuchet MS"/>
                <a:cs typeface="Trebuchet MS"/>
              </a:rPr>
              <a:t> </a:t>
            </a:r>
            <a:r>
              <a:rPr sz="2450" spc="25" dirty="0">
                <a:latin typeface="Trebuchet MS"/>
                <a:cs typeface="Trebuchet MS"/>
              </a:rPr>
              <a:t>NUM</a:t>
            </a:r>
            <a:endParaRPr sz="245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3109" y="6503520"/>
            <a:ext cx="1713230" cy="166370"/>
          </a:xfrm>
          <a:prstGeom prst="rect">
            <a:avLst/>
          </a:prstGeom>
        </p:spPr>
        <p:txBody>
          <a:bodyPr vert="horz" wrap="square" lIns="0" tIns="0" rIns="0" bIns="0" rtlCol="0">
            <a:spAutoFit/>
          </a:bodyPr>
          <a:lstStyle/>
          <a:p>
            <a:pPr>
              <a:lnSpc>
                <a:spcPts val="1280"/>
              </a:lnSpc>
            </a:pPr>
            <a:r>
              <a:rPr sz="1100" spc="-10" dirty="0">
                <a:solidFill>
                  <a:srgbClr val="2C83C3"/>
                </a:solidFill>
                <a:latin typeface="Trebuchet MS"/>
                <a:cs typeface="Trebuchet MS"/>
              </a:rPr>
              <a:t>3/21/2024</a:t>
            </a:r>
            <a:r>
              <a:rPr sz="1100" spc="340" dirty="0">
                <a:solidFill>
                  <a:srgbClr val="2C83C3"/>
                </a:solidFill>
                <a:latin typeface="Trebuchet MS"/>
                <a:cs typeface="Trebuchet MS"/>
              </a:rPr>
              <a:t> </a:t>
            </a:r>
            <a:r>
              <a:rPr sz="1100" b="1" spc="-5" dirty="0">
                <a:solidFill>
                  <a:srgbClr val="2C83C3"/>
                </a:solidFill>
                <a:latin typeface="Trebuchet MS"/>
                <a:cs typeface="Trebuchet MS"/>
              </a:rPr>
              <a:t>Annual </a:t>
            </a:r>
            <a:r>
              <a:rPr sz="1100" b="1"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66675" y="3381373"/>
            <a:ext cx="2466975" cy="3419475"/>
          </a:xfrm>
          <a:prstGeom prst="rect">
            <a:avLst/>
          </a:prstGeom>
        </p:spPr>
      </p:pic>
      <p:sp>
        <p:nvSpPr>
          <p:cNvPr id="6" name="object 6"/>
          <p:cNvSpPr txBox="1"/>
          <p:nvPr/>
        </p:nvSpPr>
        <p:spPr>
          <a:xfrm>
            <a:off x="740409" y="640715"/>
            <a:ext cx="7534909" cy="678180"/>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Trebuchet MS"/>
                <a:cs typeface="Trebuchet MS"/>
              </a:rPr>
              <a:t>THE</a:t>
            </a:r>
            <a:r>
              <a:rPr sz="4250" b="1" spc="15" dirty="0">
                <a:latin typeface="Trebuchet MS"/>
                <a:cs typeface="Trebuchet MS"/>
              </a:rPr>
              <a:t> </a:t>
            </a:r>
            <a:r>
              <a:rPr sz="4250" b="1" spc="-15" dirty="0">
                <a:latin typeface="Trebuchet MS"/>
                <a:cs typeface="Trebuchet MS"/>
              </a:rPr>
              <a:t>"WOW"</a:t>
            </a:r>
            <a:r>
              <a:rPr sz="4250" b="1" dirty="0">
                <a:latin typeface="Trebuchet MS"/>
                <a:cs typeface="Trebuchet MS"/>
              </a:rPr>
              <a:t> </a:t>
            </a:r>
            <a:r>
              <a:rPr sz="4250" b="1" spc="10" dirty="0">
                <a:latin typeface="Trebuchet MS"/>
                <a:cs typeface="Trebuchet MS"/>
              </a:rPr>
              <a:t>IN</a:t>
            </a:r>
            <a:r>
              <a:rPr sz="4250" b="1" spc="-20" dirty="0">
                <a:latin typeface="Trebuchet MS"/>
                <a:cs typeface="Trebuchet MS"/>
              </a:rPr>
              <a:t> </a:t>
            </a:r>
            <a:r>
              <a:rPr sz="4250" b="1" spc="-5" dirty="0">
                <a:latin typeface="Trebuchet MS"/>
                <a:cs typeface="Trebuchet MS"/>
              </a:rPr>
              <a:t>OUR </a:t>
            </a:r>
            <a:r>
              <a:rPr sz="4250" b="1" spc="-10" dirty="0">
                <a:latin typeface="Trebuchet MS"/>
                <a:cs typeface="Trebuchet MS"/>
              </a:rPr>
              <a:t>SOLUTION</a:t>
            </a:r>
            <a:endParaRPr sz="4250">
              <a:latin typeface="Trebuchet MS"/>
              <a:cs typeface="Trebuchet MS"/>
            </a:endParaRPr>
          </a:p>
        </p:txBody>
      </p:sp>
      <p:sp>
        <p:nvSpPr>
          <p:cNvPr id="7" name="object 7"/>
          <p:cNvSpPr/>
          <p:nvPr/>
        </p:nvSpPr>
        <p:spPr>
          <a:xfrm>
            <a:off x="831202" y="2151760"/>
            <a:ext cx="8442960" cy="438150"/>
          </a:xfrm>
          <a:custGeom>
            <a:avLst/>
            <a:gdLst/>
            <a:ahLst/>
            <a:cxnLst/>
            <a:rect l="l" t="t" r="r" b="b"/>
            <a:pathLst>
              <a:path w="8442960" h="438150">
                <a:moveTo>
                  <a:pt x="8442337" y="0"/>
                </a:moveTo>
                <a:lnTo>
                  <a:pt x="0" y="0"/>
                </a:lnTo>
                <a:lnTo>
                  <a:pt x="0" y="438150"/>
                </a:lnTo>
                <a:lnTo>
                  <a:pt x="8442337" y="438150"/>
                </a:lnTo>
                <a:lnTo>
                  <a:pt x="8442337" y="0"/>
                </a:lnTo>
                <a:close/>
              </a:path>
            </a:pathLst>
          </a:custGeom>
          <a:solidFill>
            <a:srgbClr val="FFFFFF"/>
          </a:solidFill>
        </p:spPr>
        <p:txBody>
          <a:bodyPr wrap="square" lIns="0" tIns="0" rIns="0" bIns="0" rtlCol="0"/>
          <a:lstStyle/>
          <a:p>
            <a:endParaRPr/>
          </a:p>
        </p:txBody>
      </p:sp>
      <p:sp>
        <p:nvSpPr>
          <p:cNvPr id="8" name="object 8"/>
          <p:cNvSpPr txBox="1"/>
          <p:nvPr/>
        </p:nvSpPr>
        <p:spPr>
          <a:xfrm>
            <a:off x="819150" y="1655444"/>
            <a:ext cx="8468360" cy="941705"/>
          </a:xfrm>
          <a:prstGeom prst="rect">
            <a:avLst/>
          </a:prstGeom>
        </p:spPr>
        <p:txBody>
          <a:bodyPr vert="horz" wrap="square" lIns="0" tIns="13335" rIns="0" bIns="0" rtlCol="0">
            <a:spAutoFit/>
          </a:bodyPr>
          <a:lstStyle/>
          <a:p>
            <a:pPr marL="12700" marR="5080">
              <a:lnSpc>
                <a:spcPct val="100000"/>
              </a:lnSpc>
              <a:spcBef>
                <a:spcPts val="105"/>
              </a:spcBef>
            </a:pPr>
            <a:r>
              <a:rPr sz="2700" b="1" dirty="0">
                <a:latin typeface="Trebuchet MS"/>
                <a:cs typeface="Trebuchet MS"/>
              </a:rPr>
              <a:t>PERFORMANCE </a:t>
            </a:r>
            <a:r>
              <a:rPr sz="2700" b="1" spc="-5" dirty="0">
                <a:latin typeface="Trebuchet MS"/>
                <a:cs typeface="Trebuchet MS"/>
              </a:rPr>
              <a:t>LEVEL </a:t>
            </a:r>
            <a:r>
              <a:rPr sz="2300" b="1" spc="15" dirty="0">
                <a:latin typeface="Trebuchet MS"/>
                <a:cs typeface="Trebuchet MS"/>
              </a:rPr>
              <a:t>=</a:t>
            </a:r>
            <a:r>
              <a:rPr sz="3000" b="1" spc="15" dirty="0">
                <a:latin typeface="Trebuchet MS"/>
                <a:cs typeface="Trebuchet MS"/>
              </a:rPr>
              <a:t>IFS(Z8&gt;=5,"VERY </a:t>
            </a:r>
            <a:r>
              <a:rPr sz="3000" b="1" spc="20" dirty="0">
                <a:latin typeface="Trebuchet MS"/>
                <a:cs typeface="Trebuchet MS"/>
              </a:rPr>
              <a:t> </a:t>
            </a:r>
            <a:r>
              <a:rPr sz="3000" b="1" spc="-5" dirty="0">
                <a:latin typeface="Trebuchet MS"/>
                <a:cs typeface="Trebuchet MS"/>
              </a:rPr>
              <a:t>HIGH",Z8&gt;=4,"HIGH",Z8&gt;=3,"MED",TRUE,"LOW")</a:t>
            </a:r>
            <a:endParaRPr sz="3000">
              <a:latin typeface="Trebuchet MS"/>
              <a:cs typeface="Trebuchet MS"/>
            </a:endParaRPr>
          </a:p>
        </p:txBody>
      </p:sp>
      <p:sp>
        <p:nvSpPr>
          <p:cNvPr id="9" name="object 9"/>
          <p:cNvSpPr txBox="1"/>
          <p:nvPr/>
        </p:nvSpPr>
        <p:spPr>
          <a:xfrm>
            <a:off x="11285855" y="6475579"/>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C92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vt:lpstr>
      <vt:lpstr>PowerPoint Presentation</vt:lpstr>
      <vt:lpstr>AGENDA</vt:lpstr>
      <vt:lpstr>PROBLEM STATEMENT</vt:lpstr>
      <vt:lpstr>PROJECT OVERVIEW</vt:lpstr>
      <vt:lpstr>WHO ARE THE END  USERS?</vt:lpstr>
      <vt:lpstr>OUR SOLUTION AND ITS VALUE PROPOSITION</vt:lpstr>
      <vt:lpstr>Dataset Description</vt:lpstr>
      <vt:lpstr>PowerPoint Presentation</vt:lpstr>
      <vt:lpstr>MODELLING</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cp:lastModifiedBy>m santhi</cp:lastModifiedBy>
  <cp:revision>1</cp:revision>
  <dcterms:modified xsi:type="dcterms:W3CDTF">2024-09-03T05:59:42Z</dcterms:modified>
</cp:coreProperties>
</file>