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ocuments\Sangeetha.Excel.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[Sangeetha.Excel.csv]Sangeetha.Excel!PivotTable1</c:name>
    <c:fmtId val="3"/>
  </c:pivotSource>
  <c:chart>
    <c:title>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1428571428571425E-2"/>
          <c:y val="8.0149735024336283E-2"/>
          <c:w val="0.81053168353955751"/>
          <c:h val="0.8399999685628754"/>
        </c:manualLayout>
      </c:layout>
      <c:pie3DChart>
        <c:varyColors val="1"/>
        <c:ser>
          <c:idx val="0"/>
          <c:order val="0"/>
          <c:tx>
            <c:strRef>
              <c:f>Sangeetha.Excel!$B$3:$B$4</c:f>
              <c:strCache>
                <c:ptCount val="1"/>
                <c:pt idx="0">
                  <c:v>22</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Sangeetha.Excel!$B$5:$B$8</c:f>
              <c:numCache>
                <c:formatCode>General</c:formatCode>
                <c:ptCount val="3"/>
                <c:pt idx="0">
                  <c:v>42</c:v>
                </c:pt>
                <c:pt idx="1">
                  <c:v>4</c:v>
                </c:pt>
                <c:pt idx="2">
                  <c:v>3</c:v>
                </c:pt>
              </c:numCache>
            </c:numRef>
          </c:val>
          <c:extLst>
            <c:ext xmlns:c16="http://schemas.microsoft.com/office/drawing/2014/chart" uri="{C3380CC4-5D6E-409C-BE32-E72D297353CC}">
              <c16:uniqueId val="{00000006-E358-44B4-8530-72015E97DC5F}"/>
            </c:ext>
          </c:extLst>
        </c:ser>
        <c:ser>
          <c:idx val="1"/>
          <c:order val="1"/>
          <c:tx>
            <c:strRef>
              <c:f>Sangeetha.Excel!$C$3:$C$4</c:f>
              <c:strCache>
                <c:ptCount val="1"/>
                <c:pt idx="0">
                  <c:v>23</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8-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A-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C-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8-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A-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C-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Sangeetha.Excel!$C$5:$C$8</c:f>
              <c:numCache>
                <c:formatCode>General</c:formatCode>
                <c:ptCount val="3"/>
                <c:pt idx="0">
                  <c:v>36</c:v>
                </c:pt>
                <c:pt idx="1">
                  <c:v>9</c:v>
                </c:pt>
                <c:pt idx="2">
                  <c:v>3</c:v>
                </c:pt>
              </c:numCache>
            </c:numRef>
          </c:val>
          <c:extLst>
            <c:ext xmlns:c16="http://schemas.microsoft.com/office/drawing/2014/chart" uri="{C3380CC4-5D6E-409C-BE32-E72D297353CC}">
              <c16:uniqueId val="{0000000D-E358-44B4-8530-72015E97DC5F}"/>
            </c:ext>
          </c:extLst>
        </c:ser>
        <c:ser>
          <c:idx val="2"/>
          <c:order val="2"/>
          <c:tx>
            <c:strRef>
              <c:f>Sangeetha.Excel!$D$3:$D$4</c:f>
              <c:strCache>
                <c:ptCount val="1"/>
                <c:pt idx="0">
                  <c:v>24</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F-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11-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13-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F-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1-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3-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Sangeetha.Excel!$D$5:$D$8</c:f>
              <c:numCache>
                <c:formatCode>General</c:formatCode>
                <c:ptCount val="3"/>
                <c:pt idx="0">
                  <c:v>292</c:v>
                </c:pt>
                <c:pt idx="1">
                  <c:v>74</c:v>
                </c:pt>
                <c:pt idx="2">
                  <c:v>19</c:v>
                </c:pt>
              </c:numCache>
            </c:numRef>
          </c:val>
          <c:extLst>
            <c:ext xmlns:c16="http://schemas.microsoft.com/office/drawing/2014/chart" uri="{C3380CC4-5D6E-409C-BE32-E72D297353CC}">
              <c16:uniqueId val="{00000014-E358-44B4-8530-72015E97DC5F}"/>
            </c:ext>
          </c:extLst>
        </c:ser>
        <c:ser>
          <c:idx val="3"/>
          <c:order val="3"/>
          <c:tx>
            <c:strRef>
              <c:f>Sangeetha.Excel!$E$3:$E$4</c:f>
              <c:strCache>
                <c:ptCount val="1"/>
                <c:pt idx="0">
                  <c:v>25</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16-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18-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1A-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6-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8-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A-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Sangeetha.Excel!$E$5:$E$8</c:f>
              <c:numCache>
                <c:formatCode>General</c:formatCode>
                <c:ptCount val="3"/>
                <c:pt idx="0">
                  <c:v>325</c:v>
                </c:pt>
                <c:pt idx="1">
                  <c:v>79</c:v>
                </c:pt>
                <c:pt idx="2">
                  <c:v>14</c:v>
                </c:pt>
              </c:numCache>
            </c:numRef>
          </c:val>
          <c:extLst>
            <c:ext xmlns:c16="http://schemas.microsoft.com/office/drawing/2014/chart" uri="{C3380CC4-5D6E-409C-BE32-E72D297353CC}">
              <c16:uniqueId val="{0000001B-E358-44B4-8530-72015E97DC5F}"/>
            </c:ext>
          </c:extLst>
        </c:ser>
        <c:ser>
          <c:idx val="4"/>
          <c:order val="4"/>
          <c:tx>
            <c:strRef>
              <c:f>Sangeetha.Excel!$F$3:$F$4</c:f>
              <c:strCache>
                <c:ptCount val="1"/>
                <c:pt idx="0">
                  <c:v>26</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1D-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1F-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21-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D-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F-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21-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Sangeetha.Excel!$F$5:$F$8</c:f>
              <c:numCache>
                <c:formatCode>General</c:formatCode>
                <c:ptCount val="3"/>
                <c:pt idx="0">
                  <c:v>502</c:v>
                </c:pt>
                <c:pt idx="1">
                  <c:v>130</c:v>
                </c:pt>
                <c:pt idx="2">
                  <c:v>13</c:v>
                </c:pt>
              </c:numCache>
            </c:numRef>
          </c:val>
          <c:extLst>
            <c:ext xmlns:c16="http://schemas.microsoft.com/office/drawing/2014/chart" uri="{C3380CC4-5D6E-409C-BE32-E72D297353CC}">
              <c16:uniqueId val="{00000022-E358-44B4-8530-72015E97DC5F}"/>
            </c:ext>
          </c:extLst>
        </c:ser>
        <c:ser>
          <c:idx val="5"/>
          <c:order val="5"/>
          <c:tx>
            <c:strRef>
              <c:f>Sangeetha.Excel!$G$3:$G$4</c:f>
              <c:strCache>
                <c:ptCount val="1"/>
                <c:pt idx="0">
                  <c:v>27</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24-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26-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28-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24-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26-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28-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Sangeetha.Excel!$G$5:$G$8</c:f>
              <c:numCache>
                <c:formatCode>General</c:formatCode>
                <c:ptCount val="3"/>
                <c:pt idx="0">
                  <c:v>470</c:v>
                </c:pt>
                <c:pt idx="1">
                  <c:v>123</c:v>
                </c:pt>
                <c:pt idx="2">
                  <c:v>32</c:v>
                </c:pt>
              </c:numCache>
            </c:numRef>
          </c:val>
          <c:extLst>
            <c:ext xmlns:c16="http://schemas.microsoft.com/office/drawing/2014/chart" uri="{C3380CC4-5D6E-409C-BE32-E72D297353CC}">
              <c16:uniqueId val="{00000029-E358-44B4-8530-72015E97DC5F}"/>
            </c:ext>
          </c:extLst>
        </c:ser>
        <c:ser>
          <c:idx val="6"/>
          <c:order val="6"/>
          <c:tx>
            <c:strRef>
              <c:f>Sangeetha.Excel!$H$3:$H$4</c:f>
              <c:strCache>
                <c:ptCount val="1"/>
                <c:pt idx="0">
                  <c:v>28</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2B-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2D-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2F-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2B-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2D-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2F-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Sangeetha.Excel!$H$5:$H$8</c:f>
              <c:numCache>
                <c:formatCode>General</c:formatCode>
                <c:ptCount val="3"/>
                <c:pt idx="0">
                  <c:v>497</c:v>
                </c:pt>
                <c:pt idx="1">
                  <c:v>111</c:v>
                </c:pt>
                <c:pt idx="2">
                  <c:v>22</c:v>
                </c:pt>
              </c:numCache>
            </c:numRef>
          </c:val>
          <c:extLst>
            <c:ext xmlns:c16="http://schemas.microsoft.com/office/drawing/2014/chart" uri="{C3380CC4-5D6E-409C-BE32-E72D297353CC}">
              <c16:uniqueId val="{00000030-E358-44B4-8530-72015E97DC5F}"/>
            </c:ext>
          </c:extLst>
        </c:ser>
        <c:ser>
          <c:idx val="7"/>
          <c:order val="7"/>
          <c:tx>
            <c:strRef>
              <c:f>Sangeetha.Excel!$I$3:$I$4</c:f>
              <c:strCache>
                <c:ptCount val="1"/>
                <c:pt idx="0">
                  <c:v>29</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32-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34-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36-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32-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34-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36-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Sangeetha.Excel!$I$5:$I$8</c:f>
              <c:numCache>
                <c:formatCode>General</c:formatCode>
                <c:ptCount val="3"/>
                <c:pt idx="0">
                  <c:v>174</c:v>
                </c:pt>
                <c:pt idx="1">
                  <c:v>45</c:v>
                </c:pt>
                <c:pt idx="2">
                  <c:v>11</c:v>
                </c:pt>
              </c:numCache>
            </c:numRef>
          </c:val>
          <c:extLst>
            <c:ext xmlns:c16="http://schemas.microsoft.com/office/drawing/2014/chart" uri="{C3380CC4-5D6E-409C-BE32-E72D297353CC}">
              <c16:uniqueId val="{00000037-E358-44B4-8530-72015E97DC5F}"/>
            </c:ext>
          </c:extLst>
        </c:ser>
        <c:ser>
          <c:idx val="8"/>
          <c:order val="8"/>
          <c:tx>
            <c:strRef>
              <c:f>Sangeetha.Excel!$J$3:$J$4</c:f>
              <c:strCache>
                <c:ptCount val="1"/>
                <c:pt idx="0">
                  <c:v>30</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39-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3B-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3D-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39-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3B-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3D-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Sangeetha.Excel!$J$5:$J$8</c:f>
              <c:numCache>
                <c:formatCode>General</c:formatCode>
                <c:ptCount val="3"/>
                <c:pt idx="0">
                  <c:v>152</c:v>
                </c:pt>
                <c:pt idx="1">
                  <c:v>57</c:v>
                </c:pt>
                <c:pt idx="2">
                  <c:v>11</c:v>
                </c:pt>
              </c:numCache>
            </c:numRef>
          </c:val>
          <c:extLst>
            <c:ext xmlns:c16="http://schemas.microsoft.com/office/drawing/2014/chart" uri="{C3380CC4-5D6E-409C-BE32-E72D297353CC}">
              <c16:uniqueId val="{0000003E-E358-44B4-8530-72015E97DC5F}"/>
            </c:ext>
          </c:extLst>
        </c:ser>
        <c:ser>
          <c:idx val="9"/>
          <c:order val="9"/>
          <c:tx>
            <c:strRef>
              <c:f>Sangeetha.Excel!$K$3:$K$4</c:f>
              <c:strCache>
                <c:ptCount val="1"/>
                <c:pt idx="0">
                  <c:v>31</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40-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42-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44-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40-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42-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44-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Sangeetha.Excel!$K$5:$K$8</c:f>
              <c:numCache>
                <c:formatCode>General</c:formatCode>
                <c:ptCount val="3"/>
                <c:pt idx="0">
                  <c:v>96</c:v>
                </c:pt>
                <c:pt idx="1">
                  <c:v>23</c:v>
                </c:pt>
                <c:pt idx="2">
                  <c:v>6</c:v>
                </c:pt>
              </c:numCache>
            </c:numRef>
          </c:val>
          <c:extLst>
            <c:ext xmlns:c16="http://schemas.microsoft.com/office/drawing/2014/chart" uri="{C3380CC4-5D6E-409C-BE32-E72D297353CC}">
              <c16:uniqueId val="{00000045-E358-44B4-8530-72015E97DC5F}"/>
            </c:ext>
          </c:extLst>
        </c:ser>
        <c:ser>
          <c:idx val="10"/>
          <c:order val="10"/>
          <c:tx>
            <c:strRef>
              <c:f>Sangeetha.Excel!$L$3:$L$4</c:f>
              <c:strCache>
                <c:ptCount val="1"/>
                <c:pt idx="0">
                  <c:v>32</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47-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49-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4B-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47-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49-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4B-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Sangeetha.Excel!$L$5:$L$8</c:f>
              <c:numCache>
                <c:formatCode>General</c:formatCode>
                <c:ptCount val="3"/>
                <c:pt idx="0">
                  <c:v>110</c:v>
                </c:pt>
                <c:pt idx="1">
                  <c:v>19</c:v>
                </c:pt>
                <c:pt idx="2">
                  <c:v>3</c:v>
                </c:pt>
              </c:numCache>
            </c:numRef>
          </c:val>
          <c:extLst>
            <c:ext xmlns:c16="http://schemas.microsoft.com/office/drawing/2014/chart" uri="{C3380CC4-5D6E-409C-BE32-E72D297353CC}">
              <c16:uniqueId val="{0000004C-E358-44B4-8530-72015E97DC5F}"/>
            </c:ext>
          </c:extLst>
        </c:ser>
        <c:ser>
          <c:idx val="11"/>
          <c:order val="11"/>
          <c:tx>
            <c:strRef>
              <c:f>Sangeetha.Excel!$M$3:$M$4</c:f>
              <c:strCache>
                <c:ptCount val="1"/>
                <c:pt idx="0">
                  <c:v>33</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4E-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50-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52-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4E-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50-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52-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Sangeetha.Excel!$M$5:$M$8</c:f>
              <c:numCache>
                <c:formatCode>General</c:formatCode>
                <c:ptCount val="3"/>
                <c:pt idx="0">
                  <c:v>100</c:v>
                </c:pt>
                <c:pt idx="1">
                  <c:v>20</c:v>
                </c:pt>
                <c:pt idx="2">
                  <c:v>4</c:v>
                </c:pt>
              </c:numCache>
            </c:numRef>
          </c:val>
          <c:extLst>
            <c:ext xmlns:c16="http://schemas.microsoft.com/office/drawing/2014/chart" uri="{C3380CC4-5D6E-409C-BE32-E72D297353CC}">
              <c16:uniqueId val="{00000053-E358-44B4-8530-72015E97DC5F}"/>
            </c:ext>
          </c:extLst>
        </c:ser>
        <c:ser>
          <c:idx val="12"/>
          <c:order val="12"/>
          <c:tx>
            <c:strRef>
              <c:f>Sangeetha.Excel!$N$3:$N$4</c:f>
              <c:strCache>
                <c:ptCount val="1"/>
                <c:pt idx="0">
                  <c:v>34</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55-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57-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59-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55-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57-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59-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Sangeetha.Excel!$N$5:$N$8</c:f>
              <c:numCache>
                <c:formatCode>General</c:formatCode>
                <c:ptCount val="3"/>
                <c:pt idx="0">
                  <c:v>111</c:v>
                </c:pt>
                <c:pt idx="1">
                  <c:v>19</c:v>
                </c:pt>
                <c:pt idx="2">
                  <c:v>6</c:v>
                </c:pt>
              </c:numCache>
            </c:numRef>
          </c:val>
          <c:extLst>
            <c:ext xmlns:c16="http://schemas.microsoft.com/office/drawing/2014/chart" uri="{C3380CC4-5D6E-409C-BE32-E72D297353CC}">
              <c16:uniqueId val="{0000005A-E358-44B4-8530-72015E97DC5F}"/>
            </c:ext>
          </c:extLst>
        </c:ser>
        <c:ser>
          <c:idx val="13"/>
          <c:order val="13"/>
          <c:tx>
            <c:strRef>
              <c:f>Sangeetha.Excel!$O$3:$O$4</c:f>
              <c:strCache>
                <c:ptCount val="1"/>
                <c:pt idx="0">
                  <c:v>35</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5C-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5E-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60-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5C-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5E-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60-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Sangeetha.Excel!$O$5:$O$8</c:f>
              <c:numCache>
                <c:formatCode>General</c:formatCode>
                <c:ptCount val="3"/>
                <c:pt idx="0">
                  <c:v>92</c:v>
                </c:pt>
                <c:pt idx="1">
                  <c:v>26</c:v>
                </c:pt>
                <c:pt idx="2">
                  <c:v>5</c:v>
                </c:pt>
              </c:numCache>
            </c:numRef>
          </c:val>
          <c:extLst>
            <c:ext xmlns:c16="http://schemas.microsoft.com/office/drawing/2014/chart" uri="{C3380CC4-5D6E-409C-BE32-E72D297353CC}">
              <c16:uniqueId val="{00000061-E358-44B4-8530-72015E97DC5F}"/>
            </c:ext>
          </c:extLst>
        </c:ser>
        <c:ser>
          <c:idx val="14"/>
          <c:order val="14"/>
          <c:tx>
            <c:strRef>
              <c:f>Sangeetha.Excel!$P$3:$P$4</c:f>
              <c:strCache>
                <c:ptCount val="1"/>
                <c:pt idx="0">
                  <c:v>36</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63-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65-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67-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63-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65-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67-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Sangeetha.Excel!$P$5:$P$8</c:f>
              <c:numCache>
                <c:formatCode>General</c:formatCode>
                <c:ptCount val="3"/>
                <c:pt idx="0">
                  <c:v>118</c:v>
                </c:pt>
                <c:pt idx="1">
                  <c:v>18</c:v>
                </c:pt>
                <c:pt idx="2">
                  <c:v>3</c:v>
                </c:pt>
              </c:numCache>
            </c:numRef>
          </c:val>
          <c:extLst>
            <c:ext xmlns:c16="http://schemas.microsoft.com/office/drawing/2014/chart" uri="{C3380CC4-5D6E-409C-BE32-E72D297353CC}">
              <c16:uniqueId val="{00000068-E358-44B4-8530-72015E97DC5F}"/>
            </c:ext>
          </c:extLst>
        </c:ser>
        <c:ser>
          <c:idx val="15"/>
          <c:order val="15"/>
          <c:tx>
            <c:strRef>
              <c:f>Sangeetha.Excel!$Q$3:$Q$4</c:f>
              <c:strCache>
                <c:ptCount val="1"/>
                <c:pt idx="0">
                  <c:v>37</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6A-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6C-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6E-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6A-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6C-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6E-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Sangeetha.Excel!$Q$5:$Q$8</c:f>
              <c:numCache>
                <c:formatCode>General</c:formatCode>
                <c:ptCount val="3"/>
                <c:pt idx="0">
                  <c:v>112</c:v>
                </c:pt>
                <c:pt idx="1">
                  <c:v>23</c:v>
                </c:pt>
                <c:pt idx="2">
                  <c:v>6</c:v>
                </c:pt>
              </c:numCache>
            </c:numRef>
          </c:val>
          <c:extLst>
            <c:ext xmlns:c16="http://schemas.microsoft.com/office/drawing/2014/chart" uri="{C3380CC4-5D6E-409C-BE32-E72D297353CC}">
              <c16:uniqueId val="{0000006F-E358-44B4-8530-72015E97DC5F}"/>
            </c:ext>
          </c:extLst>
        </c:ser>
        <c:ser>
          <c:idx val="16"/>
          <c:order val="16"/>
          <c:tx>
            <c:strRef>
              <c:f>Sangeetha.Excel!$R$3:$R$4</c:f>
              <c:strCache>
                <c:ptCount val="1"/>
                <c:pt idx="0">
                  <c:v>38</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71-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73-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75-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71-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73-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75-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Sangeetha.Excel!$R$5:$R$8</c:f>
              <c:numCache>
                <c:formatCode>General</c:formatCode>
                <c:ptCount val="3"/>
                <c:pt idx="0">
                  <c:v>110</c:v>
                </c:pt>
                <c:pt idx="1">
                  <c:v>22</c:v>
                </c:pt>
                <c:pt idx="2">
                  <c:v>4</c:v>
                </c:pt>
              </c:numCache>
            </c:numRef>
          </c:val>
          <c:extLst>
            <c:ext xmlns:c16="http://schemas.microsoft.com/office/drawing/2014/chart" uri="{C3380CC4-5D6E-409C-BE32-E72D297353CC}">
              <c16:uniqueId val="{00000076-E358-44B4-8530-72015E97DC5F}"/>
            </c:ext>
          </c:extLst>
        </c:ser>
        <c:ser>
          <c:idx val="17"/>
          <c:order val="17"/>
          <c:tx>
            <c:strRef>
              <c:f>Sangeetha.Excel!$S$3:$S$4</c:f>
              <c:strCache>
                <c:ptCount val="1"/>
                <c:pt idx="0">
                  <c:v>39</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78-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7A-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7C-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78-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7A-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7C-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Sangeetha.Excel!$S$5:$S$8</c:f>
              <c:numCache>
                <c:formatCode>General</c:formatCode>
                <c:ptCount val="3"/>
                <c:pt idx="0">
                  <c:v>102</c:v>
                </c:pt>
                <c:pt idx="1">
                  <c:v>26</c:v>
                </c:pt>
                <c:pt idx="2">
                  <c:v>3</c:v>
                </c:pt>
              </c:numCache>
            </c:numRef>
          </c:val>
          <c:extLst>
            <c:ext xmlns:c16="http://schemas.microsoft.com/office/drawing/2014/chart" uri="{C3380CC4-5D6E-409C-BE32-E72D297353CC}">
              <c16:uniqueId val="{0000007D-E358-44B4-8530-72015E97DC5F}"/>
            </c:ext>
          </c:extLst>
        </c:ser>
        <c:ser>
          <c:idx val="18"/>
          <c:order val="18"/>
          <c:tx>
            <c:strRef>
              <c:f>Sangeetha.Excel!$T$3:$T$4</c:f>
              <c:strCache>
                <c:ptCount val="1"/>
                <c:pt idx="0">
                  <c:v>40</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7F-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81-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83-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7F-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81-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83-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Sangeetha.Excel!$T$5:$T$8</c:f>
              <c:numCache>
                <c:formatCode>General</c:formatCode>
                <c:ptCount val="3"/>
                <c:pt idx="0">
                  <c:v>97</c:v>
                </c:pt>
                <c:pt idx="1">
                  <c:v>30</c:v>
                </c:pt>
                <c:pt idx="2">
                  <c:v>7</c:v>
                </c:pt>
              </c:numCache>
            </c:numRef>
          </c:val>
          <c:extLst>
            <c:ext xmlns:c16="http://schemas.microsoft.com/office/drawing/2014/chart" uri="{C3380CC4-5D6E-409C-BE32-E72D297353CC}">
              <c16:uniqueId val="{00000084-E358-44B4-8530-72015E97DC5F}"/>
            </c:ext>
          </c:extLst>
        </c:ser>
        <c:ser>
          <c:idx val="19"/>
          <c:order val="19"/>
          <c:tx>
            <c:strRef>
              <c:f>Sangeetha.Excel!$U$3:$U$4</c:f>
              <c:strCache>
                <c:ptCount val="1"/>
                <c:pt idx="0">
                  <c:v>41</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86-E358-44B4-8530-72015E97DC5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88-E358-44B4-8530-72015E97DC5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8A-E358-44B4-8530-72015E97DC5F}"/>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86-E358-44B4-8530-72015E97DC5F}"/>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88-E358-44B4-8530-72015E97DC5F}"/>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8A-E358-44B4-8530-72015E97DC5F}"/>
                </c:ext>
              </c:extLst>
            </c:dLbl>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Sangeetha.Excel!$A$5:$A$8</c:f>
              <c:strCache>
                <c:ptCount val="3"/>
                <c:pt idx="0">
                  <c:v>Bachelors</c:v>
                </c:pt>
                <c:pt idx="1">
                  <c:v>Masters</c:v>
                </c:pt>
                <c:pt idx="2">
                  <c:v>PHD</c:v>
                </c:pt>
              </c:strCache>
            </c:strRef>
          </c:cat>
          <c:val>
            <c:numRef>
              <c:f>Sangeetha.Excel!$U$5:$U$8</c:f>
              <c:numCache>
                <c:formatCode>General</c:formatCode>
                <c:ptCount val="3"/>
                <c:pt idx="0">
                  <c:v>63</c:v>
                </c:pt>
                <c:pt idx="1">
                  <c:v>15</c:v>
                </c:pt>
                <c:pt idx="2">
                  <c:v>4</c:v>
                </c:pt>
              </c:numCache>
            </c:numRef>
          </c:val>
          <c:extLst>
            <c:ext xmlns:c16="http://schemas.microsoft.com/office/drawing/2014/chart" uri="{C3380CC4-5D6E-409C-BE32-E72D297353CC}">
              <c16:uniqueId val="{0000008B-E358-44B4-8530-72015E97DC5F}"/>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SANGEETHA.S</a:t>
            </a:r>
          </a:p>
          <a:p>
            <a:r>
              <a:rPr lang="en-US" sz="2400" dirty="0"/>
              <a:t>REGISTER NO: 312220830</a:t>
            </a:r>
          </a:p>
          <a:p>
            <a:r>
              <a:rPr lang="en-US" sz="2400" dirty="0"/>
              <a:t>DEPARTMENT: COMMERCE</a:t>
            </a:r>
          </a:p>
          <a:p>
            <a:r>
              <a:rPr lang="en-US" sz="2400" dirty="0"/>
              <a:t>COLLEGE: GOVERNMENT ARTS AND SCIENCE COLLEGE, SRIPERUMBUDUR, KUNDRATHUR, CHENNAI-600069.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405828E-E7B9-E897-5EE9-3A7426BA31AA}"/>
              </a:ext>
            </a:extLst>
          </p:cNvPr>
          <p:cNvSpPr txBox="1"/>
          <p:nvPr/>
        </p:nvSpPr>
        <p:spPr>
          <a:xfrm>
            <a:off x="609600" y="1600200"/>
            <a:ext cx="8305800" cy="3108543"/>
          </a:xfrm>
          <a:prstGeom prst="rect">
            <a:avLst/>
          </a:prstGeom>
          <a:noFill/>
        </p:spPr>
        <p:txBody>
          <a:bodyPr wrap="square" rtlCol="0">
            <a:spAutoFit/>
          </a:bodyPr>
          <a:lstStyle/>
          <a:p>
            <a:r>
              <a:rPr lang="en-IN" sz="2800" b="1" dirty="0"/>
              <a:t>Download dataset : by using KAGGLE</a:t>
            </a:r>
          </a:p>
          <a:p>
            <a:r>
              <a:rPr lang="en-IN" sz="2800" b="1" dirty="0"/>
              <a:t>Export to excel : Export my dataset to Microsoft excel</a:t>
            </a:r>
          </a:p>
          <a:p>
            <a:r>
              <a:rPr lang="en-IN" sz="2800" b="1" dirty="0"/>
              <a:t>Selected : Required columns for my analysis</a:t>
            </a:r>
          </a:p>
          <a:p>
            <a:r>
              <a:rPr lang="en-IN" sz="2800" b="1" dirty="0"/>
              <a:t>Summarize : the” PIVOT TABLE” used to summarize my data set</a:t>
            </a:r>
          </a:p>
          <a:p>
            <a:r>
              <a:rPr lang="en-IN" sz="2800" b="1" dirty="0"/>
              <a:t>Chart : Put chart to my dataset, for data visualizations</a:t>
            </a:r>
          </a:p>
          <a:p>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BA950CA-7684-88AA-19D8-80C6B4328C53}"/>
              </a:ext>
            </a:extLst>
          </p:cNvPr>
          <p:cNvGraphicFramePr>
            <a:graphicFrameLocks/>
          </p:cNvGraphicFramePr>
          <p:nvPr>
            <p:extLst>
              <p:ext uri="{D42A27DB-BD31-4B8C-83A1-F6EECF244321}">
                <p14:modId xmlns:p14="http://schemas.microsoft.com/office/powerpoint/2010/main" val="3000846223"/>
              </p:ext>
            </p:extLst>
          </p:nvPr>
        </p:nvGraphicFramePr>
        <p:xfrm>
          <a:off x="1143000" y="1143634"/>
          <a:ext cx="5867400" cy="44020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9643C9-B1C3-6BC5-7ECD-B0D0C9324CBA}"/>
              </a:ext>
            </a:extLst>
          </p:cNvPr>
          <p:cNvSpPr txBox="1"/>
          <p:nvPr/>
        </p:nvSpPr>
        <p:spPr>
          <a:xfrm>
            <a:off x="1066800" y="1752600"/>
            <a:ext cx="9144000" cy="1815882"/>
          </a:xfrm>
          <a:prstGeom prst="rect">
            <a:avLst/>
          </a:prstGeom>
          <a:noFill/>
        </p:spPr>
        <p:txBody>
          <a:bodyPr wrap="square" rtlCol="0">
            <a:spAutoFit/>
          </a:bodyPr>
          <a:lstStyle/>
          <a:p>
            <a:r>
              <a:rPr lang="en-IN" sz="2800" dirty="0"/>
              <a:t>In conclusion, the gender analysis reveals significant insights into how gender affects various outcomes within the dataset. The model identifies key disparities and trends and providing a clear picture of gender-related differences.</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C71556B-293A-ABB2-E5C4-F5E919D34415}"/>
              </a:ext>
            </a:extLst>
          </p:cNvPr>
          <p:cNvSpPr txBox="1"/>
          <p:nvPr/>
        </p:nvSpPr>
        <p:spPr>
          <a:xfrm>
            <a:off x="834072" y="1752600"/>
            <a:ext cx="7157403" cy="3970318"/>
          </a:xfrm>
          <a:prstGeom prst="rect">
            <a:avLst/>
          </a:prstGeom>
          <a:noFill/>
        </p:spPr>
        <p:txBody>
          <a:bodyPr wrap="square" rtlCol="0">
            <a:spAutoFit/>
          </a:bodyPr>
          <a:lstStyle/>
          <a:p>
            <a:r>
              <a:rPr lang="en-US" sz="2800" b="1" dirty="0"/>
              <a:t>Objective:</a:t>
            </a:r>
            <a:r>
              <a:rPr lang="en-US" sz="2800" dirty="0"/>
              <a:t> The goal of this analysis is to examine the gender distribution within the organization and assess any disparities or trends that might impact employee experiences, recruitment, retention, and overall workplace culture. This analysis will also seek to identify areas where the organization may need to implement strategies to improve gender diversity and equity.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6" name="Rectangle 4">
            <a:extLst>
              <a:ext uri="{FF2B5EF4-FFF2-40B4-BE49-F238E27FC236}">
                <a16:creationId xmlns:a16="http://schemas.microsoft.com/office/drawing/2014/main" id="{43BAABBF-B238-0CB2-927F-A7A1429E8B86}"/>
              </a:ext>
            </a:extLst>
          </p:cNvPr>
          <p:cNvSpPr>
            <a:spLocks noChangeArrowheads="1"/>
          </p:cNvSpPr>
          <p:nvPr/>
        </p:nvSpPr>
        <p:spPr bwMode="auto">
          <a:xfrm>
            <a:off x="752065" y="1507807"/>
            <a:ext cx="7924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Define Objectives:</a:t>
            </a:r>
            <a:r>
              <a:rPr kumimoji="0" lang="en-US" altLang="en-US" sz="2400" b="0" i="0" u="none" strike="noStrike" cap="none" normalizeH="0" baseline="0" dirty="0">
                <a:ln>
                  <a:noFill/>
                </a:ln>
                <a:solidFill>
                  <a:schemeClr val="tx1"/>
                </a:solidFill>
                <a:effectLst/>
                <a:latin typeface="Arial" panose="020B0604020202020204" pitchFamily="34" charset="0"/>
              </a:rPr>
              <a:t> Clearly outline the goals and scope of your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Collect and Prepare Data:</a:t>
            </a:r>
            <a:r>
              <a:rPr kumimoji="0" lang="en-US" altLang="en-US" sz="2400" b="0" i="0" u="none" strike="noStrike" cap="none" normalizeH="0" baseline="0" dirty="0">
                <a:ln>
                  <a:noFill/>
                </a:ln>
                <a:solidFill>
                  <a:schemeClr val="tx1"/>
                </a:solidFill>
                <a:effectLst/>
                <a:latin typeface="Arial" panose="020B0604020202020204" pitchFamily="34" charset="0"/>
              </a:rPr>
              <a:t> Gather relevant data, clean, and transform it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Perform Analysis:</a:t>
            </a:r>
            <a:r>
              <a:rPr kumimoji="0" lang="en-US" altLang="en-US" sz="2400" b="0" i="0" u="none" strike="noStrike" cap="none" normalizeH="0" baseline="0" dirty="0">
                <a:ln>
                  <a:noFill/>
                </a:ln>
                <a:solidFill>
                  <a:schemeClr val="tx1"/>
                </a:solidFill>
                <a:effectLst/>
                <a:latin typeface="Arial" panose="020B0604020202020204" pitchFamily="34" charset="0"/>
              </a:rPr>
              <a:t> Conduct exploratory data analysis and apply statistical or machine learning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Interpret Results:</a:t>
            </a:r>
            <a:r>
              <a:rPr kumimoji="0" lang="en-US" altLang="en-US" sz="2400" b="0" i="0" u="none" strike="noStrike" cap="none" normalizeH="0" baseline="0" dirty="0">
                <a:ln>
                  <a:noFill/>
                </a:ln>
                <a:solidFill>
                  <a:schemeClr val="tx1"/>
                </a:solidFill>
                <a:effectLst/>
                <a:latin typeface="Arial" panose="020B0604020202020204" pitchFamily="34" charset="0"/>
              </a:rPr>
              <a:t> Summarize key findings, identify patterns, and assess implications.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Report and Act:</a:t>
            </a:r>
            <a:r>
              <a:rPr kumimoji="0" lang="en-US" altLang="en-US" sz="2400" b="0" i="0" u="none" strike="noStrike" cap="none" normalizeH="0" baseline="0" dirty="0">
                <a:ln>
                  <a:noFill/>
                </a:ln>
                <a:solidFill>
                  <a:schemeClr val="tx1"/>
                </a:solidFill>
                <a:effectLst/>
                <a:latin typeface="Arial" panose="020B0604020202020204" pitchFamily="34" charset="0"/>
              </a:rPr>
              <a:t> Communicate insights through reports and presentations, and develop actionable recommendations.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2">
            <a:extLst>
              <a:ext uri="{FF2B5EF4-FFF2-40B4-BE49-F238E27FC236}">
                <a16:creationId xmlns:a16="http://schemas.microsoft.com/office/drawing/2014/main" id="{EB20D65A-A895-6357-5C44-C47D4C3C3500}"/>
              </a:ext>
            </a:extLst>
          </p:cNvPr>
          <p:cNvSpPr>
            <a:spLocks noChangeArrowheads="1"/>
          </p:cNvSpPr>
          <p:nvPr/>
        </p:nvSpPr>
        <p:spPr bwMode="auto">
          <a:xfrm>
            <a:off x="228600" y="1346092"/>
            <a:ext cx="891635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HR Professionals:</a:t>
            </a:r>
            <a:r>
              <a:rPr kumimoji="0" lang="en-US" altLang="en-US" sz="2400" b="0" i="0" u="none" strike="noStrike" cap="none" normalizeH="0" baseline="0" dirty="0">
                <a:ln>
                  <a:noFill/>
                </a:ln>
                <a:solidFill>
                  <a:schemeClr val="tx1"/>
                </a:solidFill>
                <a:effectLst/>
                <a:latin typeface="Arial" panose="020B0604020202020204" pitchFamily="34" charset="0"/>
              </a:rPr>
              <a:t> They use the analysis to understand gender distribution, address disparities, and implement diversity and inclusion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Executives and Senior Management:</a:t>
            </a:r>
            <a:r>
              <a:rPr kumimoji="0" lang="en-US" altLang="en-US" sz="2400" b="0" i="0" u="none" strike="noStrike" cap="none" normalizeH="0" baseline="0" dirty="0">
                <a:ln>
                  <a:noFill/>
                </a:ln>
                <a:solidFill>
                  <a:schemeClr val="tx1"/>
                </a:solidFill>
                <a:effectLst/>
                <a:latin typeface="Arial" panose="020B0604020202020204" pitchFamily="34" charset="0"/>
              </a:rPr>
              <a:t> They review the findings to make informed decisions on policy changes, resource allocation, and organizational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Diversity and Inclusion (D&amp;I) Officers:</a:t>
            </a:r>
            <a:r>
              <a:rPr kumimoji="0" lang="en-US" altLang="en-US" sz="2400" b="0" i="0" u="none" strike="noStrike" cap="none" normalizeH="0" baseline="0" dirty="0">
                <a:ln>
                  <a:noFill/>
                </a:ln>
                <a:solidFill>
                  <a:schemeClr val="tx1"/>
                </a:solidFill>
                <a:effectLst/>
                <a:latin typeface="Arial" panose="020B0604020202020204" pitchFamily="34" charset="0"/>
              </a:rPr>
              <a:t> They utilize the data to track progress on diversity goals, design initiatives, and evaluate the effectiveness of inclusion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Recruitment Teams:</a:t>
            </a:r>
            <a:r>
              <a:rPr kumimoji="0" lang="en-US" altLang="en-US" sz="2400" b="0" i="0" u="none" strike="noStrike" cap="none" normalizeH="0" baseline="0" dirty="0">
                <a:ln>
                  <a:noFill/>
                </a:ln>
                <a:solidFill>
                  <a:schemeClr val="tx1"/>
                </a:solidFill>
                <a:effectLst/>
                <a:latin typeface="Arial" panose="020B0604020202020204" pitchFamily="34" charset="0"/>
              </a:rPr>
              <a:t> They analyze gender data to refine hiring practices and improve gender balance in recruitment.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Compliance Officers:</a:t>
            </a:r>
            <a:r>
              <a:rPr kumimoji="0" lang="en-US" altLang="en-US" sz="2400" b="0" i="0" u="none" strike="noStrike" cap="none" normalizeH="0" baseline="0" dirty="0">
                <a:ln>
                  <a:noFill/>
                </a:ln>
                <a:solidFill>
                  <a:schemeClr val="tx1"/>
                </a:solidFill>
                <a:effectLst/>
                <a:latin typeface="Arial" panose="020B0604020202020204" pitchFamily="34" charset="0"/>
              </a:rPr>
              <a:t> They ensure that gender-related practices align with legal requirements and internal policies.</a:t>
            </a:r>
          </a:p>
        </p:txBody>
      </p:sp>
      <p:sp>
        <p:nvSpPr>
          <p:cNvPr id="12" name="TextBox 11">
            <a:extLst>
              <a:ext uri="{FF2B5EF4-FFF2-40B4-BE49-F238E27FC236}">
                <a16:creationId xmlns:a16="http://schemas.microsoft.com/office/drawing/2014/main" id="{6B31DC60-AE73-1664-4614-5ACE0A73D873}"/>
              </a:ext>
            </a:extLst>
          </p:cNvPr>
          <p:cNvSpPr txBox="1"/>
          <p:nvPr/>
        </p:nvSpPr>
        <p:spPr>
          <a:xfrm>
            <a:off x="952500" y="368573"/>
            <a:ext cx="7848600" cy="584775"/>
          </a:xfrm>
          <a:prstGeom prst="rect">
            <a:avLst/>
          </a:prstGeom>
          <a:noFill/>
        </p:spPr>
        <p:txBody>
          <a:bodyPr wrap="square">
            <a:spAutoFit/>
          </a:bodyPr>
          <a:lstStyle/>
          <a:p>
            <a:r>
              <a:rPr lang="en-US" sz="3200" b="1" spc="25" dirty="0"/>
              <a:t>W</a:t>
            </a:r>
            <a:r>
              <a:rPr lang="en-US" sz="3200" b="1" spc="-20" dirty="0"/>
              <a:t>H</a:t>
            </a:r>
            <a:r>
              <a:rPr lang="en-US" sz="3200" b="1" spc="20" dirty="0"/>
              <a:t>O</a:t>
            </a:r>
            <a:r>
              <a:rPr lang="en-US" sz="3200" b="1" spc="-235" dirty="0"/>
              <a:t> </a:t>
            </a:r>
            <a:r>
              <a:rPr lang="en-US" sz="3200" b="1" spc="-10" dirty="0"/>
              <a:t>AR</a:t>
            </a:r>
            <a:r>
              <a:rPr lang="en-US" sz="3200" b="1" spc="15" dirty="0"/>
              <a:t>E</a:t>
            </a:r>
            <a:r>
              <a:rPr lang="en-US" sz="3200" b="1" spc="-35" dirty="0"/>
              <a:t> </a:t>
            </a:r>
            <a:r>
              <a:rPr lang="en-US" sz="3200" b="1" spc="-10" dirty="0"/>
              <a:t>T</a:t>
            </a:r>
            <a:r>
              <a:rPr lang="en-US" sz="3200" b="1" spc="-15" dirty="0"/>
              <a:t>H</a:t>
            </a:r>
            <a:r>
              <a:rPr lang="en-US" sz="3200" b="1" spc="15" dirty="0"/>
              <a:t>E</a:t>
            </a:r>
            <a:r>
              <a:rPr lang="en-US" sz="3200" b="1" spc="-35" dirty="0"/>
              <a:t> </a:t>
            </a:r>
            <a:r>
              <a:rPr lang="en-US" sz="3200" b="1" spc="-20" dirty="0"/>
              <a:t>E</a:t>
            </a:r>
            <a:r>
              <a:rPr lang="en-US" sz="3200" b="1" spc="30" dirty="0"/>
              <a:t>N</a:t>
            </a:r>
            <a:r>
              <a:rPr lang="en-US" sz="3200" b="1" spc="15" dirty="0"/>
              <a:t>D</a:t>
            </a:r>
            <a:r>
              <a:rPr lang="en-US" sz="3200" b="1" spc="-45" dirty="0"/>
              <a:t> </a:t>
            </a:r>
            <a:r>
              <a:rPr lang="en-US" sz="3200" b="1" dirty="0"/>
              <a:t>U</a:t>
            </a:r>
            <a:r>
              <a:rPr lang="en-US" sz="3200" b="1" spc="10" dirty="0"/>
              <a:t>S</a:t>
            </a:r>
            <a:r>
              <a:rPr lang="en-US" sz="3200" b="1" spc="-25" dirty="0"/>
              <a:t>E</a:t>
            </a:r>
            <a:r>
              <a:rPr lang="en-US" sz="3200" b="1" spc="-10" dirty="0"/>
              <a:t>R</a:t>
            </a:r>
            <a:r>
              <a:rPr lang="en-US" sz="3200" b="1" spc="5" dirty="0"/>
              <a:t>S ?</a:t>
            </a:r>
            <a:endParaRPr 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6638803-750F-5D43-DA46-E173E10B9392}"/>
              </a:ext>
            </a:extLst>
          </p:cNvPr>
          <p:cNvSpPr txBox="1"/>
          <p:nvPr/>
        </p:nvSpPr>
        <p:spPr>
          <a:xfrm>
            <a:off x="2895600" y="2438400"/>
            <a:ext cx="5715000" cy="4045732"/>
          </a:xfrm>
          <a:prstGeom prst="rect">
            <a:avLst/>
          </a:prstGeom>
          <a:noFill/>
        </p:spPr>
        <p:txBody>
          <a:bodyPr wrap="square" rtlCol="0">
            <a:spAutoFit/>
          </a:bodyPr>
          <a:lstStyle/>
          <a:p>
            <a:endParaRPr lang="en-US" dirty="0"/>
          </a:p>
        </p:txBody>
      </p:sp>
      <p:sp>
        <p:nvSpPr>
          <p:cNvPr id="11" name="Rectangle 1">
            <a:extLst>
              <a:ext uri="{FF2B5EF4-FFF2-40B4-BE49-F238E27FC236}">
                <a16:creationId xmlns:a16="http://schemas.microsoft.com/office/drawing/2014/main" id="{74D30775-0BCE-0EA1-E94B-B3307FC7F0EE}"/>
              </a:ext>
            </a:extLst>
          </p:cNvPr>
          <p:cNvSpPr>
            <a:spLocks noChangeArrowheads="1"/>
          </p:cNvSpPr>
          <p:nvPr/>
        </p:nvSpPr>
        <p:spPr bwMode="auto">
          <a:xfrm>
            <a:off x="2734643" y="1476116"/>
            <a:ext cx="707610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Analyze Trends:</a:t>
            </a:r>
            <a:r>
              <a:rPr kumimoji="0" lang="en-US" altLang="en-US" sz="2000" b="0" i="0" u="none" strike="noStrike" cap="none" normalizeH="0" baseline="0" dirty="0">
                <a:ln>
                  <a:noFill/>
                </a:ln>
                <a:solidFill>
                  <a:schemeClr val="tx1"/>
                </a:solidFill>
                <a:effectLst/>
                <a:latin typeface="Arial" panose="020B0604020202020204" pitchFamily="34" charset="0"/>
              </a:rPr>
              <a:t> Compare and analyze data across different categories or time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Filter Data:</a:t>
            </a:r>
            <a:r>
              <a:rPr kumimoji="0" lang="en-US" altLang="en-US" sz="2000" b="0" i="0" u="none" strike="noStrike" cap="none" normalizeH="0" baseline="0" dirty="0">
                <a:ln>
                  <a:noFill/>
                </a:ln>
                <a:solidFill>
                  <a:schemeClr val="tx1"/>
                </a:solidFill>
                <a:effectLst/>
                <a:latin typeface="Arial" panose="020B0604020202020204" pitchFamily="34" charset="0"/>
              </a:rPr>
              <a:t> Focus on specific subsets of data using dynamic filters.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Visualize Data:</a:t>
            </a:r>
            <a:r>
              <a:rPr kumimoji="0" lang="en-US" altLang="en-US" sz="2000" b="0" i="0" u="none" strike="noStrike" cap="none" normalizeH="0" baseline="0" dirty="0">
                <a:ln>
                  <a:noFill/>
                </a:ln>
                <a:solidFill>
                  <a:schemeClr val="tx1"/>
                </a:solidFill>
                <a:effectLst/>
                <a:latin typeface="Arial" panose="020B0604020202020204" pitchFamily="34" charset="0"/>
              </a:rPr>
              <a:t> Create pivot charts to visualize summarized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Summarize Data:</a:t>
            </a:r>
            <a:r>
              <a:rPr kumimoji="0" lang="en-US" altLang="en-US" sz="2000" b="0" i="0" u="none" strike="noStrike" cap="none" normalizeH="0" baseline="0" dirty="0">
                <a:ln>
                  <a:noFill/>
                </a:ln>
                <a:solidFill>
                  <a:schemeClr val="tx1"/>
                </a:solidFill>
                <a:effectLst/>
                <a:latin typeface="Arial" panose="020B0604020202020204" pitchFamily="34" charset="0"/>
              </a:rPr>
              <a:t> Aggregate values to show totals, averages, and 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Generate Reports:</a:t>
            </a:r>
            <a:r>
              <a:rPr kumimoji="0" lang="en-US" altLang="en-US" sz="2000" b="0" i="0" u="none" strike="noStrike" cap="none" normalizeH="0" baseline="0" dirty="0">
                <a:ln>
                  <a:noFill/>
                </a:ln>
                <a:solidFill>
                  <a:schemeClr val="tx1"/>
                </a:solidFill>
                <a:effectLst/>
                <a:latin typeface="Arial" panose="020B0604020202020204" pitchFamily="34" charset="0"/>
              </a:rPr>
              <a:t> Customize and format reports for effective data presentation.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DE909A0-D5CC-FBEC-B49D-1C0FAF631FF2}"/>
              </a:ext>
            </a:extLst>
          </p:cNvPr>
          <p:cNvSpPr txBox="1"/>
          <p:nvPr/>
        </p:nvSpPr>
        <p:spPr>
          <a:xfrm>
            <a:off x="755332" y="1524000"/>
            <a:ext cx="8007668" cy="3970318"/>
          </a:xfrm>
          <a:prstGeom prst="rect">
            <a:avLst/>
          </a:prstGeom>
          <a:noFill/>
        </p:spPr>
        <p:txBody>
          <a:bodyPr wrap="square" rtlCol="0">
            <a:spAutoFit/>
          </a:bodyPr>
          <a:lstStyle/>
          <a:p>
            <a:r>
              <a:rPr lang="en-IN" sz="3600" dirty="0"/>
              <a:t>Download dataset from KAGGLE</a:t>
            </a:r>
          </a:p>
          <a:p>
            <a:r>
              <a:rPr lang="en-IN" sz="3600" dirty="0"/>
              <a:t>Sign-in-account -&gt; search “DATASET” -&gt; Download “ using data”</a:t>
            </a:r>
          </a:p>
          <a:p>
            <a:r>
              <a:rPr lang="en-IN" sz="3600" dirty="0"/>
              <a:t>Save the dataset in “THIS PC” -&gt; DOWNLOADS</a:t>
            </a:r>
          </a:p>
          <a:p>
            <a:r>
              <a:rPr lang="en-IN" sz="3600" dirty="0"/>
              <a:t>Downloads -&gt; open dataset -&gt; Through excel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8DEE0E84-236E-6B8C-39A5-7612B5441464}"/>
              </a:ext>
            </a:extLst>
          </p:cNvPr>
          <p:cNvGraphicFramePr>
            <a:graphicFrameLocks noGrp="1"/>
          </p:cNvGraphicFramePr>
          <p:nvPr>
            <p:extLst>
              <p:ext uri="{D42A27DB-BD31-4B8C-83A1-F6EECF244321}">
                <p14:modId xmlns:p14="http://schemas.microsoft.com/office/powerpoint/2010/main" val="264432853"/>
              </p:ext>
            </p:extLst>
          </p:nvPr>
        </p:nvGraphicFramePr>
        <p:xfrm>
          <a:off x="2178050" y="1600200"/>
          <a:ext cx="7356481" cy="3562352"/>
        </p:xfrm>
        <a:graphic>
          <a:graphicData uri="http://schemas.openxmlformats.org/drawingml/2006/table">
            <a:tbl>
              <a:tblPr/>
              <a:tblGrid>
                <a:gridCol w="991784">
                  <a:extLst>
                    <a:ext uri="{9D8B030D-6E8A-4147-A177-3AD203B41FA5}">
                      <a16:colId xmlns:a16="http://schemas.microsoft.com/office/drawing/2014/main" val="983801170"/>
                    </a:ext>
                  </a:extLst>
                </a:gridCol>
                <a:gridCol w="1024546">
                  <a:extLst>
                    <a:ext uri="{9D8B030D-6E8A-4147-A177-3AD203B41FA5}">
                      <a16:colId xmlns:a16="http://schemas.microsoft.com/office/drawing/2014/main" val="774285148"/>
                    </a:ext>
                  </a:extLst>
                </a:gridCol>
                <a:gridCol w="190613">
                  <a:extLst>
                    <a:ext uri="{9D8B030D-6E8A-4147-A177-3AD203B41FA5}">
                      <a16:colId xmlns:a16="http://schemas.microsoft.com/office/drawing/2014/main" val="3694813961"/>
                    </a:ext>
                  </a:extLst>
                </a:gridCol>
                <a:gridCol w="250180">
                  <a:extLst>
                    <a:ext uri="{9D8B030D-6E8A-4147-A177-3AD203B41FA5}">
                      <a16:colId xmlns:a16="http://schemas.microsoft.com/office/drawing/2014/main" val="2881263039"/>
                    </a:ext>
                  </a:extLst>
                </a:gridCol>
                <a:gridCol w="250180">
                  <a:extLst>
                    <a:ext uri="{9D8B030D-6E8A-4147-A177-3AD203B41FA5}">
                      <a16:colId xmlns:a16="http://schemas.microsoft.com/office/drawing/2014/main" val="72856503"/>
                    </a:ext>
                  </a:extLst>
                </a:gridCol>
                <a:gridCol w="250180">
                  <a:extLst>
                    <a:ext uri="{9D8B030D-6E8A-4147-A177-3AD203B41FA5}">
                      <a16:colId xmlns:a16="http://schemas.microsoft.com/office/drawing/2014/main" val="4033553916"/>
                    </a:ext>
                  </a:extLst>
                </a:gridCol>
                <a:gridCol w="250180">
                  <a:extLst>
                    <a:ext uri="{9D8B030D-6E8A-4147-A177-3AD203B41FA5}">
                      <a16:colId xmlns:a16="http://schemas.microsoft.com/office/drawing/2014/main" val="3377790357"/>
                    </a:ext>
                  </a:extLst>
                </a:gridCol>
                <a:gridCol w="250180">
                  <a:extLst>
                    <a:ext uri="{9D8B030D-6E8A-4147-A177-3AD203B41FA5}">
                      <a16:colId xmlns:a16="http://schemas.microsoft.com/office/drawing/2014/main" val="2707286339"/>
                    </a:ext>
                  </a:extLst>
                </a:gridCol>
                <a:gridCol w="250180">
                  <a:extLst>
                    <a:ext uri="{9D8B030D-6E8A-4147-A177-3AD203B41FA5}">
                      <a16:colId xmlns:a16="http://schemas.microsoft.com/office/drawing/2014/main" val="3430366412"/>
                    </a:ext>
                  </a:extLst>
                </a:gridCol>
                <a:gridCol w="250180">
                  <a:extLst>
                    <a:ext uri="{9D8B030D-6E8A-4147-A177-3AD203B41FA5}">
                      <a16:colId xmlns:a16="http://schemas.microsoft.com/office/drawing/2014/main" val="4051968572"/>
                    </a:ext>
                  </a:extLst>
                </a:gridCol>
                <a:gridCol w="250180">
                  <a:extLst>
                    <a:ext uri="{9D8B030D-6E8A-4147-A177-3AD203B41FA5}">
                      <a16:colId xmlns:a16="http://schemas.microsoft.com/office/drawing/2014/main" val="4080080548"/>
                    </a:ext>
                  </a:extLst>
                </a:gridCol>
                <a:gridCol w="250180">
                  <a:extLst>
                    <a:ext uri="{9D8B030D-6E8A-4147-A177-3AD203B41FA5}">
                      <a16:colId xmlns:a16="http://schemas.microsoft.com/office/drawing/2014/main" val="1580230651"/>
                    </a:ext>
                  </a:extLst>
                </a:gridCol>
                <a:gridCol w="250180">
                  <a:extLst>
                    <a:ext uri="{9D8B030D-6E8A-4147-A177-3AD203B41FA5}">
                      <a16:colId xmlns:a16="http://schemas.microsoft.com/office/drawing/2014/main" val="2966959846"/>
                    </a:ext>
                  </a:extLst>
                </a:gridCol>
                <a:gridCol w="250180">
                  <a:extLst>
                    <a:ext uri="{9D8B030D-6E8A-4147-A177-3AD203B41FA5}">
                      <a16:colId xmlns:a16="http://schemas.microsoft.com/office/drawing/2014/main" val="2195475603"/>
                    </a:ext>
                  </a:extLst>
                </a:gridCol>
                <a:gridCol w="250180">
                  <a:extLst>
                    <a:ext uri="{9D8B030D-6E8A-4147-A177-3AD203B41FA5}">
                      <a16:colId xmlns:a16="http://schemas.microsoft.com/office/drawing/2014/main" val="2882844623"/>
                    </a:ext>
                  </a:extLst>
                </a:gridCol>
                <a:gridCol w="250180">
                  <a:extLst>
                    <a:ext uri="{9D8B030D-6E8A-4147-A177-3AD203B41FA5}">
                      <a16:colId xmlns:a16="http://schemas.microsoft.com/office/drawing/2014/main" val="2183475613"/>
                    </a:ext>
                  </a:extLst>
                </a:gridCol>
                <a:gridCol w="250180">
                  <a:extLst>
                    <a:ext uri="{9D8B030D-6E8A-4147-A177-3AD203B41FA5}">
                      <a16:colId xmlns:a16="http://schemas.microsoft.com/office/drawing/2014/main" val="4008600437"/>
                    </a:ext>
                  </a:extLst>
                </a:gridCol>
                <a:gridCol w="250180">
                  <a:extLst>
                    <a:ext uri="{9D8B030D-6E8A-4147-A177-3AD203B41FA5}">
                      <a16:colId xmlns:a16="http://schemas.microsoft.com/office/drawing/2014/main" val="3365564382"/>
                    </a:ext>
                  </a:extLst>
                </a:gridCol>
                <a:gridCol w="250180">
                  <a:extLst>
                    <a:ext uri="{9D8B030D-6E8A-4147-A177-3AD203B41FA5}">
                      <a16:colId xmlns:a16="http://schemas.microsoft.com/office/drawing/2014/main" val="3012930589"/>
                    </a:ext>
                  </a:extLst>
                </a:gridCol>
                <a:gridCol w="250180">
                  <a:extLst>
                    <a:ext uri="{9D8B030D-6E8A-4147-A177-3AD203B41FA5}">
                      <a16:colId xmlns:a16="http://schemas.microsoft.com/office/drawing/2014/main" val="3013961086"/>
                    </a:ext>
                  </a:extLst>
                </a:gridCol>
                <a:gridCol w="190613">
                  <a:extLst>
                    <a:ext uri="{9D8B030D-6E8A-4147-A177-3AD203B41FA5}">
                      <a16:colId xmlns:a16="http://schemas.microsoft.com/office/drawing/2014/main" val="2774516512"/>
                    </a:ext>
                  </a:extLst>
                </a:gridCol>
                <a:gridCol w="705865">
                  <a:extLst>
                    <a:ext uri="{9D8B030D-6E8A-4147-A177-3AD203B41FA5}">
                      <a16:colId xmlns:a16="http://schemas.microsoft.com/office/drawing/2014/main" val="1852844284"/>
                    </a:ext>
                  </a:extLst>
                </a:gridCol>
              </a:tblGrid>
              <a:tr h="445294">
                <a:tc>
                  <a:txBody>
                    <a:bodyPr/>
                    <a:lstStyle/>
                    <a:p>
                      <a:pPr algn="l" fontAlgn="b"/>
                      <a:r>
                        <a:rPr lang="en-US" sz="1100" b="0" i="0" u="none" strike="noStrike">
                          <a:solidFill>
                            <a:srgbClr val="000000"/>
                          </a:solidFill>
                          <a:effectLst/>
                          <a:highlight>
                            <a:srgbClr val="D9E1F2"/>
                          </a:highlight>
                          <a:latin typeface="Calibri" panose="020F0502020204030204" pitchFamily="34" charset="0"/>
                        </a:rPr>
                        <a:t>LeaveOrNot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highlight>
                            <a:srgbClr val="D9E1F2"/>
                          </a:highligh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814936363"/>
                  </a:ext>
                </a:extLst>
              </a:tr>
              <a:tr h="44529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7602381"/>
                  </a:ext>
                </a:extLst>
              </a:tr>
              <a:tr h="445294">
                <a:tc>
                  <a:txBody>
                    <a:bodyPr/>
                    <a:lstStyle/>
                    <a:p>
                      <a:pPr algn="l" fontAlgn="b"/>
                      <a:r>
                        <a:rPr lang="en-US" sz="1100" b="1" i="0" u="none" strike="noStrike">
                          <a:solidFill>
                            <a:srgbClr val="000000"/>
                          </a:solidFill>
                          <a:effectLst/>
                          <a:highlight>
                            <a:srgbClr val="D9E1F2"/>
                          </a:highlight>
                          <a:latin typeface="Calibri" panose="020F0502020204030204" pitchFamily="34" charset="0"/>
                        </a:rPr>
                        <a:t>Count of Gender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Column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62633213"/>
                  </a:ext>
                </a:extLst>
              </a:tr>
              <a:tr h="445294">
                <a:tc>
                  <a:txBody>
                    <a:bodyPr/>
                    <a:lstStyle/>
                    <a:p>
                      <a:pPr algn="l" fontAlgn="b"/>
                      <a:r>
                        <a:rPr lang="en-US" sz="1100" b="1" i="0" u="none" strike="noStrike">
                          <a:solidFill>
                            <a:srgbClr val="000000"/>
                          </a:solidFill>
                          <a:effectLst/>
                          <a:highlight>
                            <a:srgbClr val="D9E1F2"/>
                          </a:highlight>
                          <a:latin typeface="Calibri" panose="020F0502020204030204" pitchFamily="34" charset="0"/>
                        </a:rPr>
                        <a:t>Row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75256484"/>
                  </a:ext>
                </a:extLst>
              </a:tr>
              <a:tr h="445294">
                <a:tc>
                  <a:txBody>
                    <a:bodyPr/>
                    <a:lstStyle/>
                    <a:p>
                      <a:pPr algn="l" fontAlgn="b"/>
                      <a:r>
                        <a:rPr lang="en-US" sz="1100" b="0" i="0" u="none" strike="noStrike">
                          <a:solidFill>
                            <a:srgbClr val="000000"/>
                          </a:solidFill>
                          <a:effectLst/>
                          <a:latin typeface="Calibri" panose="020F0502020204030204" pitchFamily="34" charset="0"/>
                        </a:rPr>
                        <a:t>Bachelors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502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3601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481022"/>
                  </a:ext>
                </a:extLst>
              </a:tr>
              <a:tr h="445294">
                <a:tc>
                  <a:txBody>
                    <a:bodyPr/>
                    <a:lstStyle/>
                    <a:p>
                      <a:pPr algn="l" fontAlgn="b"/>
                      <a:r>
                        <a:rPr lang="en-US" sz="1100" b="0" i="0" u="none" strike="noStrike">
                          <a:solidFill>
                            <a:srgbClr val="000000"/>
                          </a:solidFill>
                          <a:effectLst/>
                          <a:latin typeface="Calibri" panose="020F0502020204030204" pitchFamily="34" charset="0"/>
                        </a:rPr>
                        <a:t>Masters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873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6899488"/>
                  </a:ext>
                </a:extLst>
              </a:tr>
              <a:tr h="445294">
                <a:tc>
                  <a:txBody>
                    <a:bodyPr/>
                    <a:lstStyle/>
                    <a:p>
                      <a:pPr algn="l" fontAlgn="b"/>
                      <a:r>
                        <a:rPr lang="en-US" sz="1100" b="0" i="0" u="none" strike="noStrike">
                          <a:solidFill>
                            <a:srgbClr val="000000"/>
                          </a:solidFill>
                          <a:effectLst/>
                          <a:latin typeface="Calibri" panose="020F0502020204030204" pitchFamily="34" charset="0"/>
                        </a:rPr>
                        <a:t>PHD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0982780"/>
                  </a:ext>
                </a:extLst>
              </a:tr>
              <a:tr h="445294">
                <a:tc>
                  <a:txBody>
                    <a:bodyPr/>
                    <a:lstStyle/>
                    <a:p>
                      <a:pPr algn="l" fontAlgn="b"/>
                      <a:r>
                        <a:rPr lang="en-US" sz="1100" b="1" i="0" u="none" strike="noStrike">
                          <a:solidFill>
                            <a:srgbClr val="000000"/>
                          </a:solidFill>
                          <a:effectLst/>
                          <a:highlight>
                            <a:srgbClr val="D9E1F2"/>
                          </a:highligh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418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630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1" i="0" u="none" strike="noStrike" dirty="0">
                          <a:solidFill>
                            <a:srgbClr val="000000"/>
                          </a:solidFill>
                          <a:effectLst/>
                          <a:highlight>
                            <a:srgbClr val="D9E1F2"/>
                          </a:highlight>
                          <a:latin typeface="Calibri" panose="020F0502020204030204" pitchFamily="34" charset="0"/>
                        </a:rPr>
                        <a:t>4653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8318209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677</Words>
  <Application>Microsoft Office PowerPoint</Application>
  <PresentationFormat>Widescreen</PresentationFormat>
  <Paragraphs>202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PowerPoint Presentation</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Sandhiya M</cp:lastModifiedBy>
  <cp:revision>24</cp:revision>
  <dcterms:created xsi:type="dcterms:W3CDTF">2024-03-29T15:07:22Z</dcterms:created>
  <dcterms:modified xsi:type="dcterms:W3CDTF">2024-09-07T22:03:54Z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