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4" r:id="rId1"/>
  </p:sldMasterIdLst>
  <p:notesMasterIdLst>
    <p:notesMasterId r:id="rId14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200" u="sng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2-40E3-99FA-B396AF69400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061063396421798"/>
          <c:y val="0.11538167870931949"/>
          <c:w val="0.79633673540277861"/>
          <c:h val="0.121785560669627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034989486650919E-2"/>
          <c:y val="0.21455827830726346"/>
          <c:w val="0.94853837188227985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7-48C4-B1C6-C47E20BDF4AB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7-48C4-B1C6-C47E20BDF4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345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8363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001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63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2951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8724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64936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83279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7969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2681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4662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621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892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451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5107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97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6377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8348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76285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748836" y="426663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91344" y="1535836"/>
            <a:ext cx="964907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35754"/>
            <a:ext cx="8588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: R.SANGEETHA</a:t>
            </a:r>
          </a:p>
          <a:p>
            <a:r>
              <a:rPr lang="en-US" sz="2400" b="1" dirty="0"/>
              <a:t>REGISTER NO      :312208222</a:t>
            </a:r>
          </a:p>
          <a:p>
            <a:r>
              <a:rPr lang="en-US" sz="2400" b="1" dirty="0"/>
              <a:t>DEPARTMENT     : COMMERCE</a:t>
            </a:r>
          </a:p>
          <a:p>
            <a:r>
              <a:rPr lang="en-US" sz="2400" b="1" dirty="0"/>
              <a:t>COLLEGE              :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67266"/>
              </p:ext>
            </p:extLst>
          </p:nvPr>
        </p:nvGraphicFramePr>
        <p:xfrm>
          <a:off x="595274" y="1052736"/>
          <a:ext cx="4572032" cy="5184580"/>
        </p:xfrm>
        <a:graphic>
          <a:graphicData uri="http://schemas.openxmlformats.org/drawingml/2006/table">
            <a:tbl>
              <a:tblPr/>
              <a:tblGrid>
                <a:gridCol w="22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45630355"/>
              </p:ext>
            </p:extLst>
          </p:nvPr>
        </p:nvGraphicFramePr>
        <p:xfrm>
          <a:off x="6456040" y="1052736"/>
          <a:ext cx="5140686" cy="518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3826"/>
              </p:ext>
            </p:extLst>
          </p:nvPr>
        </p:nvGraphicFramePr>
        <p:xfrm>
          <a:off x="623392" y="1484784"/>
          <a:ext cx="4392488" cy="511255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2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0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64856339"/>
              </p:ext>
            </p:extLst>
          </p:nvPr>
        </p:nvGraphicFramePr>
        <p:xfrm>
          <a:off x="5447928" y="692696"/>
          <a:ext cx="6744072" cy="552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4F9A2-BD47-288B-AEF5-E2833264B496}"/>
              </a:ext>
            </a:extLst>
          </p:cNvPr>
          <p:cNvSpPr txBox="1"/>
          <p:nvPr/>
        </p:nvSpPr>
        <p:spPr>
          <a:xfrm>
            <a:off x="623392" y="2348880"/>
            <a:ext cx="10873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1. Analyze the Salary Distribution</a:t>
            </a:r>
            <a:r>
              <a:rPr lang="en-US" dirty="0"/>
              <a:t>:   - Identify the average, median, and range of salaries within each department.   - Compare these statistics across departments to see if there are significant differences.</a:t>
            </a:r>
          </a:p>
          <a:p>
            <a:endParaRPr lang="en-US" dirty="0"/>
          </a:p>
          <a:p>
            <a:r>
              <a:rPr lang="en-US" b="1" dirty="0"/>
              <a:t>2.Count Male and Female Employees</a:t>
            </a:r>
            <a:r>
              <a:rPr lang="en-US" dirty="0"/>
              <a:t>:   - Calculate the total number of male and female employees in each department.   - Determine the gender ratio within each department.</a:t>
            </a:r>
          </a:p>
          <a:p>
            <a:endParaRPr lang="en-US" dirty="0"/>
          </a:p>
          <a:p>
            <a:r>
              <a:rPr lang="en-US" b="1" dirty="0"/>
              <a:t>3. Draw Conclusions</a:t>
            </a:r>
            <a:r>
              <a:rPr lang="en-US" dirty="0"/>
              <a:t>:   - Salary Distribution : Summarize whether salaries are evenly distributed or if there are discrepancies between departments. For example, you might find that some departments have higher average salaries than others.   - *Gender Distribution*: Highlight any departments with significant gender imbalances or notable patterns, such as a higher proportion of males in technical roles and females in administrative roles.</a:t>
            </a:r>
          </a:p>
          <a:p>
            <a:endParaRPr lang="en-US" dirty="0"/>
          </a:p>
          <a:p>
            <a:r>
              <a:rPr lang="en-US" b="1" dirty="0"/>
              <a:t>4.Identify Trends</a:t>
            </a:r>
            <a:r>
              <a:rPr lang="en-US" dirty="0"/>
              <a:t>:   - Look for patterns or trends, such as whether higher-paying departments tend to have a particular gender balance or if there are departments where one gender is disproportionately represented.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0076-9894-F14F-2A48-345506B1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1552724"/>
            <a:ext cx="9361040" cy="1228204"/>
          </a:xfrm>
        </p:spPr>
        <p:txBody>
          <a:bodyPr>
            <a:normAutofit fontScale="90000"/>
          </a:bodyPr>
          <a:lstStyle/>
          <a:p>
            <a:r>
              <a:rPr lang="en-US" sz="5400" b="1" spc="5" dirty="0">
                <a:latin typeface="Algerian" pitchFamily="82" charset="0"/>
              </a:rPr>
              <a:t>PROJECT</a:t>
            </a:r>
            <a:r>
              <a:rPr lang="en-US" sz="5400" b="1" spc="-85" dirty="0">
                <a:latin typeface="Algerian" pitchFamily="82" charset="0"/>
              </a:rPr>
              <a:t> </a:t>
            </a:r>
            <a:r>
              <a:rPr lang="en-US" sz="5400" b="1" spc="25" dirty="0">
                <a:latin typeface="Algerian" pitchFamily="82" charset="0"/>
              </a:rPr>
              <a:t>TITLE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66707-DB26-8DCA-13DF-2F770F72E8AC}"/>
              </a:ext>
            </a:extLst>
          </p:cNvPr>
          <p:cNvSpPr txBox="1"/>
          <p:nvPr/>
        </p:nvSpPr>
        <p:spPr>
          <a:xfrm>
            <a:off x="2207568" y="2996952"/>
            <a:ext cx="69127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distribution, </a:t>
            </a:r>
          </a:p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count 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1E853-FDC5-FE73-512E-94B39425EA44}"/>
              </a:ext>
            </a:extLst>
          </p:cNvPr>
          <p:cNvSpPr txBox="1"/>
          <p:nvPr/>
        </p:nvSpPr>
        <p:spPr>
          <a:xfrm>
            <a:off x="2423592" y="836712"/>
            <a:ext cx="87129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and </a:t>
            </a:r>
            <a:r>
              <a:rPr lang="en-US" sz="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</a:p>
          <a:p>
            <a:pPr algn="l">
              <a:buFont typeface="+mj-lt"/>
              <a:buAutoNum type="arabicPeriod"/>
            </a:pPr>
            <a:r>
              <a:rPr lang="en-US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Description</a:t>
            </a:r>
            <a:endParaRPr lang="en-US" sz="4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Modelling Approach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D5E88-6909-14CF-3AAE-6F6A360998A5}"/>
              </a:ext>
            </a:extLst>
          </p:cNvPr>
          <p:cNvSpPr txBox="1"/>
          <p:nvPr/>
        </p:nvSpPr>
        <p:spPr>
          <a:xfrm>
            <a:off x="839416" y="980728"/>
            <a:ext cx="4680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spc="2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lang="en-US" sz="4400" spc="-5" dirty="0">
                <a:solidFill>
                  <a:srgbClr val="C00000"/>
                </a:solidFill>
                <a:latin typeface="Algerian" pitchFamily="82" charset="0"/>
              </a:rPr>
              <a:t>G</a:t>
            </a:r>
            <a:r>
              <a:rPr lang="en-US" sz="4400" spc="-3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lang="en-US" sz="4400" spc="15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lang="en-US" sz="4400" dirty="0">
                <a:solidFill>
                  <a:srgbClr val="C00000"/>
                </a:solidFill>
                <a:latin typeface="Algerian" pitchFamily="82" charset="0"/>
              </a:rPr>
              <a:t>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9310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7448" y="1160561"/>
            <a:ext cx="745807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Algerian" pitchFamily="82" charset="0"/>
              </a:rPr>
              <a:t>P</a:t>
            </a:r>
            <a:r>
              <a:rPr sz="4400" spc="15" dirty="0">
                <a:latin typeface="Algerian" pitchFamily="82" charset="0"/>
              </a:rPr>
              <a:t>ROB</a:t>
            </a:r>
            <a:r>
              <a:rPr sz="4400" spc="55" dirty="0">
                <a:latin typeface="Algerian" pitchFamily="82" charset="0"/>
              </a:rPr>
              <a:t>L</a:t>
            </a:r>
            <a:r>
              <a:rPr sz="4400" spc="-20" dirty="0">
                <a:latin typeface="Algerian" pitchFamily="82" charset="0"/>
              </a:rPr>
              <a:t>E</a:t>
            </a:r>
            <a:r>
              <a:rPr sz="4400" spc="20" dirty="0">
                <a:latin typeface="Algerian" pitchFamily="82" charset="0"/>
              </a:rPr>
              <a:t>M</a:t>
            </a:r>
            <a:r>
              <a:rPr sz="4400" dirty="0">
                <a:latin typeface="Algerian" pitchFamily="82" charset="0"/>
              </a:rPr>
              <a:t>	</a:t>
            </a:r>
            <a:r>
              <a:rPr sz="4400" spc="10" dirty="0">
                <a:latin typeface="Algerian" pitchFamily="82" charset="0"/>
              </a:rPr>
              <a:t>S</a:t>
            </a:r>
            <a:r>
              <a:rPr sz="4400" spc="-370" dirty="0">
                <a:latin typeface="Algerian" pitchFamily="82" charset="0"/>
              </a:rPr>
              <a:t>T</a:t>
            </a:r>
            <a:r>
              <a:rPr sz="4400" spc="-375" dirty="0">
                <a:latin typeface="Algerian" pitchFamily="82" charset="0"/>
              </a:rPr>
              <a:t>A</a:t>
            </a:r>
            <a:r>
              <a:rPr sz="4400" spc="15" dirty="0">
                <a:latin typeface="Algerian" pitchFamily="82" charset="0"/>
              </a:rPr>
              <a:t>T</a:t>
            </a:r>
            <a:r>
              <a:rPr sz="4400" spc="-10" dirty="0">
                <a:latin typeface="Algerian" pitchFamily="82" charset="0"/>
              </a:rPr>
              <a:t>E</a:t>
            </a:r>
            <a:r>
              <a:rPr sz="4400" spc="-20" dirty="0">
                <a:latin typeface="Algerian" pitchFamily="82" charset="0"/>
              </a:rPr>
              <a:t>ME</a:t>
            </a:r>
            <a:r>
              <a:rPr sz="4400" spc="10" dirty="0">
                <a:latin typeface="Algerian" pitchFamily="82" charset="0"/>
              </a:rPr>
              <a:t>NT</a:t>
            </a:r>
            <a:endParaRPr sz="4400" dirty="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2933699"/>
            <a:ext cx="7458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Its help to identify the employee salary growth.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1261" y="1063416"/>
            <a:ext cx="57162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Algerian" pitchFamily="82" charset="0"/>
              </a:rPr>
              <a:t>PROJECT	</a:t>
            </a:r>
            <a:r>
              <a:rPr sz="4250" b="1" spc="-20" dirty="0">
                <a:latin typeface="Algerian" pitchFamily="82" charset="0"/>
              </a:rPr>
              <a:t>OVERVIEW</a:t>
            </a:r>
            <a:endParaRPr sz="4250" b="1" dirty="0"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1001261" y="2492896"/>
            <a:ext cx="765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2381250" y="4137958"/>
            <a:ext cx="6257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7488" y="1081457"/>
            <a:ext cx="7141096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>
                <a:latin typeface="Algerian" pitchFamily="82" charset="0"/>
              </a:rPr>
              <a:t>W</a:t>
            </a:r>
            <a:r>
              <a:rPr sz="4400" spc="-20" dirty="0">
                <a:latin typeface="Algerian" pitchFamily="82" charset="0"/>
              </a:rPr>
              <a:t>H</a:t>
            </a:r>
            <a:r>
              <a:rPr sz="4400" spc="20" dirty="0">
                <a:latin typeface="Algerian" pitchFamily="82" charset="0"/>
              </a:rPr>
              <a:t>O</a:t>
            </a:r>
            <a:r>
              <a:rPr sz="4400" spc="-235" dirty="0">
                <a:latin typeface="Algerian" pitchFamily="82" charset="0"/>
              </a:rPr>
              <a:t> </a:t>
            </a:r>
            <a:r>
              <a:rPr sz="4400" spc="-10" dirty="0">
                <a:latin typeface="Algerian" pitchFamily="82" charset="0"/>
              </a:rPr>
              <a:t>AR</a:t>
            </a:r>
            <a:r>
              <a:rPr sz="4400" spc="15" dirty="0">
                <a:latin typeface="Algerian" pitchFamily="82" charset="0"/>
              </a:rPr>
              <a:t>E</a:t>
            </a:r>
            <a:r>
              <a:rPr sz="4400" spc="-35" dirty="0">
                <a:latin typeface="Algerian" pitchFamily="82" charset="0"/>
              </a:rPr>
              <a:t> </a:t>
            </a:r>
            <a:r>
              <a:rPr sz="4400" spc="-10" dirty="0">
                <a:latin typeface="Algerian" pitchFamily="82" charset="0"/>
              </a:rPr>
              <a:t>T</a:t>
            </a:r>
            <a:r>
              <a:rPr sz="4400" spc="-15" dirty="0">
                <a:latin typeface="Algerian" pitchFamily="82" charset="0"/>
              </a:rPr>
              <a:t>H</a:t>
            </a:r>
            <a:r>
              <a:rPr sz="4400" spc="15" dirty="0">
                <a:latin typeface="Algerian" pitchFamily="82" charset="0"/>
              </a:rPr>
              <a:t>E</a:t>
            </a:r>
            <a:r>
              <a:rPr sz="4400" spc="-35" dirty="0">
                <a:latin typeface="Algerian" pitchFamily="82" charset="0"/>
              </a:rPr>
              <a:t> </a:t>
            </a:r>
            <a:r>
              <a:rPr sz="4400" spc="-20" dirty="0">
                <a:latin typeface="Algerian" pitchFamily="82" charset="0"/>
              </a:rPr>
              <a:t>E</a:t>
            </a:r>
            <a:r>
              <a:rPr sz="4400" spc="30" dirty="0">
                <a:latin typeface="Algerian" pitchFamily="82" charset="0"/>
              </a:rPr>
              <a:t>N</a:t>
            </a:r>
            <a:r>
              <a:rPr sz="4400" spc="15" dirty="0">
                <a:latin typeface="Algerian" pitchFamily="82" charset="0"/>
              </a:rPr>
              <a:t>D</a:t>
            </a:r>
            <a:r>
              <a:rPr sz="4400" spc="-45" dirty="0">
                <a:latin typeface="Algerian" pitchFamily="82" charset="0"/>
              </a:rPr>
              <a:t> </a:t>
            </a:r>
            <a:r>
              <a:rPr sz="4400" dirty="0">
                <a:latin typeface="Algerian" pitchFamily="82" charset="0"/>
              </a:rPr>
              <a:t>U</a:t>
            </a:r>
            <a:r>
              <a:rPr sz="4400" spc="10" dirty="0">
                <a:latin typeface="Algerian" pitchFamily="82" charset="0"/>
              </a:rPr>
              <a:t>S</a:t>
            </a:r>
            <a:r>
              <a:rPr sz="4400" spc="-25" dirty="0">
                <a:latin typeface="Algerian" pitchFamily="82" charset="0"/>
              </a:rPr>
              <a:t>E</a:t>
            </a:r>
            <a:r>
              <a:rPr sz="4400" spc="-10" dirty="0">
                <a:latin typeface="Algerian" pitchFamily="82" charset="0"/>
              </a:rPr>
              <a:t>R</a:t>
            </a:r>
            <a:r>
              <a:rPr sz="4400" spc="5" dirty="0">
                <a:latin typeface="Algerian" pitchFamily="82" charset="0"/>
              </a:rPr>
              <a:t>S?</a:t>
            </a:r>
            <a:endParaRPr sz="4400" dirty="0"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1127448" y="330047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646" y="3254853"/>
            <a:ext cx="2143125" cy="288872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4750" y="2618477"/>
            <a:ext cx="60960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476672"/>
            <a:ext cx="10681335" cy="1080119"/>
          </a:xfrm>
        </p:spPr>
        <p:txBody>
          <a:bodyPr/>
          <a:lstStyle/>
          <a:p>
            <a:r>
              <a:rPr lang="en-IN" sz="48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1343472" y="1268760"/>
            <a:ext cx="1022513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 Overview</a:t>
            </a:r>
            <a:r>
              <a:rPr lang="en-US" b="1" dirty="0"/>
              <a:t>:</a:t>
            </a:r>
          </a:p>
          <a:p>
            <a:r>
              <a:rPr lang="en-US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r>
              <a:rPr lang="en-IN" sz="2800" b="1" dirty="0"/>
              <a:t>Data Fields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Department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Manager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 Band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2567608" y="3429000"/>
            <a:ext cx="6966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Using  average formula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85599-F1D4-6239-D641-60CDBD089EAC}"/>
              </a:ext>
            </a:extLst>
          </p:cNvPr>
          <p:cNvSpPr txBox="1"/>
          <p:nvPr/>
        </p:nvSpPr>
        <p:spPr>
          <a:xfrm>
            <a:off x="767408" y="2276872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spc="15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  <a:r>
              <a:rPr lang="en-US" sz="4800" b="1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  <a:r>
              <a:rPr lang="en-US" sz="4800" b="1" spc="-15" dirty="0">
                <a:solidFill>
                  <a:schemeClr val="tx2"/>
                </a:solidFill>
                <a:latin typeface="Trebuchet MS"/>
                <a:cs typeface="Trebuchet MS"/>
              </a:rPr>
              <a:t>D</a:t>
            </a:r>
            <a:r>
              <a:rPr lang="en-US" sz="4800" b="1" spc="-35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  <a:r>
              <a:rPr lang="en-US" sz="4800" b="1" spc="-30" dirty="0">
                <a:solidFill>
                  <a:schemeClr val="tx2"/>
                </a:solidFill>
                <a:latin typeface="Trebuchet MS"/>
                <a:cs typeface="Trebuchet MS"/>
              </a:rPr>
              <a:t>LL</a:t>
            </a:r>
            <a:r>
              <a:rPr lang="en-US" sz="4800" b="1" spc="-5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  <a:r>
              <a:rPr lang="en-US" sz="4800" b="1" spc="30" dirty="0">
                <a:solidFill>
                  <a:schemeClr val="tx2"/>
                </a:solidFill>
                <a:latin typeface="Trebuchet MS"/>
                <a:cs typeface="Trebuchet MS"/>
              </a:rPr>
              <a:t>N</a:t>
            </a:r>
            <a:r>
              <a:rPr lang="en-US" sz="4800" b="1" spc="5" dirty="0">
                <a:solidFill>
                  <a:schemeClr val="tx2"/>
                </a:solidFill>
                <a:latin typeface="Trebuchet MS"/>
                <a:cs typeface="Trebuchet MS"/>
              </a:rPr>
              <a:t>G</a:t>
            </a:r>
            <a:endParaRPr lang="en-US" sz="4800" b="1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449</TotalTime>
  <Words>530</Words>
  <Application>Microsoft Office PowerPoint</Application>
  <PresentationFormat>Widescreen</PresentationFormat>
  <Paragraphs>134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Roboto</vt:lpstr>
      <vt:lpstr>Times New Roman</vt:lpstr>
      <vt:lpstr>Trebuchet MS</vt:lpstr>
      <vt:lpstr>Tw Cen MT</vt:lpstr>
      <vt:lpstr>Wingdings</vt:lpstr>
      <vt:lpstr>Circuit</vt:lpstr>
      <vt:lpstr>Employee Data Analysis using Excel  </vt:lpstr>
      <vt:lpstr>PROJECT TITLE </vt:lpstr>
      <vt:lpstr>PowerPoint Presentation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22</cp:revision>
  <dcterms:created xsi:type="dcterms:W3CDTF">2024-03-29T15:07:22Z</dcterms:created>
  <dcterms:modified xsi:type="dcterms:W3CDTF">2024-08-29T09:18:27Z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