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1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0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65818925/f/6144a599-4725-4ee5-8211-84588fca71cf/EMPLOYEE%20SALARY%20EXCEL.xlsx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65818925/f/6144a599-4725-4ee5-8211-84588fca71cf/EMPLOYEE%20SALARY%20EXCEL.xlsx" TargetMode="External"/><Relationship Id="rId2" Type="http://schemas.microsoft.com/office/2011/relationships/chartStyle" Target="style2.xml"/><Relationship Id="rId3" Type="http://schemas.microsoft.com/office/2011/relationships/chartColorStyle" Target="colors2.xml"/><Relationship Id="rId4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030555555555555555"/>
          <c:y val="0.19486111111111112"/>
          <c:w val="0.9388888888888889"/>
          <c:h val="0.4440255905511811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BASIC SALARY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Sheet1!$A$2:$A$20</c:f>
              <c:strCache>
                <c:ptCount val="19"/>
                <c:pt idx="0">
                  <c:v>Sangeetha</c:v>
                </c:pt>
                <c:pt idx="1">
                  <c:v>Nithiya Sri</c:v>
                </c:pt>
                <c:pt idx="2">
                  <c:v>Yuvarekha</c:v>
                </c:pt>
                <c:pt idx="3">
                  <c:v>Reetha</c:v>
                </c:pt>
                <c:pt idx="4">
                  <c:v>Hema</c:v>
                </c:pt>
                <c:pt idx="5">
                  <c:v>Sreenithi</c:v>
                </c:pt>
                <c:pt idx="6">
                  <c:v>Madhumitha</c:v>
                </c:pt>
                <c:pt idx="7">
                  <c:v>Priya</c:v>
                </c:pt>
                <c:pt idx="8">
                  <c:v>Manisha</c:v>
                </c:pt>
                <c:pt idx="9">
                  <c:v>Meena</c:v>
                </c:pt>
                <c:pt idx="10">
                  <c:v>Gayathri</c:v>
                </c:pt>
                <c:pt idx="11">
                  <c:v>Mahalakshimi</c:v>
                </c:pt>
                <c:pt idx="12">
                  <c:v>Arthi</c:v>
                </c:pt>
                <c:pt idx="13">
                  <c:v>Asharunnisa</c:v>
                </c:pt>
                <c:pt idx="14">
                  <c:v>Aishwarya</c:v>
                </c:pt>
                <c:pt idx="15">
                  <c:v>Padmaashri</c:v>
                </c:pt>
                <c:pt idx="16">
                  <c:v>Preethi</c:v>
                </c:pt>
                <c:pt idx="17">
                  <c:v>Pooja</c:v>
                </c:pt>
                <c:pt idx="18">
                  <c:v>Dhanushree</c:v>
                </c:pt>
              </c:strCache>
            </c:strRef>
          </c:cat>
          <c:val>
            <c:numRef>
              <c:f>Sheet1!$B$2:$B$20</c:f>
              <c:numCache>
                <c:formatCode>_ "₹"\ * #,##0_ ;_ "₹"\ * \-#,##0_ ;_ "₹"\ * "-"??_ ;_ @_ </c:formatCode>
                <c:ptCount val="19"/>
                <c:pt idx="0">
                  <c:v>50000.0</c:v>
                </c:pt>
                <c:pt idx="1">
                  <c:v>50000.0</c:v>
                </c:pt>
                <c:pt idx="2">
                  <c:v>50000.0</c:v>
                </c:pt>
                <c:pt idx="3">
                  <c:v>40000.0</c:v>
                </c:pt>
                <c:pt idx="4">
                  <c:v>28000.0</c:v>
                </c:pt>
                <c:pt idx="5">
                  <c:v>20000.0</c:v>
                </c:pt>
                <c:pt idx="6">
                  <c:v>45000.0</c:v>
                </c:pt>
                <c:pt idx="7">
                  <c:v>23000.0</c:v>
                </c:pt>
                <c:pt idx="8">
                  <c:v>32000.0</c:v>
                </c:pt>
                <c:pt idx="9">
                  <c:v>25000.0</c:v>
                </c:pt>
                <c:pt idx="10">
                  <c:v>23000.0</c:v>
                </c:pt>
                <c:pt idx="11">
                  <c:v>22000.0</c:v>
                </c:pt>
                <c:pt idx="12">
                  <c:v>28000.0</c:v>
                </c:pt>
                <c:pt idx="13">
                  <c:v>45000.0</c:v>
                </c:pt>
                <c:pt idx="14">
                  <c:v>44000.0</c:v>
                </c:pt>
                <c:pt idx="15">
                  <c:v>40000.0</c:v>
                </c:pt>
                <c:pt idx="16">
                  <c:v>25000.0</c:v>
                </c:pt>
                <c:pt idx="17">
                  <c:v>42000.0</c:v>
                </c:pt>
                <c:pt idx="18">
                  <c:v>50000.0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INCREASE 10%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Sheet1!$A$2:$A$20</c:f>
              <c:strCache>
                <c:ptCount val="19"/>
                <c:pt idx="0">
                  <c:v>Sangeetha</c:v>
                </c:pt>
                <c:pt idx="1">
                  <c:v>Nithiya Sri</c:v>
                </c:pt>
                <c:pt idx="2">
                  <c:v>Yuvarekha</c:v>
                </c:pt>
                <c:pt idx="3">
                  <c:v>Reetha</c:v>
                </c:pt>
                <c:pt idx="4">
                  <c:v>Hema</c:v>
                </c:pt>
                <c:pt idx="5">
                  <c:v>Sreenithi</c:v>
                </c:pt>
                <c:pt idx="6">
                  <c:v>Madhumitha</c:v>
                </c:pt>
                <c:pt idx="7">
                  <c:v>Priya</c:v>
                </c:pt>
                <c:pt idx="8">
                  <c:v>Manisha</c:v>
                </c:pt>
                <c:pt idx="9">
                  <c:v>Meena</c:v>
                </c:pt>
                <c:pt idx="10">
                  <c:v>Gayathri</c:v>
                </c:pt>
                <c:pt idx="11">
                  <c:v>Mahalakshimi</c:v>
                </c:pt>
                <c:pt idx="12">
                  <c:v>Arthi</c:v>
                </c:pt>
                <c:pt idx="13">
                  <c:v>Asharunnisa</c:v>
                </c:pt>
                <c:pt idx="14">
                  <c:v>Aishwarya</c:v>
                </c:pt>
                <c:pt idx="15">
                  <c:v>Padmaashri</c:v>
                </c:pt>
                <c:pt idx="16">
                  <c:v>Preethi</c:v>
                </c:pt>
                <c:pt idx="17">
                  <c:v>Pooja</c:v>
                </c:pt>
                <c:pt idx="18">
                  <c:v>Dhanushree</c:v>
                </c:pt>
              </c:strCache>
            </c:strRef>
          </c:cat>
          <c:val>
            <c:numRef>
              <c:f>Sheet1!$C$2:$C$20</c:f>
              <c:numCache>
                <c:formatCode>_ "₹"\ * #,##0_ ;_ "₹"\ * \-#,##0_ ;_ "₹"\ * "-"_ ;_ @_ </c:formatCode>
                <c:ptCount val="19"/>
                <c:pt idx="0" formatCode="_ &quot;₹&quot;\ * #,##0_ ;_ &quot;₹&quot;\ * \-#,##0_ ;_ &quot;₹&quot;\ * &quot;-&quot;??_ ;_ @_ ">
                  <c:v>5000.0</c:v>
                </c:pt>
                <c:pt idx="1" formatCode="_ &quot;₹&quot;\ * #,##0_ ;_ &quot;₹&quot;\ * \-#,##0_ ;_ &quot;₹&quot;\ * &quot;-&quot;??_ ;_ @_ ">
                  <c:v>5000.0</c:v>
                </c:pt>
                <c:pt idx="2" formatCode="_ &quot;₹&quot;\ * #,##0_ ;_ &quot;₹&quot;\ * \-#,##0_ ;_ &quot;₹&quot;\ * &quot;-&quot;??_ ;_ @_ ">
                  <c:v>5000.0</c:v>
                </c:pt>
                <c:pt idx="3">
                  <c:v>4000.0</c:v>
                </c:pt>
                <c:pt idx="4">
                  <c:v>2800.0</c:v>
                </c:pt>
                <c:pt idx="5">
                  <c:v>2000.0</c:v>
                </c:pt>
                <c:pt idx="6">
                  <c:v>4500.0</c:v>
                </c:pt>
                <c:pt idx="7">
                  <c:v>2300.0</c:v>
                </c:pt>
                <c:pt idx="8">
                  <c:v>3200.0</c:v>
                </c:pt>
                <c:pt idx="9">
                  <c:v>2500.0</c:v>
                </c:pt>
                <c:pt idx="10">
                  <c:v>2300.0</c:v>
                </c:pt>
                <c:pt idx="11">
                  <c:v>2200.0</c:v>
                </c:pt>
                <c:pt idx="12">
                  <c:v>2800.0</c:v>
                </c:pt>
                <c:pt idx="13">
                  <c:v>4500.0</c:v>
                </c:pt>
                <c:pt idx="14">
                  <c:v>4400.0</c:v>
                </c:pt>
                <c:pt idx="15">
                  <c:v>4000.0</c:v>
                </c:pt>
                <c:pt idx="16">
                  <c:v>2500.0</c:v>
                </c:pt>
                <c:pt idx="17">
                  <c:v>4200.0</c:v>
                </c:pt>
                <c:pt idx="18">
                  <c:v>5000.0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D.A 12%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Sheet1!$A$2:$A$20</c:f>
              <c:strCache>
                <c:ptCount val="19"/>
                <c:pt idx="0">
                  <c:v>Sangeetha</c:v>
                </c:pt>
                <c:pt idx="1">
                  <c:v>Nithiya Sri</c:v>
                </c:pt>
                <c:pt idx="2">
                  <c:v>Yuvarekha</c:v>
                </c:pt>
                <c:pt idx="3">
                  <c:v>Reetha</c:v>
                </c:pt>
                <c:pt idx="4">
                  <c:v>Hema</c:v>
                </c:pt>
                <c:pt idx="5">
                  <c:v>Sreenithi</c:v>
                </c:pt>
                <c:pt idx="6">
                  <c:v>Madhumitha</c:v>
                </c:pt>
                <c:pt idx="7">
                  <c:v>Priya</c:v>
                </c:pt>
                <c:pt idx="8">
                  <c:v>Manisha</c:v>
                </c:pt>
                <c:pt idx="9">
                  <c:v>Meena</c:v>
                </c:pt>
                <c:pt idx="10">
                  <c:v>Gayathri</c:v>
                </c:pt>
                <c:pt idx="11">
                  <c:v>Mahalakshimi</c:v>
                </c:pt>
                <c:pt idx="12">
                  <c:v>Arthi</c:v>
                </c:pt>
                <c:pt idx="13">
                  <c:v>Asharunnisa</c:v>
                </c:pt>
                <c:pt idx="14">
                  <c:v>Aishwarya</c:v>
                </c:pt>
                <c:pt idx="15">
                  <c:v>Padmaashri</c:v>
                </c:pt>
                <c:pt idx="16">
                  <c:v>Preethi</c:v>
                </c:pt>
                <c:pt idx="17">
                  <c:v>Pooja</c:v>
                </c:pt>
                <c:pt idx="18">
                  <c:v>Dhanushree</c:v>
                </c:pt>
              </c:strCache>
            </c:strRef>
          </c:cat>
          <c:val>
            <c:numRef>
              <c:f>Sheet1!$D$2:$D$20</c:f>
              <c:numCache>
                <c:formatCode>_ "₹"\ * #,##0_ ;_ "₹"\ * \-#,##0_ ;_ "₹"\ * "-"_ ;_ @_ </c:formatCode>
                <c:ptCount val="19"/>
                <c:pt idx="0">
                  <c:v>6000.0</c:v>
                </c:pt>
                <c:pt idx="1">
                  <c:v>6000.0</c:v>
                </c:pt>
                <c:pt idx="2">
                  <c:v>6000.0</c:v>
                </c:pt>
                <c:pt idx="3">
                  <c:v>4800.0</c:v>
                </c:pt>
                <c:pt idx="4">
                  <c:v>3360.0</c:v>
                </c:pt>
                <c:pt idx="5">
                  <c:v>2400.0</c:v>
                </c:pt>
                <c:pt idx="6">
                  <c:v>5400.0</c:v>
                </c:pt>
                <c:pt idx="7">
                  <c:v>2760.0</c:v>
                </c:pt>
                <c:pt idx="8">
                  <c:v>3840.0</c:v>
                </c:pt>
                <c:pt idx="9">
                  <c:v>3000.0</c:v>
                </c:pt>
                <c:pt idx="10">
                  <c:v>2760.0</c:v>
                </c:pt>
                <c:pt idx="11">
                  <c:v>2640.0</c:v>
                </c:pt>
                <c:pt idx="12">
                  <c:v>3360.0</c:v>
                </c:pt>
                <c:pt idx="13">
                  <c:v>5400.0</c:v>
                </c:pt>
                <c:pt idx="14">
                  <c:v>5280.0</c:v>
                </c:pt>
                <c:pt idx="15">
                  <c:v>4800.0</c:v>
                </c:pt>
                <c:pt idx="16">
                  <c:v>3000.0</c:v>
                </c:pt>
                <c:pt idx="17">
                  <c:v>5040.0</c:v>
                </c:pt>
                <c:pt idx="18">
                  <c:v>6000.0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GROSS SALARY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Sheet1!$A$2:$A$20</c:f>
              <c:strCache>
                <c:ptCount val="19"/>
                <c:pt idx="0">
                  <c:v>Sangeetha</c:v>
                </c:pt>
                <c:pt idx="1">
                  <c:v>Nithiya Sri</c:v>
                </c:pt>
                <c:pt idx="2">
                  <c:v>Yuvarekha</c:v>
                </c:pt>
                <c:pt idx="3">
                  <c:v>Reetha</c:v>
                </c:pt>
                <c:pt idx="4">
                  <c:v>Hema</c:v>
                </c:pt>
                <c:pt idx="5">
                  <c:v>Sreenithi</c:v>
                </c:pt>
                <c:pt idx="6">
                  <c:v>Madhumitha</c:v>
                </c:pt>
                <c:pt idx="7">
                  <c:v>Priya</c:v>
                </c:pt>
                <c:pt idx="8">
                  <c:v>Manisha</c:v>
                </c:pt>
                <c:pt idx="9">
                  <c:v>Meena</c:v>
                </c:pt>
                <c:pt idx="10">
                  <c:v>Gayathri</c:v>
                </c:pt>
                <c:pt idx="11">
                  <c:v>Mahalakshimi</c:v>
                </c:pt>
                <c:pt idx="12">
                  <c:v>Arthi</c:v>
                </c:pt>
                <c:pt idx="13">
                  <c:v>Asharunnisa</c:v>
                </c:pt>
                <c:pt idx="14">
                  <c:v>Aishwarya</c:v>
                </c:pt>
                <c:pt idx="15">
                  <c:v>Padmaashri</c:v>
                </c:pt>
                <c:pt idx="16">
                  <c:v>Preethi</c:v>
                </c:pt>
                <c:pt idx="17">
                  <c:v>Pooja</c:v>
                </c:pt>
                <c:pt idx="18">
                  <c:v>Dhanushree</c:v>
                </c:pt>
              </c:strCache>
            </c:strRef>
          </c:cat>
          <c:val>
            <c:numRef>
              <c:f>Sheet1!$E$2:$E$20</c:f>
              <c:numCache>
                <c:formatCode>_ "₹"\ * #,##0_ ;_ "₹"\ * \-#,##0_ ;_ "₹"\ * "-"_ ;_ @_ </c:formatCode>
                <c:ptCount val="19"/>
                <c:pt idx="0">
                  <c:v>61000.0</c:v>
                </c:pt>
                <c:pt idx="1">
                  <c:v>61000.0</c:v>
                </c:pt>
                <c:pt idx="2">
                  <c:v>61000.0</c:v>
                </c:pt>
                <c:pt idx="3">
                  <c:v>48800.0</c:v>
                </c:pt>
                <c:pt idx="4">
                  <c:v>34160.0</c:v>
                </c:pt>
                <c:pt idx="5">
                  <c:v>24400.0</c:v>
                </c:pt>
                <c:pt idx="6">
                  <c:v>54900.0</c:v>
                </c:pt>
                <c:pt idx="7">
                  <c:v>28060.0</c:v>
                </c:pt>
                <c:pt idx="8">
                  <c:v>39040.0</c:v>
                </c:pt>
                <c:pt idx="9">
                  <c:v>30500.0</c:v>
                </c:pt>
                <c:pt idx="10">
                  <c:v>28060.0</c:v>
                </c:pt>
                <c:pt idx="11">
                  <c:v>26840.0</c:v>
                </c:pt>
                <c:pt idx="12">
                  <c:v>34160.0</c:v>
                </c:pt>
                <c:pt idx="13">
                  <c:v>54900.0</c:v>
                </c:pt>
                <c:pt idx="14">
                  <c:v>53680.0</c:v>
                </c:pt>
                <c:pt idx="15">
                  <c:v>48800.0</c:v>
                </c:pt>
                <c:pt idx="16">
                  <c:v>30500.0</c:v>
                </c:pt>
                <c:pt idx="17">
                  <c:v>51240.0</c:v>
                </c:pt>
                <c:pt idx="18">
                  <c:v>61000.0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 P.F 8%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Sheet1!$A$2:$A$20</c:f>
              <c:strCache>
                <c:ptCount val="19"/>
                <c:pt idx="0">
                  <c:v>Sangeetha</c:v>
                </c:pt>
                <c:pt idx="1">
                  <c:v>Nithiya Sri</c:v>
                </c:pt>
                <c:pt idx="2">
                  <c:v>Yuvarekha</c:v>
                </c:pt>
                <c:pt idx="3">
                  <c:v>Reetha</c:v>
                </c:pt>
                <c:pt idx="4">
                  <c:v>Hema</c:v>
                </c:pt>
                <c:pt idx="5">
                  <c:v>Sreenithi</c:v>
                </c:pt>
                <c:pt idx="6">
                  <c:v>Madhumitha</c:v>
                </c:pt>
                <c:pt idx="7">
                  <c:v>Priya</c:v>
                </c:pt>
                <c:pt idx="8">
                  <c:v>Manisha</c:v>
                </c:pt>
                <c:pt idx="9">
                  <c:v>Meena</c:v>
                </c:pt>
                <c:pt idx="10">
                  <c:v>Gayathri</c:v>
                </c:pt>
                <c:pt idx="11">
                  <c:v>Mahalakshimi</c:v>
                </c:pt>
                <c:pt idx="12">
                  <c:v>Arthi</c:v>
                </c:pt>
                <c:pt idx="13">
                  <c:v>Asharunnisa</c:v>
                </c:pt>
                <c:pt idx="14">
                  <c:v>Aishwarya</c:v>
                </c:pt>
                <c:pt idx="15">
                  <c:v>Padmaashri</c:v>
                </c:pt>
                <c:pt idx="16">
                  <c:v>Preethi</c:v>
                </c:pt>
                <c:pt idx="17">
                  <c:v>Pooja</c:v>
                </c:pt>
                <c:pt idx="18">
                  <c:v>Dhanushree</c:v>
                </c:pt>
              </c:strCache>
            </c:strRef>
          </c:cat>
          <c:val>
            <c:numRef>
              <c:f>Sheet1!$F$2:$F$20</c:f>
              <c:numCache>
                <c:formatCode>_ "₹"\ * #,##0_ ;_ "₹"\ * \-#,##0_ ;_ "₹"\ * "-"_ ;_ @_ </c:formatCode>
                <c:ptCount val="19"/>
                <c:pt idx="0">
                  <c:v>4880.0</c:v>
                </c:pt>
                <c:pt idx="1">
                  <c:v>4880.0</c:v>
                </c:pt>
                <c:pt idx="2">
                  <c:v>4880.0</c:v>
                </c:pt>
                <c:pt idx="3">
                  <c:v>3904.0</c:v>
                </c:pt>
                <c:pt idx="4">
                  <c:v>2732.8</c:v>
                </c:pt>
                <c:pt idx="5">
                  <c:v>1952.0</c:v>
                </c:pt>
                <c:pt idx="6">
                  <c:v>4392.0</c:v>
                </c:pt>
                <c:pt idx="7">
                  <c:v>2244.8</c:v>
                </c:pt>
                <c:pt idx="8">
                  <c:v>3123.2</c:v>
                </c:pt>
                <c:pt idx="9">
                  <c:v>2440.0</c:v>
                </c:pt>
                <c:pt idx="10">
                  <c:v>2244.8</c:v>
                </c:pt>
                <c:pt idx="11">
                  <c:v>2147.2</c:v>
                </c:pt>
                <c:pt idx="12">
                  <c:v>2732.8</c:v>
                </c:pt>
                <c:pt idx="13">
                  <c:v>4392.0</c:v>
                </c:pt>
                <c:pt idx="14">
                  <c:v>4294.4</c:v>
                </c:pt>
                <c:pt idx="15">
                  <c:v>3904.0</c:v>
                </c:pt>
                <c:pt idx="16">
                  <c:v>2440.0</c:v>
                </c:pt>
                <c:pt idx="17">
                  <c:v>4099.2</c:v>
                </c:pt>
                <c:pt idx="18">
                  <c:v>4880.0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NET SALARY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Sheet1!$A$2:$A$20</c:f>
              <c:strCache>
                <c:ptCount val="19"/>
                <c:pt idx="0">
                  <c:v>Sangeetha</c:v>
                </c:pt>
                <c:pt idx="1">
                  <c:v>Nithiya Sri</c:v>
                </c:pt>
                <c:pt idx="2">
                  <c:v>Yuvarekha</c:v>
                </c:pt>
                <c:pt idx="3">
                  <c:v>Reetha</c:v>
                </c:pt>
                <c:pt idx="4">
                  <c:v>Hema</c:v>
                </c:pt>
                <c:pt idx="5">
                  <c:v>Sreenithi</c:v>
                </c:pt>
                <c:pt idx="6">
                  <c:v>Madhumitha</c:v>
                </c:pt>
                <c:pt idx="7">
                  <c:v>Priya</c:v>
                </c:pt>
                <c:pt idx="8">
                  <c:v>Manisha</c:v>
                </c:pt>
                <c:pt idx="9">
                  <c:v>Meena</c:v>
                </c:pt>
                <c:pt idx="10">
                  <c:v>Gayathri</c:v>
                </c:pt>
                <c:pt idx="11">
                  <c:v>Mahalakshimi</c:v>
                </c:pt>
                <c:pt idx="12">
                  <c:v>Arthi</c:v>
                </c:pt>
                <c:pt idx="13">
                  <c:v>Asharunnisa</c:v>
                </c:pt>
                <c:pt idx="14">
                  <c:v>Aishwarya</c:v>
                </c:pt>
                <c:pt idx="15">
                  <c:v>Padmaashri</c:v>
                </c:pt>
                <c:pt idx="16">
                  <c:v>Preethi</c:v>
                </c:pt>
                <c:pt idx="17">
                  <c:v>Pooja</c:v>
                </c:pt>
                <c:pt idx="18">
                  <c:v>Dhanushree</c:v>
                </c:pt>
              </c:strCache>
            </c:strRef>
          </c:cat>
          <c:val>
            <c:numRef>
              <c:f>Sheet1!$G$2:$G$20</c:f>
              <c:numCache>
                <c:formatCode>_ "₹"\ * #,##0_ ;_ "₹"\ * \-#,##0_ ;_ "₹"\ * "-"_ ;_ @_ </c:formatCode>
                <c:ptCount val="19"/>
                <c:pt idx="0">
                  <c:v>56120.0</c:v>
                </c:pt>
                <c:pt idx="1">
                  <c:v>56120.0</c:v>
                </c:pt>
                <c:pt idx="2">
                  <c:v>56120.0</c:v>
                </c:pt>
                <c:pt idx="3">
                  <c:v>44896.0</c:v>
                </c:pt>
                <c:pt idx="4">
                  <c:v>31427.2</c:v>
                </c:pt>
                <c:pt idx="5">
                  <c:v>22448.0</c:v>
                </c:pt>
                <c:pt idx="6">
                  <c:v>50508.0</c:v>
                </c:pt>
                <c:pt idx="7">
                  <c:v>25815.2</c:v>
                </c:pt>
                <c:pt idx="8">
                  <c:v>35916.8</c:v>
                </c:pt>
                <c:pt idx="9">
                  <c:v>28060.0</c:v>
                </c:pt>
                <c:pt idx="10">
                  <c:v>25815.2</c:v>
                </c:pt>
                <c:pt idx="11">
                  <c:v>24692.8</c:v>
                </c:pt>
                <c:pt idx="12">
                  <c:v>31427.2</c:v>
                </c:pt>
                <c:pt idx="13">
                  <c:v>50508.0</c:v>
                </c:pt>
                <c:pt idx="14">
                  <c:v>49385.6</c:v>
                </c:pt>
                <c:pt idx="15">
                  <c:v>44896.0</c:v>
                </c:pt>
                <c:pt idx="16">
                  <c:v>28060.0</c:v>
                </c:pt>
                <c:pt idx="17">
                  <c:v>47140.8</c:v>
                </c:pt>
                <c:pt idx="18">
                  <c:v>56120.0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Sum of GROSS SALARY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9"/>
              <c:pt idx="0">
                <c:v>Aishwarya</c:v>
              </c:pt>
              <c:pt idx="1">
                <c:v>Arthi</c:v>
              </c:pt>
              <c:pt idx="2">
                <c:v>Asharunnisa</c:v>
              </c:pt>
              <c:pt idx="3">
                <c:v>Dhanushree</c:v>
              </c:pt>
              <c:pt idx="4">
                <c:v>Gayathri</c:v>
              </c:pt>
              <c:pt idx="5">
                <c:v>Hema</c:v>
              </c:pt>
              <c:pt idx="6">
                <c:v>Madhumitha</c:v>
              </c:pt>
              <c:pt idx="7">
                <c:v>Mahalakshimi</c:v>
              </c:pt>
              <c:pt idx="8">
                <c:v>Manisha</c:v>
              </c:pt>
              <c:pt idx="9">
                <c:v>Meena</c:v>
              </c:pt>
              <c:pt idx="10">
                <c:v>Nithiya Sri</c:v>
              </c:pt>
              <c:pt idx="11">
                <c:v>Padmaashri</c:v>
              </c:pt>
              <c:pt idx="12">
                <c:v>Pooja</c:v>
              </c:pt>
              <c:pt idx="13">
                <c:v>Preethi</c:v>
              </c:pt>
              <c:pt idx="14">
                <c:v>Priya</c:v>
              </c:pt>
              <c:pt idx="15">
                <c:v>Reetha</c:v>
              </c:pt>
              <c:pt idx="16">
                <c:v>Sangeetha</c:v>
              </c:pt>
              <c:pt idx="17">
                <c:v>Sreenithi</c:v>
              </c:pt>
              <c:pt idx="18">
                <c:v>Yuvarekha</c:v>
              </c:pt>
            </c:strLit>
          </c:cat>
          <c:val>
            <c:numLit>
              <c:formatCode>General</c:formatCode>
              <c:ptCount val="19"/>
              <c:pt idx="0">
                <c:v>53680.0</c:v>
              </c:pt>
              <c:pt idx="1">
                <c:v>34160.0</c:v>
              </c:pt>
              <c:pt idx="2">
                <c:v>54900.0</c:v>
              </c:pt>
              <c:pt idx="3">
                <c:v>61000.0</c:v>
              </c:pt>
              <c:pt idx="4">
                <c:v>28060.0</c:v>
              </c:pt>
              <c:pt idx="5">
                <c:v>34160.0</c:v>
              </c:pt>
              <c:pt idx="6">
                <c:v>54900.0</c:v>
              </c:pt>
              <c:pt idx="7">
                <c:v>26840.0</c:v>
              </c:pt>
              <c:pt idx="8">
                <c:v>39040.0</c:v>
              </c:pt>
              <c:pt idx="9">
                <c:v>30500.0</c:v>
              </c:pt>
              <c:pt idx="10">
                <c:v>61000.0</c:v>
              </c:pt>
              <c:pt idx="11">
                <c:v>48800.0</c:v>
              </c:pt>
              <c:pt idx="12">
                <c:v>51240.0</c:v>
              </c:pt>
              <c:pt idx="13">
                <c:v>30500.0</c:v>
              </c:pt>
              <c:pt idx="14">
                <c:v>28060.0</c:v>
              </c:pt>
              <c:pt idx="15">
                <c:v>48800.0</c:v>
              </c:pt>
              <c:pt idx="16">
                <c:v>61000.0</c:v>
              </c:pt>
              <c:pt idx="17">
                <c:v>24400.0</c:v>
              </c:pt>
              <c:pt idx="18">
                <c:v>61000.0</c:v>
              </c:pt>
            </c:numLit>
          </c:val>
        </c:ser>
        <c:ser>
          <c:idx val="1"/>
          <c:order val="1"/>
          <c:tx>
            <c:v>Sum of NET SALARY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9"/>
              <c:pt idx="0">
                <c:v>Aishwarya</c:v>
              </c:pt>
              <c:pt idx="1">
                <c:v>Arthi</c:v>
              </c:pt>
              <c:pt idx="2">
                <c:v>Asharunnisa</c:v>
              </c:pt>
              <c:pt idx="3">
                <c:v>Dhanushree</c:v>
              </c:pt>
              <c:pt idx="4">
                <c:v>Gayathri</c:v>
              </c:pt>
              <c:pt idx="5">
                <c:v>Hema</c:v>
              </c:pt>
              <c:pt idx="6">
                <c:v>Madhumitha</c:v>
              </c:pt>
              <c:pt idx="7">
                <c:v>Mahalakshimi</c:v>
              </c:pt>
              <c:pt idx="8">
                <c:v>Manisha</c:v>
              </c:pt>
              <c:pt idx="9">
                <c:v>Meena</c:v>
              </c:pt>
              <c:pt idx="10">
                <c:v>Nithiya Sri</c:v>
              </c:pt>
              <c:pt idx="11">
                <c:v>Padmaashri</c:v>
              </c:pt>
              <c:pt idx="12">
                <c:v>Pooja</c:v>
              </c:pt>
              <c:pt idx="13">
                <c:v>Preethi</c:v>
              </c:pt>
              <c:pt idx="14">
                <c:v>Priya</c:v>
              </c:pt>
              <c:pt idx="15">
                <c:v>Reetha</c:v>
              </c:pt>
              <c:pt idx="16">
                <c:v>Sangeetha</c:v>
              </c:pt>
              <c:pt idx="17">
                <c:v>Sreenithi</c:v>
              </c:pt>
              <c:pt idx="18">
                <c:v>Yuvarekha</c:v>
              </c:pt>
            </c:strLit>
          </c:cat>
          <c:val>
            <c:numLit>
              <c:formatCode>General</c:formatCode>
              <c:ptCount val="19"/>
              <c:pt idx="0">
                <c:v>49385.6</c:v>
              </c:pt>
              <c:pt idx="1">
                <c:v>31427.2</c:v>
              </c:pt>
              <c:pt idx="2">
                <c:v>50508.0</c:v>
              </c:pt>
              <c:pt idx="3">
                <c:v>56120.0</c:v>
              </c:pt>
              <c:pt idx="4">
                <c:v>25815.2</c:v>
              </c:pt>
              <c:pt idx="5">
                <c:v>31427.2</c:v>
              </c:pt>
              <c:pt idx="6">
                <c:v>50508.0</c:v>
              </c:pt>
              <c:pt idx="7">
                <c:v>24692.8</c:v>
              </c:pt>
              <c:pt idx="8">
                <c:v>35916.8</c:v>
              </c:pt>
              <c:pt idx="9">
                <c:v>28060.0</c:v>
              </c:pt>
              <c:pt idx="10">
                <c:v>56120.0</c:v>
              </c:pt>
              <c:pt idx="11">
                <c:v>44896.0</c:v>
              </c:pt>
              <c:pt idx="12">
                <c:v>47140.8</c:v>
              </c:pt>
              <c:pt idx="13">
                <c:v>28060.0</c:v>
              </c:pt>
              <c:pt idx="14">
                <c:v>25815.2</c:v>
              </c:pt>
              <c:pt idx="15">
                <c:v>44896.0</c:v>
              </c:pt>
              <c:pt idx="16">
                <c:v>56120.0</c:v>
              </c:pt>
              <c:pt idx="17">
                <c:v>22448.0</c:v>
              </c:pt>
              <c:pt idx="18">
                <c:v>56120.0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234606351"/>
        <c:axId val="234606831"/>
      </c:barChart>
      <c:catAx>
        <c:axId val="234606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606831"/>
        <c:crosses val="autoZero"/>
        <c:auto val="1"/>
        <c:lblAlgn val="ctr"/>
        <c:lblOffset val="100"/>
        <c:noMultiLvlLbl val="0"/>
      </c:catAx>
      <c:valAx>
        <c:axId val="234606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60635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1361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T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g</a:t>
            </a:r>
            <a:r>
              <a:rPr sz="2400" lang="en-US"/>
              <a:t>e</a:t>
            </a:r>
            <a:r>
              <a:rPr sz="2400" lang="en-US"/>
              <a:t>e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8</a:t>
            </a:r>
            <a:r>
              <a:rPr dirty="0" sz="2400" lang="en-US"/>
              <a:t>0</a:t>
            </a:r>
            <a:r>
              <a:rPr dirty="0" sz="2400" lang="en-US"/>
              <a:t>6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p</a:t>
            </a:r>
            <a:r>
              <a:rPr dirty="0" sz="2400" lang="en-US"/>
              <a:t>a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p</a:t>
            </a:r>
            <a:r>
              <a:rPr dirty="0" sz="2400" lang="en-US"/>
              <a:t>p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lege </a:t>
            </a:r>
            <a:r>
              <a:rPr dirty="0" sz="2400" lang="en-US"/>
              <a:t>f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omen</a:t>
            </a:r>
            <a:r>
              <a:rPr dirty="0" sz="2400" lang="en-US"/>
              <a:t>,</a:t>
            </a:r>
            <a:r>
              <a:rPr dirty="0" sz="2400" lang="en-US"/>
              <a:t> </a:t>
            </a:r>
            <a:r>
              <a:rPr dirty="0" sz="2400" lang="en-US"/>
              <a:t>Kanchipuram</a:t>
            </a:r>
            <a:r>
              <a:rPr dirty="0" sz="2400" lang="en-US"/>
              <a:t>.</a:t>
            </a:r>
            <a:endParaRPr altLang="en-US" lang="zh-CN"/>
          </a:p>
          <a:p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1069445" y="1670392"/>
          <a:ext cx="8652340" cy="4606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713" name=""/>
          <p:cNvSpPr txBox="1"/>
          <p:nvPr/>
        </p:nvSpPr>
        <p:spPr>
          <a:xfrm>
            <a:off x="409626" y="558871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ULT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38723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6" name="图表 1"/>
          <p:cNvGraphicFramePr>
            <a:graphicFrameLocks/>
          </p:cNvGraphicFramePr>
          <p:nvPr/>
        </p:nvGraphicFramePr>
        <p:xfrm>
          <a:off x="1106549" y="1120942"/>
          <a:ext cx="9144733" cy="5271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6" name=""/>
          <p:cNvSpPr txBox="1"/>
          <p:nvPr/>
        </p:nvSpPr>
        <p:spPr>
          <a:xfrm>
            <a:off x="755331" y="1497330"/>
            <a:ext cx="7065868" cy="38633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GB">
                <a:solidFill>
                  <a:srgbClr val="000000"/>
                </a:solidFill>
              </a:rPr>
              <a:t>he analysis of employee salaries has provided a clearer understanding of the current compensation landscape within the organization. </a:t>
            </a: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GB">
                <a:solidFill>
                  <a:srgbClr val="000000"/>
                </a:solidFill>
              </a:rPr>
              <a:t>It has revealed the strengths and weaknesses in our salary distribution, helping to identify areas where adjustments may be necessary to ensure fairness and competitiveness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ry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070234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96190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523999" y="2146934"/>
            <a:ext cx="6347113" cy="2606041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charset="2"/>
              <a:buChar char="l"/>
            </a:pPr>
            <a:r>
              <a:rPr sz="2800" lang="en-GB">
                <a:solidFill>
                  <a:srgbClr val="000000"/>
                </a:solidFill>
              </a:rPr>
              <a:t>Discrepancies in salary distribution have been observed across different departments, roles, and demographic groups, leading to concerns about equity, employee satisfaction, and retention.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"/>
          <p:cNvSpPr txBox="1"/>
          <p:nvPr/>
        </p:nvSpPr>
        <p:spPr>
          <a:xfrm>
            <a:off x="1388049" y="2246313"/>
            <a:ext cx="7661210" cy="21869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charset="2"/>
              <a:buChar char="u"/>
            </a:pPr>
            <a:r>
              <a:rPr sz="2800" lang="en-GB">
                <a:solidFill>
                  <a:srgbClr val="000000"/>
                </a:solidFill>
              </a:rPr>
              <a:t>The goal is to conduct a comprehensive analysis of employee salaries to identify disparities, ensure internal equity, and develop a more competitive and transparent compensation strategy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1000990" y="2019300"/>
            <a:ext cx="8541436" cy="4701540"/>
          </a:xfrm>
          <a:prstGeom prst="rect"/>
          <a:ln>
            <a:noFill/>
            <a:prstDash val="solid"/>
          </a:ln>
        </p:spPr>
        <p:txBody>
          <a:bodyPr rtlCol="0" wrap="square">
            <a:spAutoFit/>
          </a:bodyPr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resources </a:t>
            </a:r>
            <a:r>
              <a:rPr sz="2800" lang="en-US">
                <a:solidFill>
                  <a:srgbClr val="000000"/>
                </a:solidFill>
              </a:rPr>
              <a:t>management </a:t>
            </a: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Finance Department</a:t>
            </a: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Compensation and Benefits Specialists</a:t>
            </a: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Executive Board or C-Suite</a:t>
            </a: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Recruitment Teams</a:t>
            </a: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 Relations Teams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3318621" y="2310129"/>
            <a:ext cx="8873379" cy="4536440"/>
          </a:xfrm>
          <a:prstGeom prst="rect"/>
        </p:spPr>
        <p:txBody>
          <a:bodyPr rtlCol="0" wrap="square">
            <a:spAutoFit/>
          </a:bodyPr>
          <a:p>
            <a:pPr indent="-514350" marL="514350">
              <a:buFont typeface="+mj-ea"/>
              <a:buAutoNum type="circleNumDbPlain" startAt="1"/>
            </a:pPr>
            <a:r>
              <a:rPr b="1" sz="3200" lang="en-US">
                <a:solidFill>
                  <a:srgbClr val="000000"/>
                </a:solidFill>
              </a:rPr>
              <a:t>C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F</a:t>
            </a:r>
            <a:r>
              <a:rPr b="1" sz="3200" lang="en-US">
                <a:solidFill>
                  <a:srgbClr val="000000"/>
                </a:solidFill>
              </a:rPr>
              <a:t>ormatting </a:t>
            </a:r>
            <a:r>
              <a:rPr b="1" sz="3200" lang="en-US">
                <a:solidFill>
                  <a:srgbClr val="000000"/>
                </a:solidFill>
              </a:rPr>
              <a:t>-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g </a:t>
            </a:r>
            <a:r>
              <a:rPr b="1" sz="3200" lang="en-US">
                <a:solidFill>
                  <a:srgbClr val="000000"/>
                </a:solidFill>
              </a:rPr>
              <a:t>V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u</a:t>
            </a:r>
            <a:r>
              <a:rPr b="1" sz="3200" lang="en-US">
                <a:solidFill>
                  <a:srgbClr val="000000"/>
                </a:solidFill>
              </a:rPr>
              <a:t>es </a:t>
            </a:r>
            <a:endParaRPr sz="2800" lang="en-GB">
              <a:solidFill>
                <a:srgbClr val="000000"/>
              </a:solidFill>
            </a:endParaRPr>
          </a:p>
          <a:p>
            <a:pPr indent="-514350" marL="514350">
              <a:buFont typeface="+mj-ea"/>
              <a:buAutoNum type="circleNumDbPlain" startAt="1"/>
            </a:pPr>
            <a:endParaRPr sz="2800" lang="en-GB">
              <a:solidFill>
                <a:srgbClr val="000000"/>
              </a:solidFill>
            </a:endParaRPr>
          </a:p>
          <a:p>
            <a:pPr indent="-514350" marL="514350">
              <a:buFont typeface="+mj-ea"/>
              <a:buAutoNum type="circleNumDbPlain" startAt="1"/>
            </a:pPr>
            <a:r>
              <a:rPr b="1" sz="3200" lang="en-US">
                <a:solidFill>
                  <a:srgbClr val="000000"/>
                </a:solidFill>
              </a:rPr>
              <a:t>F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-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F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u</a:t>
            </a:r>
            <a:r>
              <a:rPr b="1" sz="3200" lang="en-US">
                <a:solidFill>
                  <a:srgbClr val="000000"/>
                </a:solidFill>
              </a:rPr>
              <a:t>t 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ing </a:t>
            </a:r>
            <a:r>
              <a:rPr b="1" sz="3200" lang="en-US">
                <a:solidFill>
                  <a:srgbClr val="000000"/>
                </a:solidFill>
              </a:rPr>
              <a:t>Values </a:t>
            </a:r>
            <a:endParaRPr sz="2800" lang="en-GB">
              <a:solidFill>
                <a:srgbClr val="000000"/>
              </a:solidFill>
            </a:endParaRPr>
          </a:p>
          <a:p>
            <a:pPr indent="-514350" marL="514350">
              <a:buFont typeface="+mj-ea"/>
              <a:buAutoNum type="circleNumDbPlain" startAt="1"/>
            </a:pPr>
            <a:endParaRPr sz="2800" lang="en-GB">
              <a:solidFill>
                <a:srgbClr val="000000"/>
              </a:solidFill>
            </a:endParaRPr>
          </a:p>
          <a:p>
            <a:pPr indent="-514350" marL="514350">
              <a:buFont typeface="+mj-ea"/>
              <a:buAutoNum type="circleNumDbPlain" startAt="1"/>
            </a:pP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v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t 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able </a:t>
            </a:r>
            <a:r>
              <a:rPr b="1" sz="3200" lang="en-US">
                <a:solidFill>
                  <a:srgbClr val="000000"/>
                </a:solidFill>
              </a:rPr>
              <a:t>-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u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y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f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endParaRPr sz="2800" lang="en-GB">
              <a:solidFill>
                <a:srgbClr val="000000"/>
              </a:solidFill>
            </a:endParaRPr>
          </a:p>
          <a:p>
            <a:pPr indent="-514350" marL="514350">
              <a:buFont typeface="+mj-ea"/>
              <a:buAutoNum type="circleNumDbPlain" startAt="1"/>
            </a:pPr>
            <a:endParaRPr sz="2800" lang="en-GB">
              <a:solidFill>
                <a:srgbClr val="000000"/>
              </a:solidFill>
            </a:endParaRPr>
          </a:p>
          <a:p>
            <a:pPr indent="-514350" marL="514350">
              <a:buFont typeface="+mj-ea"/>
              <a:buAutoNum type="circleNumDbPlain" startAt="1"/>
            </a:pPr>
            <a:r>
              <a:rPr b="1" sz="3200" lang="en-US">
                <a:solidFill>
                  <a:srgbClr val="000000"/>
                </a:solidFill>
              </a:rPr>
              <a:t>G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h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-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V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sualization </a:t>
            </a:r>
            <a:endParaRPr sz="2800" lang="en-GB">
              <a:solidFill>
                <a:srgbClr val="000000"/>
              </a:solidFill>
            </a:endParaRPr>
          </a:p>
          <a:p>
            <a:pPr indent="-514350" marL="514350">
              <a:buFont typeface="+mj-ea"/>
              <a:buAutoNum type="circleNumDbPlain" startAt="1"/>
            </a:pPr>
            <a:endParaRPr sz="2800" lang="en-GB">
              <a:solidFill>
                <a:srgbClr val="000000"/>
              </a:solidFill>
            </a:endParaRPr>
          </a:p>
          <a:p>
            <a:pPr indent="-514350" marL="514350">
              <a:buFont typeface="+mj-ea"/>
              <a:buAutoNum type="circleNumDbPlain" startAt="1"/>
            </a:pPr>
            <a:endParaRPr sz="2800" lang="en-GB">
              <a:solidFill>
                <a:srgbClr val="000000"/>
              </a:solidFill>
            </a:endParaRPr>
          </a:p>
          <a:p>
            <a:pPr indent="-514350" lvl="3" marL="1885950">
              <a:buFont typeface="+mj-ea"/>
              <a:buAutoNum type="circleNumDbPlain" startAt="1"/>
            </a:pP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09" name=""/>
          <p:cNvSpPr txBox="1"/>
          <p:nvPr/>
        </p:nvSpPr>
        <p:spPr>
          <a:xfrm rot="21577574">
            <a:off x="1227254" y="3173729"/>
            <a:ext cx="9020803" cy="929640"/>
          </a:xfrm>
          <a:prstGeom prst="rect"/>
        </p:spPr>
        <p:txBody>
          <a:bodyPr anchor="ctr" rtlCol="0" wrap="square">
            <a:spAutoFit/>
          </a:bodyPr>
          <a:p>
            <a:pPr algn="ctr" indent="0" marL="0">
              <a:buNone/>
            </a:pP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711" name=""/>
          <p:cNvSpPr txBox="1"/>
          <p:nvPr/>
        </p:nvSpPr>
        <p:spPr>
          <a:xfrm>
            <a:off x="1405927" y="2003844"/>
            <a:ext cx="7172333" cy="3025141"/>
          </a:xfrm>
          <a:prstGeom prst="rect"/>
        </p:spPr>
        <p:txBody>
          <a:bodyPr rtlCol="0" wrap="square">
            <a:spAutoFit/>
          </a:bodyPr>
          <a:p>
            <a:pPr indent="-514350" marL="514350">
              <a:buFont typeface="+mj-lt"/>
              <a:buAutoNum type="arabicPeriod" startAt="1"/>
            </a:pP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employees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9</a:t>
            </a:r>
            <a:endParaRPr sz="2800" lang="en-GB">
              <a:solidFill>
                <a:srgbClr val="000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oyees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t</a:t>
            </a:r>
            <a:endParaRPr sz="2800" lang="en-GB">
              <a:solidFill>
                <a:srgbClr val="000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alary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ical </a:t>
            </a:r>
            <a:endParaRPr sz="2800" lang="en-GB">
              <a:solidFill>
                <a:srgbClr val="000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ness </a:t>
            </a:r>
            <a:r>
              <a:rPr sz="2800" lang="en-US">
                <a:solidFill>
                  <a:srgbClr val="000000"/>
                </a:solidFill>
              </a:rPr>
              <a:t>allowance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rical </a:t>
            </a:r>
            <a:endParaRPr sz="2800" lang="en-GB">
              <a:solidFill>
                <a:srgbClr val="000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fund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erical </a:t>
            </a:r>
            <a:endParaRPr sz="2800" lang="en-GB">
              <a:solidFill>
                <a:srgbClr val="000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salary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ical </a:t>
            </a:r>
            <a:endParaRPr sz="2800" lang="en-GB">
              <a:solidFill>
                <a:srgbClr val="000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ry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ical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4450115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4" name=""/>
          <p:cNvSpPr txBox="1"/>
          <p:nvPr/>
        </p:nvSpPr>
        <p:spPr>
          <a:xfrm>
            <a:off x="357968" y="1548824"/>
            <a:ext cx="7708336" cy="4701540"/>
          </a:xfrm>
          <a:prstGeom prst="rect"/>
          <a:noFill/>
        </p:spPr>
        <p:txBody>
          <a:bodyPr rtlCol="0" wrap="square">
            <a:spAutoFit/>
          </a:bodyPr>
          <a:p>
            <a:r>
              <a:rPr b="1" sz="2800" i="1" lang="en-US" u="sng">
                <a:solidFill>
                  <a:srgbClr val="0000FF"/>
                </a:solidFill>
              </a:rPr>
              <a:t>D</a:t>
            </a:r>
            <a:r>
              <a:rPr b="1" sz="2800" i="1" lang="en-US" u="sng">
                <a:solidFill>
                  <a:srgbClr val="0000FF"/>
                </a:solidFill>
              </a:rPr>
              <a:t>a</a:t>
            </a:r>
            <a:r>
              <a:rPr b="1" sz="2800" i="1" lang="en-US" u="sng">
                <a:solidFill>
                  <a:srgbClr val="0000FF"/>
                </a:solidFill>
              </a:rPr>
              <a:t>t</a:t>
            </a:r>
            <a:r>
              <a:rPr b="1" sz="2800" i="1" lang="en-US" u="sng">
                <a:solidFill>
                  <a:srgbClr val="0000FF"/>
                </a:solidFill>
              </a:rPr>
              <a:t>a</a:t>
            </a:r>
            <a:r>
              <a:rPr b="1" sz="2800" i="1" lang="en-US" u="sng">
                <a:solidFill>
                  <a:srgbClr val="0000FF"/>
                </a:solidFill>
              </a:rPr>
              <a:t> </a:t>
            </a:r>
            <a:r>
              <a:rPr b="1" sz="2800" i="1" lang="en-US" u="sng">
                <a:solidFill>
                  <a:srgbClr val="0000FF"/>
                </a:solidFill>
              </a:rPr>
              <a:t>c</a:t>
            </a:r>
            <a:r>
              <a:rPr b="1" sz="2800" i="1" lang="en-US" u="sng">
                <a:solidFill>
                  <a:srgbClr val="0000FF"/>
                </a:solidFill>
              </a:rPr>
              <a:t>o</a:t>
            </a:r>
            <a:r>
              <a:rPr b="1" sz="2800" i="1" lang="en-US" u="sng">
                <a:solidFill>
                  <a:srgbClr val="0000FF"/>
                </a:solidFill>
              </a:rPr>
              <a:t>l</a:t>
            </a:r>
            <a:r>
              <a:rPr b="1" sz="2800" i="1" lang="en-US" u="sng">
                <a:solidFill>
                  <a:srgbClr val="0000FF"/>
                </a:solidFill>
              </a:rPr>
              <a:t>l</a:t>
            </a:r>
            <a:r>
              <a:rPr b="1" sz="2800" i="1" lang="en-US" u="sng">
                <a:solidFill>
                  <a:srgbClr val="0000FF"/>
                </a:solidFill>
              </a:rPr>
              <a:t>ection</a:t>
            </a:r>
            <a:r>
              <a:rPr b="1" sz="2800" i="1" lang="en-US" u="sng">
                <a:solidFill>
                  <a:srgbClr val="0000FF"/>
                </a:solidFill>
              </a:rPr>
              <a:t>:</a:t>
            </a:r>
            <a:endParaRPr sz="2800" lang="en-GB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u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t </a:t>
            </a:r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b</a:t>
            </a:r>
            <a:r>
              <a:rPr b="1" sz="2800" lang="en-US">
                <a:solidFill>
                  <a:srgbClr val="000000"/>
                </a:solidFill>
              </a:rPr>
              <a:t>oard </a:t>
            </a:r>
            <a:r>
              <a:rPr b="1" sz="2800" lang="en-US">
                <a:solidFill>
                  <a:srgbClr val="000000"/>
                </a:solidFill>
              </a:rPr>
              <a:t>-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f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e </a:t>
            </a:r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w</a:t>
            </a:r>
            <a:r>
              <a:rPr b="1" sz="2800" lang="en-US">
                <a:solidFill>
                  <a:srgbClr val="000000"/>
                </a:solidFill>
              </a:rPr>
              <a:t>nload 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FF"/>
                </a:solidFill>
              </a:rPr>
              <a:t>F</a:t>
            </a:r>
            <a:r>
              <a:rPr b="1" sz="2800" lang="en-US">
                <a:solidFill>
                  <a:srgbClr val="0000FF"/>
                </a:solidFill>
              </a:rPr>
              <a:t>e</a:t>
            </a:r>
            <a:r>
              <a:rPr b="1" sz="2800" lang="en-US">
                <a:solidFill>
                  <a:srgbClr val="0000FF"/>
                </a:solidFill>
              </a:rPr>
              <a:t>a</a:t>
            </a:r>
            <a:r>
              <a:rPr b="1" sz="2800" lang="en-US">
                <a:solidFill>
                  <a:srgbClr val="0000FF"/>
                </a:solidFill>
              </a:rPr>
              <a:t>t</a:t>
            </a:r>
            <a:r>
              <a:rPr b="1" sz="2800" lang="en-US">
                <a:solidFill>
                  <a:srgbClr val="0000FF"/>
                </a:solidFill>
              </a:rPr>
              <a:t>ure</a:t>
            </a:r>
            <a:r>
              <a:rPr b="1" sz="2800" lang="en-US">
                <a:solidFill>
                  <a:srgbClr val="0000FF"/>
                </a:solidFill>
              </a:rPr>
              <a:t>s</a:t>
            </a:r>
            <a:r>
              <a:rPr b="1" sz="2800" lang="en-US">
                <a:solidFill>
                  <a:srgbClr val="0000FF"/>
                </a:solidFill>
              </a:rPr>
              <a:t> </a:t>
            </a:r>
            <a:r>
              <a:rPr b="1" sz="2800" lang="en-US">
                <a:solidFill>
                  <a:srgbClr val="0000FF"/>
                </a:solidFill>
              </a:rPr>
              <a:t>o</a:t>
            </a:r>
            <a:r>
              <a:rPr b="1" sz="2800" lang="en-US">
                <a:solidFill>
                  <a:srgbClr val="0000FF"/>
                </a:solidFill>
              </a:rPr>
              <a:t>f</a:t>
            </a:r>
            <a:r>
              <a:rPr b="1" sz="2800" lang="en-US">
                <a:solidFill>
                  <a:srgbClr val="0000FF"/>
                </a:solidFill>
              </a:rPr>
              <a:t> </a:t>
            </a:r>
            <a:r>
              <a:rPr b="1" sz="2800" lang="en-US">
                <a:solidFill>
                  <a:srgbClr val="0000FF"/>
                </a:solidFill>
              </a:rPr>
              <a:t>c</a:t>
            </a:r>
            <a:r>
              <a:rPr b="1" sz="2800" lang="en-US">
                <a:solidFill>
                  <a:srgbClr val="0000FF"/>
                </a:solidFill>
              </a:rPr>
              <a:t>o</a:t>
            </a:r>
            <a:r>
              <a:rPr b="1" sz="2800" lang="en-US">
                <a:solidFill>
                  <a:srgbClr val="0000FF"/>
                </a:solidFill>
              </a:rPr>
              <a:t>l</a:t>
            </a:r>
            <a:r>
              <a:rPr b="1" sz="2800" lang="en-US">
                <a:solidFill>
                  <a:srgbClr val="0000FF"/>
                </a:solidFill>
              </a:rPr>
              <a:t>l</a:t>
            </a:r>
            <a:r>
              <a:rPr b="1" sz="2800" lang="en-US">
                <a:solidFill>
                  <a:srgbClr val="0000FF"/>
                </a:solidFill>
              </a:rPr>
              <a:t>ecti</a:t>
            </a:r>
            <a:r>
              <a:rPr b="1" sz="2800" lang="en-US">
                <a:solidFill>
                  <a:srgbClr val="0000FF"/>
                </a:solidFill>
              </a:rPr>
              <a:t>on</a:t>
            </a:r>
            <a:r>
              <a:rPr b="1" sz="2800" lang="en-US">
                <a:solidFill>
                  <a:srgbClr val="0000FF"/>
                </a:solidFill>
              </a:rPr>
              <a:t>:</a:t>
            </a: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m</a:t>
            </a:r>
            <a:r>
              <a:rPr b="1" sz="2800" lang="en-US">
                <a:solidFill>
                  <a:srgbClr val="000000"/>
                </a:solidFill>
              </a:rPr>
              <a:t>p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oyees </a:t>
            </a:r>
            <a:r>
              <a:rPr b="1" sz="2800" lang="en-US">
                <a:solidFill>
                  <a:srgbClr val="000000"/>
                </a:solidFill>
              </a:rPr>
              <a:t>name </a:t>
            </a: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B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salary </a:t>
            </a: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ness </a:t>
            </a:r>
            <a:r>
              <a:rPr b="1" sz="2800" lang="en-US">
                <a:solidFill>
                  <a:srgbClr val="000000"/>
                </a:solidFill>
              </a:rPr>
              <a:t>allowance </a:t>
            </a: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P</a:t>
            </a:r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v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dent </a:t>
            </a:r>
            <a:r>
              <a:rPr b="1" sz="2800" lang="en-US">
                <a:solidFill>
                  <a:srgbClr val="000000"/>
                </a:solidFill>
              </a:rPr>
              <a:t>fund </a:t>
            </a: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Gross </a:t>
            </a:r>
            <a:r>
              <a:rPr b="1" sz="2800" lang="en-US">
                <a:solidFill>
                  <a:srgbClr val="000000"/>
                </a:solidFill>
              </a:rPr>
              <a:t>salary </a:t>
            </a:r>
            <a:endParaRPr sz="2800" lang="en-GB">
              <a:solidFill>
                <a:srgbClr val="000000"/>
              </a:solidFill>
            </a:endParaRPr>
          </a:p>
          <a:p>
            <a:pPr algn="l"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lary </a:t>
            </a:r>
            <a:endParaRPr sz="2800" lang="en-GB">
              <a:solidFill>
                <a:srgbClr val="000000"/>
              </a:solidFill>
            </a:endParaRPr>
          </a:p>
          <a:p>
            <a:pPr algn="ctr" indent="-457200" marL="457200">
              <a:buFont typeface="Arial"/>
              <a:buChar char="•"/>
            </a:pP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2024-03-28T06:07:22Z</dcterms:created>
  <dcterms:modified xsi:type="dcterms:W3CDTF">2024-08-31T04:39:29Z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ea0592ef42104b88aa904916b227e424</vt:lpwstr>
  </property>
</Properties>
</file>