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0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65818925/f/6144a599-4725-4ee5-8211-84588fca71cf/EMPLOYEE%2520SALARY%2520EXCEL.xlsx" TargetMode="Externa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oleObject" Target="file:///storage/emulated/0/Android/data/cn.wps.moffice_eng/.Cloud/i18n/565818925/f/6144a599-4725-4ee5-8211-84588fca71cf/EMPLOYEE%2520SALARY%2520EXCEL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555555555555555E-2"/>
          <c:y val="0.19486111111111112"/>
          <c:w val="0.93888888888888888"/>
          <c:h val="0.4440255905511811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BASIC 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Sheet1!$B$2:$B$20</c:f>
              <c:numCache>
                <c:formatCode>_ "₹"\ * #,##0_ ;_ "₹"\ * \-#,##0_ ;_ "₹"\ * "-"??_ ;_ @_ </c:formatCode>
                <c:ptCount val="19"/>
                <c:pt idx="0">
                  <c:v>50000</c:v>
                </c:pt>
                <c:pt idx="1">
                  <c:v>50000</c:v>
                </c:pt>
                <c:pt idx="2">
                  <c:v>50000</c:v>
                </c:pt>
                <c:pt idx="3">
                  <c:v>40000</c:v>
                </c:pt>
                <c:pt idx="4">
                  <c:v>28000</c:v>
                </c:pt>
                <c:pt idx="5">
                  <c:v>20000</c:v>
                </c:pt>
                <c:pt idx="6">
                  <c:v>45000</c:v>
                </c:pt>
                <c:pt idx="7">
                  <c:v>23000</c:v>
                </c:pt>
                <c:pt idx="8">
                  <c:v>32000</c:v>
                </c:pt>
                <c:pt idx="9">
                  <c:v>25000</c:v>
                </c:pt>
                <c:pt idx="10">
                  <c:v>23000</c:v>
                </c:pt>
                <c:pt idx="11">
                  <c:v>22000</c:v>
                </c:pt>
                <c:pt idx="12">
                  <c:v>28000</c:v>
                </c:pt>
                <c:pt idx="13">
                  <c:v>45000</c:v>
                </c:pt>
                <c:pt idx="14">
                  <c:v>44000</c:v>
                </c:pt>
                <c:pt idx="15">
                  <c:v>40000</c:v>
                </c:pt>
                <c:pt idx="16">
                  <c:v>25000</c:v>
                </c:pt>
                <c:pt idx="17">
                  <c:v>42000</c:v>
                </c:pt>
                <c:pt idx="18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BB-844C-A9CB-C64B748634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INCREASE 10%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Sheet1!$C$2:$C$20</c:f>
              <c:numCache>
                <c:formatCode>_ "₹"\ * #,##0_ ;_ "₹"\ * \-#,##0_ ;_ "₹"\ * "-"??_ ;_ @_ </c:formatCode>
                <c:ptCount val="19"/>
                <c:pt idx="0">
                  <c:v>5000</c:v>
                </c:pt>
                <c:pt idx="1">
                  <c:v>5000</c:v>
                </c:pt>
                <c:pt idx="2">
                  <c:v>5000</c:v>
                </c:pt>
                <c:pt idx="3" formatCode="_ &quot;₹&quot;\ * #,##0_ ;_ &quot;₹&quot;\ * \-#,##0_ ;_ &quot;₹&quot;\ * &quot;-&quot;_ ;_ @_ ">
                  <c:v>4000</c:v>
                </c:pt>
                <c:pt idx="4" formatCode="_ &quot;₹&quot;\ * #,##0_ ;_ &quot;₹&quot;\ * \-#,##0_ ;_ &quot;₹&quot;\ * &quot;-&quot;_ ;_ @_ ">
                  <c:v>2800</c:v>
                </c:pt>
                <c:pt idx="5" formatCode="_ &quot;₹&quot;\ * #,##0_ ;_ &quot;₹&quot;\ * \-#,##0_ ;_ &quot;₹&quot;\ * &quot;-&quot;_ ;_ @_ ">
                  <c:v>2000</c:v>
                </c:pt>
                <c:pt idx="6" formatCode="_ &quot;₹&quot;\ * #,##0_ ;_ &quot;₹&quot;\ * \-#,##0_ ;_ &quot;₹&quot;\ * &quot;-&quot;_ ;_ @_ ">
                  <c:v>4500</c:v>
                </c:pt>
                <c:pt idx="7" formatCode="_ &quot;₹&quot;\ * #,##0_ ;_ &quot;₹&quot;\ * \-#,##0_ ;_ &quot;₹&quot;\ * &quot;-&quot;_ ;_ @_ ">
                  <c:v>2300</c:v>
                </c:pt>
                <c:pt idx="8" formatCode="_ &quot;₹&quot;\ * #,##0_ ;_ &quot;₹&quot;\ * \-#,##0_ ;_ &quot;₹&quot;\ * &quot;-&quot;_ ;_ @_ ">
                  <c:v>3200</c:v>
                </c:pt>
                <c:pt idx="9" formatCode="_ &quot;₹&quot;\ * #,##0_ ;_ &quot;₹&quot;\ * \-#,##0_ ;_ &quot;₹&quot;\ * &quot;-&quot;_ ;_ @_ ">
                  <c:v>2500</c:v>
                </c:pt>
                <c:pt idx="10" formatCode="_ &quot;₹&quot;\ * #,##0_ ;_ &quot;₹&quot;\ * \-#,##0_ ;_ &quot;₹&quot;\ * &quot;-&quot;_ ;_ @_ ">
                  <c:v>2300</c:v>
                </c:pt>
                <c:pt idx="11" formatCode="_ &quot;₹&quot;\ * #,##0_ ;_ &quot;₹&quot;\ * \-#,##0_ ;_ &quot;₹&quot;\ * &quot;-&quot;_ ;_ @_ ">
                  <c:v>2200</c:v>
                </c:pt>
                <c:pt idx="12" formatCode="_ &quot;₹&quot;\ * #,##0_ ;_ &quot;₹&quot;\ * \-#,##0_ ;_ &quot;₹&quot;\ * &quot;-&quot;_ ;_ @_ ">
                  <c:v>2800</c:v>
                </c:pt>
                <c:pt idx="13" formatCode="_ &quot;₹&quot;\ * #,##0_ ;_ &quot;₹&quot;\ * \-#,##0_ ;_ &quot;₹&quot;\ * &quot;-&quot;_ ;_ @_ ">
                  <c:v>4500</c:v>
                </c:pt>
                <c:pt idx="14" formatCode="_ &quot;₹&quot;\ * #,##0_ ;_ &quot;₹&quot;\ * \-#,##0_ ;_ &quot;₹&quot;\ * &quot;-&quot;_ ;_ @_ ">
                  <c:v>4400</c:v>
                </c:pt>
                <c:pt idx="15" formatCode="_ &quot;₹&quot;\ * #,##0_ ;_ &quot;₹&quot;\ * \-#,##0_ ;_ &quot;₹&quot;\ * &quot;-&quot;_ ;_ @_ ">
                  <c:v>4000</c:v>
                </c:pt>
                <c:pt idx="16" formatCode="_ &quot;₹&quot;\ * #,##0_ ;_ &quot;₹&quot;\ * \-#,##0_ ;_ &quot;₹&quot;\ * &quot;-&quot;_ ;_ @_ ">
                  <c:v>2500</c:v>
                </c:pt>
                <c:pt idx="17" formatCode="_ &quot;₹&quot;\ * #,##0_ ;_ &quot;₹&quot;\ * \-#,##0_ ;_ &quot;₹&quot;\ * &quot;-&quot;_ ;_ @_ ">
                  <c:v>4200</c:v>
                </c:pt>
                <c:pt idx="18" formatCode="_ &quot;₹&quot;\ * #,##0_ ;_ &quot;₹&quot;\ * \-#,##0_ ;_ &quot;₹&quot;\ * &quot;-&quot;_ ;_ @_ 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BB-844C-A9CB-C64B748634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D.A 12%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Sheet1!$D$2:$D$20</c:f>
              <c:numCache>
                <c:formatCode>_ "₹"\ * #,##0_ ;_ "₹"\ * \-#,##0_ ;_ "₹"\ * "-"_ ;_ @_ </c:formatCode>
                <c:ptCount val="19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4800</c:v>
                </c:pt>
                <c:pt idx="4">
                  <c:v>3360</c:v>
                </c:pt>
                <c:pt idx="5">
                  <c:v>2400</c:v>
                </c:pt>
                <c:pt idx="6">
                  <c:v>5400</c:v>
                </c:pt>
                <c:pt idx="7">
                  <c:v>2760</c:v>
                </c:pt>
                <c:pt idx="8">
                  <c:v>3840</c:v>
                </c:pt>
                <c:pt idx="9">
                  <c:v>3000</c:v>
                </c:pt>
                <c:pt idx="10">
                  <c:v>2760</c:v>
                </c:pt>
                <c:pt idx="11">
                  <c:v>2640</c:v>
                </c:pt>
                <c:pt idx="12">
                  <c:v>3360</c:v>
                </c:pt>
                <c:pt idx="13">
                  <c:v>5400</c:v>
                </c:pt>
                <c:pt idx="14">
                  <c:v>5280</c:v>
                </c:pt>
                <c:pt idx="15">
                  <c:v>4800</c:v>
                </c:pt>
                <c:pt idx="16">
                  <c:v>3000</c:v>
                </c:pt>
                <c:pt idx="17">
                  <c:v>5040</c:v>
                </c:pt>
                <c:pt idx="18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BB-844C-A9CB-C64B7486343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GROSS SALARY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Sheet1!$E$2:$E$20</c:f>
              <c:numCache>
                <c:formatCode>_ "₹"\ * #,##0_ ;_ "₹"\ * \-#,##0_ ;_ "₹"\ * "-"_ ;_ @_ </c:formatCode>
                <c:ptCount val="19"/>
                <c:pt idx="0">
                  <c:v>61000</c:v>
                </c:pt>
                <c:pt idx="1">
                  <c:v>61000</c:v>
                </c:pt>
                <c:pt idx="2">
                  <c:v>61000</c:v>
                </c:pt>
                <c:pt idx="3">
                  <c:v>48800</c:v>
                </c:pt>
                <c:pt idx="4">
                  <c:v>34160</c:v>
                </c:pt>
                <c:pt idx="5">
                  <c:v>24400</c:v>
                </c:pt>
                <c:pt idx="6">
                  <c:v>54900</c:v>
                </c:pt>
                <c:pt idx="7">
                  <c:v>28060</c:v>
                </c:pt>
                <c:pt idx="8">
                  <c:v>39040</c:v>
                </c:pt>
                <c:pt idx="9">
                  <c:v>30500</c:v>
                </c:pt>
                <c:pt idx="10">
                  <c:v>28060</c:v>
                </c:pt>
                <c:pt idx="11">
                  <c:v>26840</c:v>
                </c:pt>
                <c:pt idx="12">
                  <c:v>34160</c:v>
                </c:pt>
                <c:pt idx="13">
                  <c:v>54900</c:v>
                </c:pt>
                <c:pt idx="14">
                  <c:v>53680</c:v>
                </c:pt>
                <c:pt idx="15">
                  <c:v>48800</c:v>
                </c:pt>
                <c:pt idx="16">
                  <c:v>30500</c:v>
                </c:pt>
                <c:pt idx="17">
                  <c:v>51240</c:v>
                </c:pt>
                <c:pt idx="18">
                  <c:v>61000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BB-844C-A9CB-C64B7486343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P.F 8%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Sheet1!$F$2:$F$20</c:f>
              <c:numCache>
                <c:formatCode>_ "₹"\ * #,##0_ ;_ "₹"\ * \-#,##0_ ;_ "₹"\ * "-"_ ;_ @_ </c:formatCode>
                <c:ptCount val="19"/>
                <c:pt idx="0">
                  <c:v>4880</c:v>
                </c:pt>
                <c:pt idx="1">
                  <c:v>4880</c:v>
                </c:pt>
                <c:pt idx="2">
                  <c:v>4880</c:v>
                </c:pt>
                <c:pt idx="3">
                  <c:v>3904</c:v>
                </c:pt>
                <c:pt idx="4">
                  <c:v>2732.8</c:v>
                </c:pt>
                <c:pt idx="5">
                  <c:v>1952</c:v>
                </c:pt>
                <c:pt idx="6">
                  <c:v>4392</c:v>
                </c:pt>
                <c:pt idx="7">
                  <c:v>2244.8000000000002</c:v>
                </c:pt>
                <c:pt idx="8">
                  <c:v>3123.2</c:v>
                </c:pt>
                <c:pt idx="9">
                  <c:v>2440</c:v>
                </c:pt>
                <c:pt idx="10">
                  <c:v>2244.8000000000002</c:v>
                </c:pt>
                <c:pt idx="11">
                  <c:v>2147.1999999999998</c:v>
                </c:pt>
                <c:pt idx="12">
                  <c:v>2732.8</c:v>
                </c:pt>
                <c:pt idx="13">
                  <c:v>4392</c:v>
                </c:pt>
                <c:pt idx="14">
                  <c:v>4294.3999999999996</c:v>
                </c:pt>
                <c:pt idx="15">
                  <c:v>3904</c:v>
                </c:pt>
                <c:pt idx="16">
                  <c:v>2440</c:v>
                </c:pt>
                <c:pt idx="17">
                  <c:v>4099.2</c:v>
                </c:pt>
                <c:pt idx="18">
                  <c:v>4880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BB-844C-A9CB-C64B7486343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NET 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Sheet1!$A$2:$A$20</c:f>
              <c:strCache>
                <c:ptCount val="19"/>
                <c:pt idx="0">
                  <c:v>Sangeetha</c:v>
                </c:pt>
                <c:pt idx="1">
                  <c:v>Nithiya Sri</c:v>
                </c:pt>
                <c:pt idx="2">
                  <c:v>Yuvarekha</c:v>
                </c:pt>
                <c:pt idx="3">
                  <c:v>Reetha</c:v>
                </c:pt>
                <c:pt idx="4">
                  <c:v>Hema</c:v>
                </c:pt>
                <c:pt idx="5">
                  <c:v>Sreenithi</c:v>
                </c:pt>
                <c:pt idx="6">
                  <c:v>Madhumitha</c:v>
                </c:pt>
                <c:pt idx="7">
                  <c:v>Priya</c:v>
                </c:pt>
                <c:pt idx="8">
                  <c:v>Manisha</c:v>
                </c:pt>
                <c:pt idx="9">
                  <c:v>Meena</c:v>
                </c:pt>
                <c:pt idx="10">
                  <c:v>Gayathri</c:v>
                </c:pt>
                <c:pt idx="11">
                  <c:v>Mahalakshimi</c:v>
                </c:pt>
                <c:pt idx="12">
                  <c:v>Arthi</c:v>
                </c:pt>
                <c:pt idx="13">
                  <c:v>Asharunnisa</c:v>
                </c:pt>
                <c:pt idx="14">
                  <c:v>Aishwarya</c:v>
                </c:pt>
                <c:pt idx="15">
                  <c:v>Padmaashri</c:v>
                </c:pt>
                <c:pt idx="16">
                  <c:v>Preethi</c:v>
                </c:pt>
                <c:pt idx="17">
                  <c:v>Pooja</c:v>
                </c:pt>
                <c:pt idx="18">
                  <c:v>Dhanushree</c:v>
                </c:pt>
              </c:strCache>
            </c:strRef>
          </c:cat>
          <c:val>
            <c:numRef>
              <c:f>Sheet1!$G$2:$G$20</c:f>
              <c:numCache>
                <c:formatCode>_ "₹"\ * #,##0_ ;_ "₹"\ * \-#,##0_ ;_ "₹"\ * "-"_ ;_ @_ </c:formatCode>
                <c:ptCount val="19"/>
                <c:pt idx="0">
                  <c:v>56120</c:v>
                </c:pt>
                <c:pt idx="1">
                  <c:v>56120</c:v>
                </c:pt>
                <c:pt idx="2">
                  <c:v>56120</c:v>
                </c:pt>
                <c:pt idx="3">
                  <c:v>44896</c:v>
                </c:pt>
                <c:pt idx="4">
                  <c:v>31427.200000000001</c:v>
                </c:pt>
                <c:pt idx="5">
                  <c:v>22448</c:v>
                </c:pt>
                <c:pt idx="6">
                  <c:v>50508</c:v>
                </c:pt>
                <c:pt idx="7">
                  <c:v>25815.200000000001</c:v>
                </c:pt>
                <c:pt idx="8">
                  <c:v>35916.800000000003</c:v>
                </c:pt>
                <c:pt idx="9">
                  <c:v>28060</c:v>
                </c:pt>
                <c:pt idx="10">
                  <c:v>25815.200000000001</c:v>
                </c:pt>
                <c:pt idx="11">
                  <c:v>24692.799999999999</c:v>
                </c:pt>
                <c:pt idx="12">
                  <c:v>31427.200000000001</c:v>
                </c:pt>
                <c:pt idx="13">
                  <c:v>50508</c:v>
                </c:pt>
                <c:pt idx="14">
                  <c:v>49385.599999999999</c:v>
                </c:pt>
                <c:pt idx="15">
                  <c:v>44896</c:v>
                </c:pt>
                <c:pt idx="16">
                  <c:v>28060</c:v>
                </c:pt>
                <c:pt idx="17">
                  <c:v>47140.800000000003</c:v>
                </c:pt>
                <c:pt idx="18">
                  <c:v>56120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BB-844C-A9CB-C64B74863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Sum of GROSS SALARY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9"/>
              <c:pt idx="0">
                <c:v>Aishwarya</c:v>
              </c:pt>
              <c:pt idx="1">
                <c:v>Arthi</c:v>
              </c:pt>
              <c:pt idx="2">
                <c:v>Asharunnisa</c:v>
              </c:pt>
              <c:pt idx="3">
                <c:v>Dhanushree</c:v>
              </c:pt>
              <c:pt idx="4">
                <c:v>Gayathri</c:v>
              </c:pt>
              <c:pt idx="5">
                <c:v>Hema</c:v>
              </c:pt>
              <c:pt idx="6">
                <c:v>Madhumitha</c:v>
              </c:pt>
              <c:pt idx="7">
                <c:v>Mahalakshimi</c:v>
              </c:pt>
              <c:pt idx="8">
                <c:v>Manisha</c:v>
              </c:pt>
              <c:pt idx="9">
                <c:v>Meena</c:v>
              </c:pt>
              <c:pt idx="10">
                <c:v>Nithiya Sri</c:v>
              </c:pt>
              <c:pt idx="11">
                <c:v>Padmaashri</c:v>
              </c:pt>
              <c:pt idx="12">
                <c:v>Pooja</c:v>
              </c:pt>
              <c:pt idx="13">
                <c:v>Preethi</c:v>
              </c:pt>
              <c:pt idx="14">
                <c:v>Priya</c:v>
              </c:pt>
              <c:pt idx="15">
                <c:v>Reetha</c:v>
              </c:pt>
              <c:pt idx="16">
                <c:v>Sangeetha</c:v>
              </c:pt>
              <c:pt idx="17">
                <c:v>Sreenithi</c:v>
              </c:pt>
              <c:pt idx="18">
                <c:v>Yuvarekha</c:v>
              </c:pt>
            </c:strLit>
          </c:cat>
          <c:val>
            <c:numLit>
              <c:formatCode>General</c:formatCode>
              <c:ptCount val="19"/>
              <c:pt idx="0">
                <c:v>53680</c:v>
              </c:pt>
              <c:pt idx="1">
                <c:v>34160</c:v>
              </c:pt>
              <c:pt idx="2">
                <c:v>54900</c:v>
              </c:pt>
              <c:pt idx="3">
                <c:v>61000</c:v>
              </c:pt>
              <c:pt idx="4">
                <c:v>28060</c:v>
              </c:pt>
              <c:pt idx="5">
                <c:v>34160</c:v>
              </c:pt>
              <c:pt idx="6">
                <c:v>54900</c:v>
              </c:pt>
              <c:pt idx="7">
                <c:v>26840</c:v>
              </c:pt>
              <c:pt idx="8">
                <c:v>39040</c:v>
              </c:pt>
              <c:pt idx="9">
                <c:v>30500</c:v>
              </c:pt>
              <c:pt idx="10">
                <c:v>61000</c:v>
              </c:pt>
              <c:pt idx="11">
                <c:v>48800</c:v>
              </c:pt>
              <c:pt idx="12">
                <c:v>51240</c:v>
              </c:pt>
              <c:pt idx="13">
                <c:v>30500</c:v>
              </c:pt>
              <c:pt idx="14">
                <c:v>28060</c:v>
              </c:pt>
              <c:pt idx="15">
                <c:v>48800</c:v>
              </c:pt>
              <c:pt idx="16">
                <c:v>61000</c:v>
              </c:pt>
              <c:pt idx="17">
                <c:v>24400</c:v>
              </c:pt>
              <c:pt idx="18">
                <c:v>61000</c:v>
              </c:pt>
            </c:numLit>
          </c:val>
          <c:extLst>
            <c:ext xmlns:c16="http://schemas.microsoft.com/office/drawing/2014/chart" uri="{C3380CC4-5D6E-409C-BE32-E72D297353CC}">
              <c16:uniqueId val="{00000000-9A51-914E-B931-4C796167409F}"/>
            </c:ext>
          </c:extLst>
        </c:ser>
        <c:ser>
          <c:idx val="1"/>
          <c:order val="1"/>
          <c:tx>
            <c:v>Sum of NET SALARY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9"/>
              <c:pt idx="0">
                <c:v>Aishwarya</c:v>
              </c:pt>
              <c:pt idx="1">
                <c:v>Arthi</c:v>
              </c:pt>
              <c:pt idx="2">
                <c:v>Asharunnisa</c:v>
              </c:pt>
              <c:pt idx="3">
                <c:v>Dhanushree</c:v>
              </c:pt>
              <c:pt idx="4">
                <c:v>Gayathri</c:v>
              </c:pt>
              <c:pt idx="5">
                <c:v>Hema</c:v>
              </c:pt>
              <c:pt idx="6">
                <c:v>Madhumitha</c:v>
              </c:pt>
              <c:pt idx="7">
                <c:v>Mahalakshimi</c:v>
              </c:pt>
              <c:pt idx="8">
                <c:v>Manisha</c:v>
              </c:pt>
              <c:pt idx="9">
                <c:v>Meena</c:v>
              </c:pt>
              <c:pt idx="10">
                <c:v>Nithiya Sri</c:v>
              </c:pt>
              <c:pt idx="11">
                <c:v>Padmaashri</c:v>
              </c:pt>
              <c:pt idx="12">
                <c:v>Pooja</c:v>
              </c:pt>
              <c:pt idx="13">
                <c:v>Preethi</c:v>
              </c:pt>
              <c:pt idx="14">
                <c:v>Priya</c:v>
              </c:pt>
              <c:pt idx="15">
                <c:v>Reetha</c:v>
              </c:pt>
              <c:pt idx="16">
                <c:v>Sangeetha</c:v>
              </c:pt>
              <c:pt idx="17">
                <c:v>Sreenithi</c:v>
              </c:pt>
              <c:pt idx="18">
                <c:v>Yuvarekha</c:v>
              </c:pt>
            </c:strLit>
          </c:cat>
          <c:val>
            <c:numLit>
              <c:formatCode>General</c:formatCode>
              <c:ptCount val="19"/>
              <c:pt idx="0">
                <c:v>49385.599999999999</c:v>
              </c:pt>
              <c:pt idx="1">
                <c:v>31427.200000000001</c:v>
              </c:pt>
              <c:pt idx="2">
                <c:v>50508</c:v>
              </c:pt>
              <c:pt idx="3">
                <c:v>56120</c:v>
              </c:pt>
              <c:pt idx="4">
                <c:v>25815.200000000001</c:v>
              </c:pt>
              <c:pt idx="5">
                <c:v>31427.200000000001</c:v>
              </c:pt>
              <c:pt idx="6">
                <c:v>50508</c:v>
              </c:pt>
              <c:pt idx="7">
                <c:v>24692.799999999999</c:v>
              </c:pt>
              <c:pt idx="8">
                <c:v>35916.800000000003</c:v>
              </c:pt>
              <c:pt idx="9">
                <c:v>28060</c:v>
              </c:pt>
              <c:pt idx="10">
                <c:v>56120</c:v>
              </c:pt>
              <c:pt idx="11">
                <c:v>44896</c:v>
              </c:pt>
              <c:pt idx="12">
                <c:v>47140.800000000003</c:v>
              </c:pt>
              <c:pt idx="13">
                <c:v>28060</c:v>
              </c:pt>
              <c:pt idx="14">
                <c:v>25815.200000000001</c:v>
              </c:pt>
              <c:pt idx="15">
                <c:v>44896</c:v>
              </c:pt>
              <c:pt idx="16">
                <c:v>56120</c:v>
              </c:pt>
              <c:pt idx="17">
                <c:v>22448</c:v>
              </c:pt>
              <c:pt idx="18">
                <c:v>56120</c:v>
              </c:pt>
            </c:numLit>
          </c:val>
          <c:extLst>
            <c:ext xmlns:c16="http://schemas.microsoft.com/office/drawing/2014/chart" uri="{C3380CC4-5D6E-409C-BE32-E72D297353CC}">
              <c16:uniqueId val="{00000001-9A51-914E-B931-4C7961674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34606351"/>
        <c:axId val="234606831"/>
      </c:barChart>
      <c:catAx>
        <c:axId val="234606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06831"/>
        <c:crosses val="autoZero"/>
        <c:auto val="1"/>
        <c:lblAlgn val="ctr"/>
        <c:lblOffset val="100"/>
        <c:noMultiLvlLbl val="0"/>
      </c:catAx>
      <c:valAx>
        <c:axId val="23460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063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NAME:T. </a:t>
            </a:r>
            <a:r>
              <a:rPr lang="en-US" sz="2400" dirty="0" err="1"/>
              <a:t>Sangeetha</a:t>
            </a:r>
            <a:endParaRPr lang="en-US" sz="2400" dirty="0"/>
          </a:p>
          <a:p>
            <a:r>
              <a:rPr lang="en-US" sz="2400" dirty="0"/>
              <a:t>REGISTER NO:31220080</a:t>
            </a:r>
            <a:r>
              <a:rPr lang="en-GB" sz="2400" dirty="0"/>
              <a:t>5</a:t>
            </a:r>
            <a:endParaRPr lang="zh-CN" altLang="en-US" dirty="0"/>
          </a:p>
          <a:p>
            <a:r>
              <a:rPr lang="en-US" sz="2400" dirty="0"/>
              <a:t>DEPARTMENT:B.com</a:t>
            </a:r>
            <a:endParaRPr lang="zh-CN" altLang="en-US" dirty="0"/>
          </a:p>
          <a:p>
            <a:r>
              <a:rPr lang="en-US" sz="2400" dirty="0"/>
              <a:t>COLLEGE pachaiyappas college for women, Kanchipuram.</a:t>
            </a:r>
            <a:endParaRPr lang="zh-CN" altLang="en-US" dirty="0"/>
          </a:p>
          <a:p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extBox 1048711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069445" y="1670392"/>
          <a:ext cx="8652340" cy="460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48713" name="TextBox 1048712"/>
          <p:cNvSpPr txBox="1"/>
          <p:nvPr/>
        </p:nvSpPr>
        <p:spPr>
          <a:xfrm>
            <a:off x="409626" y="558871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RESULT 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87230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1106549" y="1120942"/>
          <a:ext cx="9144733" cy="527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TextBox 1048715"/>
          <p:cNvSpPr txBox="1"/>
          <p:nvPr/>
        </p:nvSpPr>
        <p:spPr>
          <a:xfrm>
            <a:off x="755331" y="1497330"/>
            <a:ext cx="7065868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GB" sz="2800">
                <a:solidFill>
                  <a:srgbClr val="000000"/>
                </a:solidFill>
              </a:rPr>
              <a:t>he analysis of employee salaries has provided a clearer understanding of the current compensation landscape within the organization. </a:t>
            </a:r>
          </a:p>
          <a:p>
            <a:pPr marL="457200" indent="-457200"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</a:rPr>
              <a:t>It has revealed the strengths and weaknesses in our salary distribution, helping to identify areas where adjustments may be necessary to ensure fairness and competitiveness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070234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96190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48648"/>
          <p:cNvSpPr txBox="1"/>
          <p:nvPr/>
        </p:nvSpPr>
        <p:spPr>
          <a:xfrm>
            <a:off x="1523999" y="2146934"/>
            <a:ext cx="6347113" cy="26060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en-GB" sz="2800">
                <a:solidFill>
                  <a:srgbClr val="000000"/>
                </a:solidFill>
              </a:rPr>
              <a:t>Discrepancies in salary distribution have been observed across different departments, roles, and demographic groups, leading to concerns about equity, employee satisfaction, and retention.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048655"/>
          <p:cNvSpPr txBox="1"/>
          <p:nvPr/>
        </p:nvSpPr>
        <p:spPr>
          <a:xfrm>
            <a:off x="1388049" y="2246313"/>
            <a:ext cx="766121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GB" sz="2800">
                <a:solidFill>
                  <a:srgbClr val="000000"/>
                </a:solidFill>
              </a:rPr>
              <a:t>The goal is to conduct a comprehensive analysis of employee salaries to identify disparities, ensure internal equity, and develop a more competitive and transparent compensation strategy</a:t>
            </a:r>
            <a:r>
              <a:rPr lang="en-US" sz="2800">
                <a:solidFill>
                  <a:srgbClr val="000000"/>
                </a:solidFill>
              </a:rPr>
              <a:t>.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2" name="TextBox 1048661"/>
          <p:cNvSpPr txBox="1"/>
          <p:nvPr/>
        </p:nvSpPr>
        <p:spPr>
          <a:xfrm>
            <a:off x="1000990" y="2019300"/>
            <a:ext cx="8541436" cy="4701540"/>
          </a:xfrm>
          <a:prstGeom prst="rect">
            <a:avLst/>
          </a:prstGeom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Human resources management 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 Finance Department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 Compensation and Benefits Specialists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 Executive Board or C-Suite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 Recruitment Teams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 Employee Relations Teams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TextBox 1048667"/>
          <p:cNvSpPr txBox="1"/>
          <p:nvPr/>
        </p:nvSpPr>
        <p:spPr>
          <a:xfrm>
            <a:off x="3318621" y="2310129"/>
            <a:ext cx="8873379" cy="4536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sz="3200" b="1">
                <a:solidFill>
                  <a:srgbClr val="000000"/>
                </a:solidFill>
              </a:rPr>
              <a:t>Conditional Formatting -  Missing Values 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sz="3200" b="1">
                <a:solidFill>
                  <a:srgbClr val="000000"/>
                </a:solidFill>
              </a:rPr>
              <a:t>Filter- Filter Out Missing Values 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sz="3200" b="1">
                <a:solidFill>
                  <a:srgbClr val="000000"/>
                </a:solidFill>
              </a:rPr>
              <a:t>Pivot Table - Summery of Data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sz="3200" b="1">
                <a:solidFill>
                  <a:srgbClr val="000000"/>
                </a:solidFill>
              </a:rPr>
              <a:t>Graph - Data Visualization 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endParaRPr lang="en-GB" sz="2800">
              <a:solidFill>
                <a:srgbClr val="000000"/>
              </a:solidFill>
            </a:endParaRPr>
          </a:p>
          <a:p>
            <a:pPr marL="1885950" lvl="3" indent="-514350">
              <a:buFont typeface="+mj-ea"/>
              <a:buAutoNum type="circleNumDbPlain"/>
            </a:pP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09" name="TextBox 1048708"/>
          <p:cNvSpPr txBox="1"/>
          <p:nvPr/>
        </p:nvSpPr>
        <p:spPr>
          <a:xfrm rot="21577574">
            <a:off x="1227254" y="3173729"/>
            <a:ext cx="9020803" cy="92964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711" name="TextBox 1048710"/>
          <p:cNvSpPr txBox="1"/>
          <p:nvPr/>
        </p:nvSpPr>
        <p:spPr>
          <a:xfrm>
            <a:off x="1405927" y="2003844"/>
            <a:ext cx="7172333" cy="30251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Total employees -19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Employees name - Text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Basic salary - Numerical 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 Dearness allowance - Numerical 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Provident fund - Numerical 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Gross salary - numerical </a:t>
            </a:r>
            <a:endParaRPr lang="en-GB" sz="28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Net salary - Numerical 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4450115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4" name="TextBox 1048713"/>
          <p:cNvSpPr txBox="1"/>
          <p:nvPr/>
        </p:nvSpPr>
        <p:spPr>
          <a:xfrm>
            <a:off x="357968" y="1548824"/>
            <a:ext cx="7708336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>
                <a:solidFill>
                  <a:srgbClr val="0000FF"/>
                </a:solidFill>
              </a:rPr>
              <a:t>Data collection:</a:t>
            </a:r>
            <a:endParaRPr lang="en-GB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    Edunet dashboard - file download 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FF"/>
                </a:solidFill>
              </a:rPr>
              <a:t>Features of collection: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Employees name 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Basic salary 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Dearness allowance 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Provident fund 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Gross salary 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</a:rPr>
              <a:t>Net salary 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 algn="ctr">
              <a:buFont typeface="Arial"/>
              <a:buChar char="•"/>
            </a:pP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sangeethathandavamoorthi@gmail.com</cp:lastModifiedBy>
  <cp:revision>1</cp:revision>
  <dcterms:created xsi:type="dcterms:W3CDTF">2024-03-28T06:07:22Z</dcterms:created>
  <dcterms:modified xsi:type="dcterms:W3CDTF">2024-08-31T06:59:51Z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ea0592ef42104b88aa904916b227e424</vt:lpwstr>
  </property>
</Properties>
</file>