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Qtr1</a:t>
            </a:r>
          </a:p>
        </c:rich>
      </c:tx>
      <c:overlay val="0"/>
      <c:spPr>
        <a:noFill/>
        <a:ln>
          <a:noFill/>
        </a:ln>
      </c:spPr>
    </c:title>
    <c:autoTitleDeleted val="0"/>
    <c:plotArea>
      <c:layout/>
      <c:pieChart>
        <c:varyColors val="1"/>
        <c:ser>
          <c:idx val="0"/>
          <c:order val="0"/>
          <c:tx>
            <c:v>Qtr1</c:v>
          </c:tx>
          <c:explosion val="3"/>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1-6372-469A-B01A-C7E82A6A10EC}"/>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02-6372-469A-B01A-C7E82A6A10EC}"/>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03-6372-469A-B01A-C7E82A6A10EC}"/>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04-6372-469A-B01A-C7E82A6A10EC}"/>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05-6372-469A-B01A-C7E82A6A10EC}"/>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06-6372-469A-B01A-C7E82A6A10EC}"/>
              </c:ext>
            </c:extLst>
          </c:dPt>
          <c:cat>
            <c:strLit>
              <c:ptCount val="6"/>
              <c:pt idx="0">
                <c:v>2018</c:v>
              </c:pt>
              <c:pt idx="1">
                <c:v>2019</c:v>
              </c:pt>
              <c:pt idx="2">
                <c:v>2020</c:v>
              </c:pt>
              <c:pt idx="3">
                <c:v>2021</c:v>
              </c:pt>
              <c:pt idx="4">
                <c:v>2022</c:v>
              </c:pt>
              <c:pt idx="5">
                <c:v>2023</c:v>
              </c:pt>
            </c:strLit>
          </c:cat>
          <c:val>
            <c:numLit>
              <c:formatCode>General</c:formatCode>
              <c:ptCount val="6"/>
              <c:pt idx="0">
                <c:v>0</c:v>
              </c:pt>
              <c:pt idx="1">
                <c:v>0</c:v>
              </c:pt>
              <c:pt idx="2">
                <c:v>5</c:v>
              </c:pt>
              <c:pt idx="3">
                <c:v>4</c:v>
              </c:pt>
              <c:pt idx="4">
                <c:v>5</c:v>
              </c:pt>
              <c:pt idx="5">
                <c:v>3</c:v>
              </c:pt>
            </c:numLit>
          </c:val>
          <c:extLst>
            <c:ext xmlns:c16="http://schemas.microsoft.com/office/drawing/2014/chart" uri="{C3380CC4-5D6E-409C-BE32-E72D297353CC}">
              <c16:uniqueId val="{00000000-6372-469A-B01A-C7E82A6A10EC}"/>
            </c:ext>
          </c:extLst>
        </c:ser>
        <c:ser>
          <c:idx val="1"/>
          <c:order val="1"/>
          <c:tx>
            <c:v>Qtr2</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8-6372-469A-B01A-C7E82A6A10EC}"/>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09-6372-469A-B01A-C7E82A6A10EC}"/>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0A-6372-469A-B01A-C7E82A6A10EC}"/>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0B-6372-469A-B01A-C7E82A6A10EC}"/>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0C-6372-469A-B01A-C7E82A6A10EC}"/>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0D-6372-469A-B01A-C7E82A6A10EC}"/>
              </c:ext>
            </c:extLst>
          </c:dPt>
          <c:val>
            <c:numLit>
              <c:formatCode>General</c:formatCode>
              <c:ptCount val="6"/>
              <c:pt idx="0">
                <c:v>0</c:v>
              </c:pt>
              <c:pt idx="1">
                <c:v>7</c:v>
              </c:pt>
              <c:pt idx="2">
                <c:v>0</c:v>
              </c:pt>
              <c:pt idx="3">
                <c:v>5</c:v>
              </c:pt>
              <c:pt idx="4">
                <c:v>9</c:v>
              </c:pt>
              <c:pt idx="5">
                <c:v>0</c:v>
              </c:pt>
            </c:numLit>
          </c:val>
          <c:extLst>
            <c:ext xmlns:c16="http://schemas.microsoft.com/office/drawing/2014/chart" uri="{C3380CC4-5D6E-409C-BE32-E72D297353CC}">
              <c16:uniqueId val="{00000007-6372-469A-B01A-C7E82A6A10EC}"/>
            </c:ext>
          </c:extLst>
        </c:ser>
        <c:ser>
          <c:idx val="2"/>
          <c:order val="2"/>
          <c:tx>
            <c:v>Qtr3</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F-6372-469A-B01A-C7E82A6A10EC}"/>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10-6372-469A-B01A-C7E82A6A10EC}"/>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11-6372-469A-B01A-C7E82A6A10EC}"/>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12-6372-469A-B01A-C7E82A6A10EC}"/>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13-6372-469A-B01A-C7E82A6A10EC}"/>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14-6372-469A-B01A-C7E82A6A10EC}"/>
              </c:ext>
            </c:extLst>
          </c:dPt>
          <c:val>
            <c:numLit>
              <c:formatCode>General</c:formatCode>
              <c:ptCount val="6"/>
              <c:pt idx="0">
                <c:v>6</c:v>
              </c:pt>
              <c:pt idx="1">
                <c:v>6</c:v>
              </c:pt>
              <c:pt idx="2">
                <c:v>0</c:v>
              </c:pt>
              <c:pt idx="3">
                <c:v>2</c:v>
              </c:pt>
              <c:pt idx="4">
                <c:v>0</c:v>
              </c:pt>
              <c:pt idx="5">
                <c:v>5</c:v>
              </c:pt>
            </c:numLit>
          </c:val>
          <c:extLst>
            <c:ext xmlns:c16="http://schemas.microsoft.com/office/drawing/2014/chart" uri="{C3380CC4-5D6E-409C-BE32-E72D297353CC}">
              <c16:uniqueId val="{0000000E-6372-469A-B01A-C7E82A6A10EC}"/>
            </c:ext>
          </c:extLst>
        </c:ser>
        <c:ser>
          <c:idx val="3"/>
          <c:order val="3"/>
          <c:tx>
            <c:v>Qtr4</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16-6372-469A-B01A-C7E82A6A10EC}"/>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17-6372-469A-B01A-C7E82A6A10EC}"/>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18-6372-469A-B01A-C7E82A6A10EC}"/>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19-6372-469A-B01A-C7E82A6A10EC}"/>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1A-6372-469A-B01A-C7E82A6A10EC}"/>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1B-6372-469A-B01A-C7E82A6A10EC}"/>
              </c:ext>
            </c:extLst>
          </c:dPt>
          <c:val>
            <c:numLit>
              <c:formatCode>General</c:formatCode>
              <c:ptCount val="6"/>
              <c:pt idx="0">
                <c:v>4</c:v>
              </c:pt>
              <c:pt idx="1">
                <c:v>3</c:v>
              </c:pt>
              <c:pt idx="2">
                <c:v>2</c:v>
              </c:pt>
              <c:pt idx="3">
                <c:v>5</c:v>
              </c:pt>
              <c:pt idx="4">
                <c:v>0</c:v>
              </c:pt>
              <c:pt idx="5">
                <c:v>0</c:v>
              </c:pt>
            </c:numLit>
          </c:val>
          <c:extLst>
            <c:ext xmlns:c16="http://schemas.microsoft.com/office/drawing/2014/chart" uri="{C3380CC4-5D6E-409C-BE32-E72D297353CC}">
              <c16:uniqueId val="{00000015-6372-469A-B01A-C7E82A6A10EC}"/>
            </c:ext>
          </c:extLst>
        </c:ser>
        <c:dLbls>
          <c:showLegendKey val="0"/>
          <c:showVal val="0"/>
          <c:showCatName val="0"/>
          <c:showSerName val="0"/>
          <c:showPercent val="0"/>
          <c:showBubbleSize val="0"/>
          <c:showLeaderLines val="1"/>
        </c:dLbls>
        <c:firstSliceAng val="360"/>
      </c:pieChart>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B2786477-8325-FA28-D42E-A653A1C2C910}"/>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9C016942-C363-5708-C677-C6FD0DCE5A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8E27CD1C-DEC9-482E-B350-D113BE88948E}" type="datetime1">
              <a:rPr lang="en-IN"/>
              <a:pPr lvl="0"/>
              <a:t>03-09-2024</a:t>
            </a:fld>
            <a:endParaRPr lang="en-IN"/>
          </a:p>
        </p:txBody>
      </p:sp>
      <p:sp>
        <p:nvSpPr>
          <p:cNvPr id="10" name="Slide Image Placeholder 3">
            <a:extLst>
              <a:ext uri="{FF2B5EF4-FFF2-40B4-BE49-F238E27FC236}">
                <a16:creationId xmlns:a16="http://schemas.microsoft.com/office/drawing/2014/main" id="{EB8AF0BA-B93A-6396-275B-F23C92C072B0}"/>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8DC9339D-9424-607A-9D8A-F0880CC00B80}"/>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0F280172-672A-3187-B74E-642544016F73}"/>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A89C81B9-B4E1-A3C3-8FFB-91D83579E8DC}"/>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F54D5D99-D6A9-451A-B9A7-EA9198766275}"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E7087A-D8C0-480F-B342-77D891FDFDC4}" type="datetimeFigureOut">
              <a:t>9/3/2024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D701295-0D49-4434-A651-056AC6FF789B}" type="slidenum">
              <a:t>‹#›</a:t>
            </a:fld>
            <a:endParaRPr lang="en-US"/>
          </a:p>
        </p:txBody>
      </p:sp>
    </p:spTree>
    <p:extLst>
      <p:ext uri="{BB962C8B-B14F-4D97-AF65-F5344CB8AC3E}">
        <p14:creationId xmlns:p14="http://schemas.microsoft.com/office/powerpoint/2010/main" val="377644350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9979D-E6FF-8734-EC61-F9843256646E}"/>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A0E0CC23-C557-5E50-CCEE-7A6559F17E86}"/>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ACCDFFEB-E63E-6459-0AB4-E57C19DAEFD3}"/>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1EC568-A806-4EA7-846B-6625A971B4A5}"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00BBF-0F77-6223-C4A2-C4D66CBE0CB6}"/>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43E80002-76DF-BCD3-79BA-D0614F7697C3}"/>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6DBBA669-8A9A-4CBF-10B4-D7A8D4A4F6D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6C6369-584A-481A-9A36-13D2F7819C63}"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20129EE2-F2EC-1E14-BBFF-1F5C6A1E61E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06626B8C-8F48-418A-511D-064C9FE81B5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52241C7-0F9E-0389-CC58-37CAA478D68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3D7B0B30-F994-C0C4-8401-58DE8EA72A24}"/>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2E3C50D0-F113-7F87-C543-9833D9534A29}"/>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358774A6-07FC-E12A-321E-5902DBE74C2A}"/>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654BABA-F5C0-E90A-D295-C8FFDFA436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B85C9D1-2BD4-004F-A8EC-DFFA525D89B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B50821ED-7A1E-3915-0B91-302AB83DD1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317ADA60-0CBA-EF40-7CB7-7F241865DC81}"/>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8974006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B8A30763-C11F-B32F-E906-31D7F6932ABA}"/>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D2D4D63-6A7E-AB0E-58CE-96DF41FAAB88}"/>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806BFE86-77F3-CCDE-56B3-E24A9ACD161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E1F0D7-0B5B-7142-604D-27F6F62DF0B1}"/>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78AEEB5-9A81-D5B4-21D8-0C6FF881CA0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EACCF24E-6076-2B02-6B19-A6C052B0B006}"/>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9EACA5E9-C2E7-C327-5863-3D8FBDE48B1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BB584968-3372-33B8-4DA5-0510A1272133}"/>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F5BEED5-A1D1-9F0E-6FE0-759BA6A604D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3D990AE3-CFB3-D689-2D9B-4ADF3C006A4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64515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A3BCBD87-DEDE-7328-7F86-F7169AC9D62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2A433A7-7064-A45A-15BE-51CFD6B45397}"/>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BE6B5FC9-F939-2595-FC46-CD007AAFFDE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ED059BD-D228-ECC8-7C4C-713E23E860F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2E75E372-ABE8-E7B5-B6C0-2B6E27D77AB6}"/>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258B86-A656-12F7-5FB8-9FD0A0A51F6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A7B009D2-97A7-E3F2-E50B-3B325D9CD0D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FFCEFC9D-04EF-059A-CE2E-54740C50B8C3}"/>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52CAB32-6656-9D3F-9C3E-D67170C79062}"/>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3835D96-2B3D-DEEB-79B3-B9CAE13C54CB}"/>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8348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4801075-9A8D-7A03-25DE-B8BEF1FB1A8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1F9DFA5-395B-9794-391C-D26D11FA94C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4B5E5567-EDC5-E8CE-2C1A-CC3D07EA8C52}"/>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31DE0F66-51CF-FAA9-A1E4-38CA8F8C9AF9}"/>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8808C12B-AFD0-D6AE-4468-2FAB0538AF7E}"/>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97BAFBB-B2C4-BB77-176C-8172B20EF6E2}"/>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B134D44C-AB2E-200C-6369-68F16481B30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642D1C4-BFC5-30C1-2F98-2ECB816DE90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9E16C41-B04F-4697-9FD5-3E09164C196E}"/>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AF3E8386-0636-B304-7A31-701172CDA2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8004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DE61B81A-0D4B-D7AB-3393-75EA5DAC8D9E}"/>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5A0C793-ED56-BE85-C551-F80DF15AABE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BD2073F-0DE5-133B-3147-28D2D68E2F1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84F72DA-6686-E8EE-D78A-8BE5E937D851}"/>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4F4DD8B8-6F3B-DF46-CA15-BE667530453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08DA8E05-25D5-A23E-F97A-3E88EB4A59D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83ECBCF-D48F-64D9-E352-D35B4A41DC8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76C1F751-8ED2-8844-70B1-38FF5D6B26C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719E2D7C-AF0A-4178-6167-03491E4CF2E0}"/>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BF161D5-DB63-F7C5-E24A-ED16906B02BB}"/>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214472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FF0BFF81-3D4C-13B5-9FE9-4FB5D8FB7219}"/>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0A4C2EB7-60F2-9808-E82D-7FEC3E59297E}"/>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3D7B2901-1E47-EA80-B91A-9B0BEDA208E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921C51AF-EEA3-327D-02CF-9D1F6E768AC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3DDB9528-94D7-3097-8A82-6B195564037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A181336-DBD5-BCB5-028A-0A0432D086D9}"/>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F1248710-1D16-459F-274A-C4D0FEC60A9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D8D466B-C0FF-6913-6E83-E63BBD47665B}"/>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6C93466A-8B75-1541-1936-9BB20AF84CE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1F251E1-FF77-1944-0719-1C22340DF42E}"/>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9B6F3B8F-1CD6-AE22-97C0-7DFCA7EF5E3B}"/>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69D199A5-733C-ADBB-163E-2F467EF5F8EC}"/>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BEAB82D6-5A82-1212-7E0C-9A8A4DF7315C}"/>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412097CF-443A-AD68-5C6E-1737A74DBB09}"/>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0F105061-16BD-45C2-986A-D4A32794490C}" type="datetime1">
              <a:rPr lang="en-US"/>
              <a:pPr lvl="0"/>
              <a:t>9/3/2024</a:t>
            </a:fld>
            <a:endParaRPr lang="en-US"/>
          </a:p>
        </p:txBody>
      </p:sp>
      <p:sp>
        <p:nvSpPr>
          <p:cNvPr id="16" name="Holder 6">
            <a:extLst>
              <a:ext uri="{FF2B5EF4-FFF2-40B4-BE49-F238E27FC236}">
                <a16:creationId xmlns:a16="http://schemas.microsoft.com/office/drawing/2014/main" id="{FB299BED-ACC0-5909-2901-9B6C996F5F8D}"/>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F0141176-3DCB-4C24-AE33-CC758CE7A9B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FAA15F0-E61D-F1E0-1BF5-27F1274396DB}"/>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6544AE15-3A0C-9861-5EB5-40FB30D60DF1}"/>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649BFD15-22B7-AFD7-8D9A-E64D44DBECFE}"/>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7A9E484C-7B67-5044-D8FB-930778BB819A}"/>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1EA644BF-84B8-3E7C-2052-C6453F6D8C24}"/>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9813872C-1563-BFFE-D4D4-0F9E9D4D1902}"/>
              </a:ext>
            </a:extLst>
          </p:cNvPr>
          <p:cNvSpPr txBox="1">
            <a:spLocks noGrp="1"/>
          </p:cNvSpPr>
          <p:nvPr>
            <p:ph type="title"/>
          </p:nvPr>
        </p:nvSpPr>
        <p:spPr>
          <a:xfrm>
            <a:off x="428625" y="505370"/>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AE3572B7-3A93-21E7-1077-72654CC18D5A}"/>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E2088648-00C9-C661-D493-EECBE0BAA27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46812A6-8987-4627-9DC8-EE1A88FFC6E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A8298E2C-6E9C-1245-71BE-457D39E817B0}"/>
              </a:ext>
            </a:extLst>
          </p:cNvPr>
          <p:cNvSpPr txBox="1"/>
          <p:nvPr/>
        </p:nvSpPr>
        <p:spPr>
          <a:xfrm>
            <a:off x="2619371" y="2801813"/>
            <a:ext cx="8610603" cy="304699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rPr>
              <a:t>STUDENT NAME:</a:t>
            </a:r>
            <a:r>
              <a:rPr lang="en-IN" sz="3200" b="0" i="0" u="none" strike="noStrike" kern="1200" cap="none" spc="0" baseline="0">
                <a:solidFill>
                  <a:srgbClr val="000000"/>
                </a:solidFill>
                <a:uFillTx/>
                <a:latin typeface="Calibri"/>
              </a:rPr>
              <a:t>M.sangeetha</a:t>
            </a:r>
            <a:endParaRPr lang="en-US" sz="32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rPr>
              <a:t>REGISTER NO:</a:t>
            </a:r>
            <a:r>
              <a:rPr lang="en-IN" sz="3200" b="0" i="0" u="none" strike="noStrike" kern="1200" cap="none" spc="0" baseline="0">
                <a:solidFill>
                  <a:srgbClr val="000000"/>
                </a:solidFill>
                <a:uFillTx/>
                <a:latin typeface="Calibri"/>
              </a:rPr>
              <a:t>312211856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Calibri"/>
              </a:rPr>
              <a:t>9C68C7022C286F49AE44129DF0C14097</a:t>
            </a:r>
            <a:endParaRPr lang="en-US" sz="32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rPr>
              <a:t>DEPARTMENT:</a:t>
            </a:r>
            <a:r>
              <a:rPr lang="en-IN" sz="3200" b="0" i="0" u="none" strike="noStrike" kern="1200" cap="none" spc="0" baseline="0">
                <a:solidFill>
                  <a:srgbClr val="000000"/>
                </a:solidFill>
                <a:uFillTx/>
                <a:latin typeface="Calibri"/>
              </a:rPr>
              <a:t>B.com general</a:t>
            </a:r>
            <a:endParaRPr lang="en-US" sz="32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rPr>
              <a:t>COLLEGE</a:t>
            </a:r>
            <a:r>
              <a:rPr lang="en-IN" sz="3200" b="0" i="0" u="none" strike="noStrike" kern="1200" cap="none" spc="0" baseline="0">
                <a:solidFill>
                  <a:srgbClr val="000000"/>
                </a:solidFill>
                <a:uFillTx/>
                <a:latin typeface="Calibri"/>
              </a:rPr>
              <a:t>: Thiruthangal Nadar college</a:t>
            </a:r>
            <a:endParaRPr lang="en-US" sz="32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0" baseline="0">
                <a:solidFill>
                  <a:srgbClr val="000000"/>
                </a:solidFill>
                <a:uFillTx/>
                <a:latin typeface="Calibri"/>
              </a:rPr>
              <a:t>           </a:t>
            </a:r>
            <a:endParaRPr lang="en-IN" sz="32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0979E6F9-A342-8F54-2022-8CBD718FB3D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ECCE9A1D-A872-EF4C-7FB3-DBA1A863BFFC}"/>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4757304D-B229-A973-002A-ADBAE17812C3}"/>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7DA849AB-56AA-46B8-B9EA-D5FD2A2655FE}"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92188EB4-F53B-44D2-6770-434816C39C6C}"/>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B34BE650-5A22-07E9-C0C6-DC11627322A2}"/>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1E8526EA-FF51-8D10-2996-04396F597149}"/>
              </a:ext>
            </a:extLst>
          </p:cNvPr>
          <p:cNvSpPr txBox="1"/>
          <p:nvPr/>
        </p:nvSpPr>
        <p:spPr>
          <a:xfrm>
            <a:off x="228600" y="1447796"/>
            <a:ext cx="10959422" cy="5324532"/>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set collection.</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Data preparation: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                     </a:t>
            </a:r>
            <a:r>
              <a:rPr lang="en-IN" sz="2800" b="0" i="0" u="none" strike="noStrike" kern="1200" cap="none" spc="0" baseline="0">
                <a:solidFill>
                  <a:srgbClr val="000000"/>
                </a:solidFill>
                <a:uFillTx/>
                <a:latin typeface="Times New Roman" pitchFamily="18"/>
                <a:cs typeface="Times New Roman" pitchFamily="18"/>
              </a:rPr>
              <a:t> Filtering.</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Headline</a:t>
            </a:r>
            <a:r>
              <a:rPr lang="en-IN" sz="2800" b="0" i="0" u="none" strike="noStrike" kern="1200" cap="none" spc="0" baseline="0">
                <a:solidFill>
                  <a:srgbClr val="000000"/>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First name, last name, employee I’d,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Start data, exit data, employee status, current employee rating</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Summarization of employees performance based on rating,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Gender.</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visualisation used bar chart.</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It is highlighted in red colour.</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are using times roman font.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cs typeface="Times New Roman" pitchFamily="18"/>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13CD6FA0-8631-978A-E7C4-1F4ECAF580F6}"/>
              </a:ext>
            </a:extLst>
          </p:cNvPr>
          <p:cNvSpPr txBox="1"/>
          <p:nvPr/>
        </p:nvSpPr>
        <p:spPr>
          <a:xfrm>
            <a:off x="457200" y="381003"/>
            <a:ext cx="7499296" cy="3108539"/>
          </a:xfrm>
          <a:prstGeom prst="rect">
            <a:avLst/>
          </a:prstGeom>
          <a:noFill/>
          <a:ln cap="flat">
            <a:noFill/>
          </a:ln>
        </p:spPr>
        <p:txBody>
          <a:bodyPr vert="horz" wrap="non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have shown the employee rating as follows: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Yellow-2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Blue-3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Orange-4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Green-5</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It is the highest rating is 5 in excel.</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are also attached the bar chart in excel.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5DAFEF89-8240-64E1-4772-D64C86C3910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A29F8BEF-2AD4-AB86-B046-DCF97FB2243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F688569C-9235-DCE7-4866-74188A12AE3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527CE17B-2AA9-1EEE-A56A-E66CB9BE9D2C}"/>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1221C50E-6A55-73CC-8815-DEAFC59222BA}"/>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411F6E80-2C72-03B3-71DC-4652B07B8C0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DD2BFFAE-C4F1-4397-BC71-38EFDB016D9A}" type="slidenum">
              <a:t>12</a:t>
            </a:fld>
            <a:endParaRPr lang="en-US" sz="1100" b="0" i="0" u="none" strike="noStrike" kern="1200" cap="none" spc="0" baseline="0">
              <a:solidFill>
                <a:srgbClr val="000000"/>
              </a:solidFill>
              <a:uFillTx/>
              <a:latin typeface="Trebuchet MS"/>
              <a:cs typeface="Trebuchet MS"/>
            </a:endParaRPr>
          </a:p>
        </p:txBody>
      </p:sp>
      <p:pic>
        <p:nvPicPr>
          <p:cNvPr id="8" name="Graphic 7">
            <a:extLst>
              <a:ext uri="{FF2B5EF4-FFF2-40B4-BE49-F238E27FC236}">
                <a16:creationId xmlns:a16="http://schemas.microsoft.com/office/drawing/2014/main" id="{1F5CB2E5-B5E3-3CB0-7A7D-3A3DFAEA6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3" y="1371600"/>
            <a:ext cx="7029449" cy="5293507"/>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2B8227D6-1A42-99F0-CB12-3452D85E3E46}"/>
              </a:ext>
            </a:extLst>
          </p:cNvPr>
          <p:cNvSpPr txBox="1"/>
          <p:nvPr/>
        </p:nvSpPr>
        <p:spPr>
          <a:xfrm>
            <a:off x="3050456" y="3251706"/>
            <a:ext cx="610091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aphicFrame>
        <p:nvGraphicFramePr>
          <p:cNvPr id="3" name="Table 3">
            <a:extLst>
              <a:ext uri="{FF2B5EF4-FFF2-40B4-BE49-F238E27FC236}">
                <a16:creationId xmlns:a16="http://schemas.microsoft.com/office/drawing/2014/main" id="{0DE605BC-BD0F-091F-26F8-720D4AB9920C}"/>
              </a:ext>
            </a:extLst>
          </p:cNvPr>
          <p:cNvGraphicFramePr>
            <a:graphicFrameLocks noGrp="1"/>
          </p:cNvGraphicFramePr>
          <p:nvPr/>
        </p:nvGraphicFramePr>
        <p:xfrm>
          <a:off x="1371600" y="1295403"/>
          <a:ext cx="7779770" cy="4419596"/>
        </p:xfrm>
        <a:graphic>
          <a:graphicData uri="http://schemas.openxmlformats.org/drawingml/2006/table">
            <a:tbl>
              <a:tblPr>
                <a:effectLst/>
                <a:tableStyleId>{5C22544A-7EE6-4342-B048-85BDC9FD1C3A}</a:tableStyleId>
              </a:tblPr>
              <a:tblGrid>
                <a:gridCol w="2963725">
                  <a:extLst>
                    <a:ext uri="{9D8B030D-6E8A-4147-A177-3AD203B41FA5}">
                      <a16:colId xmlns:a16="http://schemas.microsoft.com/office/drawing/2014/main" val="1022708249"/>
                    </a:ext>
                  </a:extLst>
                </a:gridCol>
                <a:gridCol w="1630046">
                  <a:extLst>
                    <a:ext uri="{9D8B030D-6E8A-4147-A177-3AD203B41FA5}">
                      <a16:colId xmlns:a16="http://schemas.microsoft.com/office/drawing/2014/main" val="59853756"/>
                    </a:ext>
                  </a:extLst>
                </a:gridCol>
                <a:gridCol w="685361">
                  <a:extLst>
                    <a:ext uri="{9D8B030D-6E8A-4147-A177-3AD203B41FA5}">
                      <a16:colId xmlns:a16="http://schemas.microsoft.com/office/drawing/2014/main" val="3206119924"/>
                    </a:ext>
                  </a:extLst>
                </a:gridCol>
                <a:gridCol w="685361">
                  <a:extLst>
                    <a:ext uri="{9D8B030D-6E8A-4147-A177-3AD203B41FA5}">
                      <a16:colId xmlns:a16="http://schemas.microsoft.com/office/drawing/2014/main" val="1131299869"/>
                    </a:ext>
                  </a:extLst>
                </a:gridCol>
                <a:gridCol w="685361">
                  <a:extLst>
                    <a:ext uri="{9D8B030D-6E8A-4147-A177-3AD203B41FA5}">
                      <a16:colId xmlns:a16="http://schemas.microsoft.com/office/drawing/2014/main" val="3563784450"/>
                    </a:ext>
                  </a:extLst>
                </a:gridCol>
                <a:gridCol w="1129924">
                  <a:extLst>
                    <a:ext uri="{9D8B030D-6E8A-4147-A177-3AD203B41FA5}">
                      <a16:colId xmlns:a16="http://schemas.microsoft.com/office/drawing/2014/main" val="2508785214"/>
                    </a:ext>
                  </a:extLst>
                </a:gridCol>
              </a:tblGrid>
              <a:tr h="368302">
                <a:tc>
                  <a:txBody>
                    <a:bodyPr/>
                    <a:lstStyle/>
                    <a:p>
                      <a:pPr lvl="0" algn="l" fontAlgn="b"/>
                      <a:r>
                        <a:rPr lang="en-IN" sz="1000" u="none" strike="noStrike">
                          <a:highlight>
                            <a:srgbClr val="D9E7FD"/>
                          </a:highlight>
                        </a:rPr>
                        <a:t>Gender</a:t>
                      </a:r>
                      <a:endParaRPr lang="en-IN" sz="1000" b="0"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(All)</a:t>
                      </a:r>
                      <a:endParaRPr lang="en-IN" sz="1000" b="0"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193547790"/>
                  </a:ext>
                </a:extLst>
              </a:tr>
              <a:tr h="368302">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3869711089"/>
                  </a:ext>
                </a:extLst>
              </a:tr>
              <a:tr h="368302">
                <a:tc>
                  <a:txBody>
                    <a:bodyPr/>
                    <a:lstStyle/>
                    <a:p>
                      <a:pPr lvl="0" algn="l" fontAlgn="b"/>
                      <a:r>
                        <a:rPr lang="en-US" sz="1000" u="none" strike="noStrike">
                          <a:highlight>
                            <a:srgbClr val="D9E7FD"/>
                          </a:highlight>
                        </a:rPr>
                        <a:t>Sum of current employee rating </a:t>
                      </a:r>
                      <a:endParaRPr lang="en-US"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Column Labels</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2312788094"/>
                  </a:ext>
                </a:extLst>
              </a:tr>
              <a:tr h="368302">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Qtr1</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Qtr2</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Qtr3</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Qtr4</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Grand Total</a:t>
                      </a:r>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466549003"/>
                  </a:ext>
                </a:extLst>
              </a:tr>
              <a:tr h="368302">
                <a:tc>
                  <a:txBody>
                    <a:bodyPr/>
                    <a:lstStyle/>
                    <a:p>
                      <a:pPr lvl="0" algn="l" fontAlgn="b"/>
                      <a:r>
                        <a:rPr lang="en-IN" sz="1000" u="none" strike="noStrike">
                          <a:highlight>
                            <a:srgbClr val="D9E7FD"/>
                          </a:highlight>
                        </a:rPr>
                        <a:t>Row Labels</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3433235579"/>
                  </a:ext>
                </a:extLst>
              </a:tr>
              <a:tr h="368302">
                <a:tc>
                  <a:txBody>
                    <a:bodyPr/>
                    <a:lstStyle/>
                    <a:p>
                      <a:pPr lvl="0" algn="l" fontAlgn="b"/>
                      <a:r>
                        <a:rPr lang="en-IN" sz="1000" u="none" strike="noStrike"/>
                        <a:t>2018</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6</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4</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10</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828052860"/>
                  </a:ext>
                </a:extLst>
              </a:tr>
              <a:tr h="368302">
                <a:tc>
                  <a:txBody>
                    <a:bodyPr/>
                    <a:lstStyle/>
                    <a:p>
                      <a:pPr lvl="0" algn="l" fontAlgn="b"/>
                      <a:r>
                        <a:rPr lang="en-IN" sz="1000" u="none" strike="noStrike"/>
                        <a:t>2019</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7</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6</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3</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16</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3303499680"/>
                  </a:ext>
                </a:extLst>
              </a:tr>
              <a:tr h="368302">
                <a:tc>
                  <a:txBody>
                    <a:bodyPr/>
                    <a:lstStyle/>
                    <a:p>
                      <a:pPr lvl="0" algn="l" fontAlgn="b"/>
                      <a:r>
                        <a:rPr lang="en-IN" sz="1000" u="none" strike="noStrike"/>
                        <a:t>2020</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7</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391934130"/>
                  </a:ext>
                </a:extLst>
              </a:tr>
              <a:tr h="368302">
                <a:tc>
                  <a:txBody>
                    <a:bodyPr/>
                    <a:lstStyle/>
                    <a:p>
                      <a:pPr lvl="0" algn="l" fontAlgn="b"/>
                      <a:r>
                        <a:rPr lang="en-IN" sz="1000" u="none" strike="noStrike"/>
                        <a:t>2021</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4</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16</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752221224"/>
                  </a:ext>
                </a:extLst>
              </a:tr>
              <a:tr h="368302">
                <a:tc>
                  <a:txBody>
                    <a:bodyPr/>
                    <a:lstStyle/>
                    <a:p>
                      <a:pPr lvl="0" algn="l" fontAlgn="b"/>
                      <a:r>
                        <a:rPr lang="en-IN" sz="1000" u="none" strike="noStrike"/>
                        <a:t>2022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9</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14</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144930308"/>
                  </a:ext>
                </a:extLst>
              </a:tr>
              <a:tr h="368302">
                <a:tc>
                  <a:txBody>
                    <a:bodyPr/>
                    <a:lstStyle/>
                    <a:p>
                      <a:pPr lvl="0" algn="l" fontAlgn="b"/>
                      <a:r>
                        <a:rPr lang="en-IN" sz="1000" u="none" strike="noStrike"/>
                        <a:t>2023</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3</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8</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57515652"/>
                  </a:ext>
                </a:extLst>
              </a:tr>
              <a:tr h="368302">
                <a:tc>
                  <a:txBody>
                    <a:bodyPr/>
                    <a:lstStyle/>
                    <a:p>
                      <a:pPr lvl="0" algn="l" fontAlgn="b"/>
                      <a:r>
                        <a:rPr lang="en-IN" sz="1000" u="none" strike="noStrike">
                          <a:highlight>
                            <a:srgbClr val="D9E7FD"/>
                          </a:highlight>
                        </a:rPr>
                        <a:t>Grand Total</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17</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21</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19</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14</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71</a:t>
                      </a:r>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395628294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graphicFrame>
        <p:nvGraphicFramePr>
          <p:cNvPr id="2" name="Chart 2">
            <a:extLst>
              <a:ext uri="{FF2B5EF4-FFF2-40B4-BE49-F238E27FC236}">
                <a16:creationId xmlns:a16="http://schemas.microsoft.com/office/drawing/2014/main" id="{A2E3A5BC-C7EF-4709-358B-25CA04318591}"/>
              </a:ext>
            </a:extLst>
          </p:cNvPr>
          <p:cNvGraphicFramePr/>
          <p:nvPr/>
        </p:nvGraphicFramePr>
        <p:xfrm>
          <a:off x="838203"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AE7A-10E6-320D-157B-772A8D9EC6F1}"/>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EDD5FA5F-09BE-8854-2C10-B103220AB1B8}"/>
              </a:ext>
            </a:extLst>
          </p:cNvPr>
          <p:cNvSpPr txBox="1"/>
          <p:nvPr/>
        </p:nvSpPr>
        <p:spPr>
          <a:xfrm>
            <a:off x="755330" y="1819015"/>
            <a:ext cx="8465570" cy="310853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Calibri"/>
              </a:rPr>
              <a:t>                     </a:t>
            </a:r>
            <a:r>
              <a:rPr lang="en-US" sz="2400" b="0" i="0" u="none" strike="noStrike" kern="1200" cap="none" spc="0" baseline="0">
                <a:solidFill>
                  <a:srgbClr val="000000"/>
                </a:solidFill>
                <a:uFillTx/>
                <a:latin typeface="Calibri"/>
              </a:rPr>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113F551-3E38-E947-F5B7-70F57F018196}"/>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B3301577-4227-B4E9-45B3-5E1E9ADD6819}"/>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3F1692A0-9562-D0B9-A283-89DB6413681E}"/>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203BB51-CD9B-A38C-80D7-B1790086E1D7}"/>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AE480969-88A1-B67B-332B-0430E333311C}"/>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4AEBE483-72F5-FC5D-B757-0A46E5594A1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490917DF-F454-F323-09CA-6FFCA7523455}"/>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88D10BCE-F3CB-3DB6-868B-24B6C92F8B2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145878F8-7AA1-6112-EB24-66012BDC5A4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145BE04D-FAA7-A752-EE8A-6CAC79DF798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9BB2E2B-299C-F429-B788-F282011AD13F}"/>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38899CDC-2769-EFB4-B84E-C5BECB130087}"/>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EE937AA3-C552-2A2F-0226-0FD203B1BE7B}"/>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E2CFB6FB-2586-16F6-9DD2-2857CD568AE6}"/>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DE3F40F-788C-55DA-8069-D466D68B7F86}"/>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82AE7000-1389-A26B-D5A5-B12543F1918D}"/>
              </a:ext>
            </a:extLst>
          </p:cNvPr>
          <p:cNvSpPr txBox="1">
            <a:spLocks noGrp="1"/>
          </p:cNvSpPr>
          <p:nvPr>
            <p:ph type="title"/>
          </p:nvPr>
        </p:nvSpPr>
        <p:spPr>
          <a:xfrm>
            <a:off x="681356" y="722549"/>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u="sng" spc="5"/>
              <a:t>PROJECT</a:t>
            </a:r>
            <a:r>
              <a:rPr lang="en-US" sz="4250" u="sng" spc="-85"/>
              <a:t> </a:t>
            </a:r>
            <a:r>
              <a:rPr lang="en-US" sz="4250" u="sng" spc="25"/>
              <a:t>TITLE</a:t>
            </a:r>
            <a:endParaRPr lang="en-US" sz="4250" u="sng"/>
          </a:p>
        </p:txBody>
      </p:sp>
      <p:grpSp>
        <p:nvGrpSpPr>
          <p:cNvPr id="18" name="object 18">
            <a:extLst>
              <a:ext uri="{FF2B5EF4-FFF2-40B4-BE49-F238E27FC236}">
                <a16:creationId xmlns:a16="http://schemas.microsoft.com/office/drawing/2014/main" id="{35FF5DD6-F599-E4F1-9965-CD4FF4502B15}"/>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A9E1B26E-57FC-F027-3BD2-10583D50B407}"/>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0E1126C0-2380-C439-B834-D07B53B1F6F2}"/>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67A79D5E-B798-3509-6711-6252648FEE54}"/>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C20000C-1B7C-4DFF-A6C8-3A826BA6753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4E81CB31-3DB1-7CC0-A142-F18E1B14B5D4}"/>
              </a:ext>
            </a:extLst>
          </p:cNvPr>
          <p:cNvSpPr txBox="1"/>
          <p:nvPr/>
        </p:nvSpPr>
        <p:spPr>
          <a:xfrm>
            <a:off x="1217523" y="2123273"/>
            <a:ext cx="8593229" cy="132343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0" baseline="0">
                <a:solidFill>
                  <a:srgbClr val="0F0F0F"/>
                </a:solidFill>
                <a:uFillTx/>
                <a:latin typeface="Times New Roman" pitchFamily="18"/>
                <a:cs typeface="Times New Roman" pitchFamily="18"/>
              </a:rPr>
              <a:t>Salary And Compensation Analysis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0" baseline="0">
                <a:solidFill>
                  <a:srgbClr val="0F0F0F"/>
                </a:solidFill>
                <a:uFillTx/>
                <a:latin typeface="Times New Roman" pitchFamily="18"/>
                <a:cs typeface="Times New Roman" pitchFamily="18"/>
              </a:rPr>
              <a:t>Through Excel Data Modeling</a:t>
            </a:r>
            <a:endParaRPr lang="en-IN" sz="40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C3782DF-4BA1-1DE6-F831-93E34287572E}"/>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8CAEB391-D6C2-F526-A5EE-7A37D353B56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5F4D6FFA-C90A-5B43-32D2-339CBDBC792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22AADF04-1928-7EB3-303E-32EAF8222677}"/>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836432D1-53AF-CDCD-244B-F5DC324BB6F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F34976B-CC46-E4C5-1B14-1A1517E6835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02679396-C0D9-157F-CF75-1D62EE060F1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06C1D26C-0FEB-6CF3-8F64-48D63497F9F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AD50B2A4-018B-207F-B183-CA6FFD75B6E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CE3F346D-454D-F195-0F2E-254D7AFC97DA}"/>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80B45369-6B09-4166-FD34-60CBFD4B81F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FF1ECC59-86CA-8F94-CE34-92E15CE7C57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A65ECF67-7323-E106-B90B-F4035E238DE9}"/>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F4773D5F-4EDC-3D0E-2D29-6351C6334FCD}"/>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E76C1CBB-B0F8-5A03-1C56-8525F59FA56A}"/>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1D6BFF6E-B66C-9C77-A36D-4C3193FD5C52}"/>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03FC4C07-E634-A54F-2D5F-DFD1368A817D}"/>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DE143DD8-A03C-B633-CC55-B0E2C0721040}"/>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F80C7A5E-0E2B-8A68-FB96-E9938CEF4E0B}"/>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9F89B21C-1E01-C939-A3E6-2D31F6FC57B7}"/>
              </a:ext>
            </a:extLst>
          </p:cNvPr>
          <p:cNvSpPr txBox="1">
            <a:spLocks noGrp="1"/>
          </p:cNvSpPr>
          <p:nvPr>
            <p:ph type="title"/>
          </p:nvPr>
        </p:nvSpPr>
        <p:spPr>
          <a:xfrm>
            <a:off x="752478" y="447671"/>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u="sng" spc="25"/>
              <a:t>A</a:t>
            </a:r>
            <a:r>
              <a:rPr lang="en-US" u="sng" spc="-5"/>
              <a:t>G</a:t>
            </a:r>
            <a:r>
              <a:rPr lang="en-US" u="sng" spc="-35"/>
              <a:t>E</a:t>
            </a:r>
            <a:r>
              <a:rPr lang="en-US" u="sng" spc="15"/>
              <a:t>N</a:t>
            </a:r>
            <a:r>
              <a:rPr lang="en-US" u="sng"/>
              <a:t>DA</a:t>
            </a:r>
          </a:p>
        </p:txBody>
      </p:sp>
      <p:sp>
        <p:nvSpPr>
          <p:cNvPr id="22" name="object 22">
            <a:extLst>
              <a:ext uri="{FF2B5EF4-FFF2-40B4-BE49-F238E27FC236}">
                <a16:creationId xmlns:a16="http://schemas.microsoft.com/office/drawing/2014/main" id="{D51D080F-60E8-5724-4501-F8108FEE79E6}"/>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941048B9-E4BA-4AF5-8491-DE73B49D6196}"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51D8EF08-002E-C215-3117-0A21317006FC}"/>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AFB7795C-1CEA-5F8E-312E-35C3B3F3C881}"/>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7B4E70CD-1E27-26A0-EBAF-9BC4F891FAB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683E3B07-D24F-AEB8-1ECD-26039D2F686B}"/>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1452A939-F0DB-DF34-22CA-2F470045439B}"/>
                </a:ext>
              </a:extLst>
            </p:cNvPr>
            <p:cNvPicPr>
              <a:picLocks noChangeAspect="1"/>
            </p:cNvPicPr>
            <p:nvPr/>
          </p:nvPicPr>
          <p:blipFill>
            <a:blip r:embed="rId3"/>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0A0CDC20-B02F-29C0-3B81-999DC635A02D}"/>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FB18B215-8F92-D98F-3DFE-E4298FD427E1}"/>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u="sng" spc="-20"/>
              <a:t>P</a:t>
            </a:r>
            <a:r>
              <a:rPr lang="en-US" sz="4250" u="sng" spc="15"/>
              <a:t>ROB</a:t>
            </a:r>
            <a:r>
              <a:rPr lang="en-US" sz="4250" u="sng" spc="55"/>
              <a:t>L</a:t>
            </a:r>
            <a:r>
              <a:rPr lang="en-US" sz="4250" u="sng" spc="-20"/>
              <a:t>E</a:t>
            </a:r>
            <a:r>
              <a:rPr lang="en-US" sz="4250" u="sng" spc="20"/>
              <a:t>M</a:t>
            </a:r>
            <a:r>
              <a:rPr lang="en-US" sz="4250" u="sng"/>
              <a:t>	</a:t>
            </a:r>
            <a:r>
              <a:rPr lang="en-US" sz="4250" u="sng" spc="10"/>
              <a:t>S</a:t>
            </a:r>
            <a:r>
              <a:rPr lang="en-US" sz="4250" u="sng" spc="-370"/>
              <a:t>T</a:t>
            </a:r>
            <a:r>
              <a:rPr lang="en-US" sz="4250" u="sng" spc="-375"/>
              <a:t>A</a:t>
            </a:r>
            <a:r>
              <a:rPr lang="en-US" sz="4250" u="sng" spc="15"/>
              <a:t>T</a:t>
            </a:r>
            <a:r>
              <a:rPr lang="en-US" sz="4250" u="sng" spc="-10"/>
              <a:t>E</a:t>
            </a:r>
            <a:r>
              <a:rPr lang="en-US" sz="4250" u="sng" spc="-20"/>
              <a:t>ME</a:t>
            </a:r>
            <a:r>
              <a:rPr lang="en-US" sz="4250" u="sng" spc="10"/>
              <a:t>NT</a:t>
            </a:r>
            <a:endParaRPr lang="en-US" sz="4250" u="sng"/>
          </a:p>
        </p:txBody>
      </p:sp>
      <p:pic>
        <p:nvPicPr>
          <p:cNvPr id="8" name="object 8">
            <a:extLst>
              <a:ext uri="{FF2B5EF4-FFF2-40B4-BE49-F238E27FC236}">
                <a16:creationId xmlns:a16="http://schemas.microsoft.com/office/drawing/2014/main" id="{F93870E3-FD47-7011-DDE8-BA81BC88C473}"/>
              </a:ext>
            </a:extLst>
          </p:cNvPr>
          <p:cNvPicPr>
            <a:picLocks noChangeAspect="1"/>
          </p:cNvPicPr>
          <p:nvPr/>
        </p:nvPicPr>
        <p:blipFill>
          <a:blip r:embed="rId4"/>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CA9ED9FE-1282-C4A0-CAF4-0F7C0D1EF886}"/>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39E1BAD3-5839-416E-B0A3-0AB4413D3C1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4D348DED-98EE-3294-958E-2AE33A212C18}"/>
              </a:ext>
            </a:extLst>
          </p:cNvPr>
          <p:cNvSpPr txBox="1"/>
          <p:nvPr/>
        </p:nvSpPr>
        <p:spPr>
          <a:xfrm>
            <a:off x="914400" y="2019296"/>
            <a:ext cx="7782897" cy="4031873"/>
          </a:xfrm>
          <a:prstGeom prst="rect">
            <a:avLst/>
          </a:prstGeom>
          <a:noFill/>
          <a:ln cap="flat">
            <a:noFill/>
          </a:ln>
        </p:spPr>
        <p:txBody>
          <a:bodyPr vert="horz" wrap="none" lIns="91440" tIns="45720" rIns="91440" bIns="45720" anchor="t" anchorCtr="0" compatLnSpc="1">
            <a:spAutoFit/>
          </a:bodyPr>
          <a:lstStyle/>
          <a:p>
            <a:pPr marL="514350" marR="0" lvl="0" indent="-51435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Analyze current salary and compensation data to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Identify areas for improvement.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2. Develop a data-driven approach to optimize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Optimize compensation packages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3. Ensure equity , competitiveness , and alignment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With industry standards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0C4A6D00-9242-530B-B017-ED4DEA76863C}"/>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5BF4A863-3DB7-A2A9-CFBE-E0A45D211F1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4270D3C6-0DBA-3DD8-4BBF-B8376B49DE8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604B59E4-76D7-24F5-3B76-58A522961443}"/>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FB911743-1463-54B6-407B-C2A0015DBBC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B4B52FA1-7275-8207-E181-64D9109BC4DF}"/>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u="sng" spc="5"/>
              <a:t>PROJECT	</a:t>
            </a:r>
            <a:r>
              <a:rPr lang="en-US" sz="4250" u="sng" spc="-20"/>
              <a:t>OVERVIEW</a:t>
            </a:r>
            <a:endParaRPr lang="en-US" sz="4250" u="sng"/>
          </a:p>
        </p:txBody>
      </p:sp>
      <p:pic>
        <p:nvPicPr>
          <p:cNvPr id="8" name="object 8">
            <a:extLst>
              <a:ext uri="{FF2B5EF4-FFF2-40B4-BE49-F238E27FC236}">
                <a16:creationId xmlns:a16="http://schemas.microsoft.com/office/drawing/2014/main" id="{9E9672E1-B971-1CA4-5DF5-0E58122E46C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8AF5304C-EC5D-32C3-399C-1C43B9E48F9F}"/>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64A4304-32DF-4B5A-AB35-A11D6CED8154}"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0D8A53F4-3267-68B5-2CC6-91214648662F}"/>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349DF84B-D69A-6174-60B3-090D507BD5D1}"/>
              </a:ext>
            </a:extLst>
          </p:cNvPr>
          <p:cNvSpPr txBox="1"/>
          <p:nvPr/>
        </p:nvSpPr>
        <p:spPr>
          <a:xfrm>
            <a:off x="622779" y="1857374"/>
            <a:ext cx="9640199" cy="4031873"/>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In today’s competitive job market , understanding and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Optimizing salary and compensation structures is crucial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for businesses to attract and retain top talent .This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Project aims to develop a comprehensive excel data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Model to analyse and visualize salary and compensation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 enabling organization organization to make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Informed decisions about their compensation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Strategies.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cs typeface="Times New Roman" pitchFamily="18"/>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2310019-4F24-6958-BAF6-9D900E2510D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11EB553-671D-61C8-2DFE-47E22823D446}"/>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B59C1CDC-98EC-0B6B-6B0F-A698A4D2C46B}"/>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5B4437A8-850A-9383-B7E2-53127FBFDA3C}"/>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3023CE80-63D3-AA25-312C-D20EC4DC5036}"/>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173D577B-0201-68CA-8776-446903044202}"/>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72B501E-7511-4F2F-9B33-9E310366A90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6">
            <a:extLst>
              <a:ext uri="{FF2B5EF4-FFF2-40B4-BE49-F238E27FC236}">
                <a16:creationId xmlns:a16="http://schemas.microsoft.com/office/drawing/2014/main" id="{840BA510-C09A-1A1B-970F-BD590ED96DEF}"/>
              </a:ext>
            </a:extLst>
          </p:cNvPr>
          <p:cNvSpPr txBox="1"/>
          <p:nvPr/>
        </p:nvSpPr>
        <p:spPr>
          <a:xfrm>
            <a:off x="699451" y="2019296"/>
            <a:ext cx="2627638" cy="2431435"/>
          </a:xfrm>
          <a:prstGeom prst="rect">
            <a:avLst/>
          </a:prstGeom>
          <a:noFill/>
          <a:ln cap="flat">
            <a:noFill/>
          </a:ln>
        </p:spPr>
        <p:txBody>
          <a:bodyPr vert="horz" wrap="non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Manager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Administrations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Hierarchy</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cs typeface="Times New Roman" pitchFamily="18"/>
            </a:endParaRPr>
          </a:p>
        </p:txBody>
      </p:sp>
      <p:pic>
        <p:nvPicPr>
          <p:cNvPr id="9" name="Picture 8">
            <a:extLst>
              <a:ext uri="{FF2B5EF4-FFF2-40B4-BE49-F238E27FC236}">
                <a16:creationId xmlns:a16="http://schemas.microsoft.com/office/drawing/2014/main" id="{B39C0257-90E4-6FB9-9237-4917D910ABD9}"/>
              </a:ext>
            </a:extLst>
          </p:cNvPr>
          <p:cNvPicPr>
            <a:picLocks noChangeAspect="1"/>
          </p:cNvPicPr>
          <p:nvPr/>
        </p:nvPicPr>
        <p:blipFill>
          <a:blip r:embed="rId3"/>
          <a:stretch>
            <a:fillRect/>
          </a:stretch>
        </p:blipFill>
        <p:spPr>
          <a:xfrm>
            <a:off x="4495803" y="1685614"/>
            <a:ext cx="4114800" cy="325755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343EE156-9E23-6169-B816-CAD92D169E9A}"/>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52542AB4-CC50-58E9-5E41-0CEDFBA98D5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F1D95B3C-BC51-1A61-665B-F98758FD996B}"/>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CD14C81-534F-D102-E437-3F6A9A3604FC}"/>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4F53013-5446-DE2B-CF4B-316C251217E0}"/>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66731FF2-0FD5-4B50-3561-6145042F8108}"/>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0F75A6B-349D-DC52-F3FC-99A60E683FF0}"/>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E26C445F-3AC4-4313-B15A-F709F68B350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95963B7E-4E12-546B-994E-917A2CD300EA}"/>
              </a:ext>
            </a:extLst>
          </p:cNvPr>
          <p:cNvSpPr txBox="1"/>
          <p:nvPr/>
        </p:nvSpPr>
        <p:spPr>
          <a:xfrm>
            <a:off x="3045546" y="2247138"/>
            <a:ext cx="6100913" cy="22467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Filtering - Remove missing values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Conditional formatting – Blanks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Pivot table - summary of credit rating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Formulas - IFS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Graphs - Final report</a:t>
            </a:r>
            <a:endParaRPr lang="en-IN" sz="2800" b="0" i="0" u="none" strike="noStrike" kern="1200" cap="none" spc="0" baseline="0">
              <a:solidFill>
                <a:srgbClr val="000000"/>
              </a:solidFill>
              <a:uFillTx/>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329DC-DB3F-3E7B-27BE-F67549DA59A7}"/>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u="sng"/>
              <a:t>Dataset Description</a:t>
            </a:r>
          </a:p>
        </p:txBody>
      </p:sp>
      <p:sp>
        <p:nvSpPr>
          <p:cNvPr id="3" name="TextBox 3">
            <a:extLst>
              <a:ext uri="{FF2B5EF4-FFF2-40B4-BE49-F238E27FC236}">
                <a16:creationId xmlns:a16="http://schemas.microsoft.com/office/drawing/2014/main" id="{7A5A07A4-2E2C-C4B5-5530-1FB9202CB96C}"/>
              </a:ext>
            </a:extLst>
          </p:cNvPr>
          <p:cNvSpPr txBox="1"/>
          <p:nvPr/>
        </p:nvSpPr>
        <p:spPr>
          <a:xfrm>
            <a:off x="635681" y="1298255"/>
            <a:ext cx="8985077" cy="600164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ID: </a:t>
            </a:r>
            <a:r>
              <a:rPr lang="en-IN" sz="2400" b="0" i="0" u="none" strike="noStrike" kern="1200" cap="none" spc="0" baseline="0">
                <a:solidFill>
                  <a:srgbClr val="000000"/>
                </a:solidFill>
                <a:uFillTx/>
                <a:latin typeface="Times New Roman" pitchFamily="18"/>
                <a:cs typeface="Times New Roman" pitchFamily="18"/>
              </a:rPr>
              <a:t>Unique identifier for each employee in the organization.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First Name: </a:t>
            </a:r>
            <a:r>
              <a:rPr lang="en-IN" sz="2400" b="0" i="0" u="none" strike="noStrike" kern="1200" cap="none" spc="0" baseline="0">
                <a:solidFill>
                  <a:srgbClr val="000000"/>
                </a:solidFill>
                <a:uFillTx/>
                <a:latin typeface="Times New Roman" pitchFamily="18"/>
                <a:cs typeface="Times New Roman" pitchFamily="18"/>
              </a:rPr>
              <a:t>The first name of the employee.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Last Name:</a:t>
            </a:r>
            <a:r>
              <a:rPr lang="en-IN" sz="2400" b="0" i="0" u="none" strike="noStrike" kern="1200" cap="none" spc="0" baseline="0">
                <a:solidFill>
                  <a:srgbClr val="000000"/>
                </a:solidFill>
                <a:uFillTx/>
                <a:latin typeface="Times New Roman" pitchFamily="18"/>
                <a:cs typeface="Times New Roman" pitchFamily="18"/>
              </a:rPr>
              <a:t> The last of the employee.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Current employee rating:</a:t>
            </a:r>
            <a:r>
              <a:rPr lang="en-IN" sz="2400" b="0" i="0" u="none" strike="noStrike" kern="1200" cap="none" spc="0" baseline="0">
                <a:solidFill>
                  <a:srgbClr val="000000"/>
                </a:solidFill>
                <a:uFillTx/>
                <a:latin typeface="Times New Roman" pitchFamily="18"/>
                <a:cs typeface="Times New Roman" pitchFamily="18"/>
              </a:rPr>
              <a:t> The current rating or evaluation of the employee‘s overall performance.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Gender:</a:t>
            </a:r>
            <a:r>
              <a:rPr lang="en-IN" sz="2400" b="0" i="0" u="none" strike="noStrike" kern="1200" cap="none" spc="0" baseline="0">
                <a:solidFill>
                  <a:srgbClr val="000000"/>
                </a:solidFill>
                <a:uFillTx/>
                <a:latin typeface="Times New Roman" pitchFamily="18"/>
                <a:cs typeface="Times New Roman" pitchFamily="18"/>
              </a:rPr>
              <a:t> A code representing the gender of a employee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Job function:</a:t>
            </a:r>
            <a:r>
              <a:rPr lang="en-IN" sz="2400" b="0" i="0" u="none" strike="noStrike" kern="1200" cap="none" spc="0" baseline="0">
                <a:solidFill>
                  <a:srgbClr val="000000"/>
                </a:solidFill>
                <a:uFillTx/>
                <a:latin typeface="Times New Roman" pitchFamily="18"/>
                <a:cs typeface="Times New Roman" pitchFamily="18"/>
              </a:rPr>
              <a:t> A brief description of the employee‘s performance level.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Start date: </a:t>
            </a:r>
            <a:r>
              <a:rPr lang="en-IN" sz="2400" b="0" i="0" u="none" strike="noStrike" kern="1200" cap="none" spc="0" baseline="0">
                <a:solidFill>
                  <a:srgbClr val="000000"/>
                </a:solidFill>
                <a:uFillTx/>
                <a:latin typeface="Times New Roman" pitchFamily="18"/>
                <a:cs typeface="Times New Roman" pitchFamily="18"/>
              </a:rPr>
              <a:t>The employee joined date.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Exit date: </a:t>
            </a:r>
            <a:r>
              <a:rPr lang="en-IN" sz="2400" b="0" i="0" u="none" strike="noStrike" kern="1200" cap="none" spc="0" baseline="0">
                <a:solidFill>
                  <a:srgbClr val="000000"/>
                </a:solidFill>
                <a:uFillTx/>
                <a:latin typeface="Times New Roman" pitchFamily="18"/>
                <a:cs typeface="Times New Roman" pitchFamily="18"/>
              </a:rPr>
              <a:t>The employee leaves an organization date.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type:</a:t>
            </a:r>
            <a:r>
              <a:rPr lang="en-IN" sz="2400" b="0" i="0" u="none" strike="noStrike" kern="1200" cap="none" spc="0" baseline="0">
                <a:solidFill>
                  <a:srgbClr val="000000"/>
                </a:solidFill>
                <a:uFillTx/>
                <a:latin typeface="Times New Roman" pitchFamily="18"/>
                <a:cs typeface="Times New Roman" pitchFamily="18"/>
              </a:rPr>
              <a:t> The different type of employees that an organization may contract, full time and part time.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status: </a:t>
            </a:r>
            <a:r>
              <a:rPr lang="en-IN" sz="2400" b="0" i="0" u="none" strike="noStrike" kern="1200" cap="none" spc="0" baseline="0">
                <a:solidFill>
                  <a:srgbClr val="000000"/>
                </a:solidFill>
                <a:uFillTx/>
                <a:latin typeface="Times New Roman" pitchFamily="18"/>
                <a:cs typeface="Times New Roman" pitchFamily="18"/>
              </a:rPr>
              <a:t>The legal relationship between and employee and their employer.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1"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9030055-0196-0C77-2144-7A8586D67870}"/>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5099D0A7-8488-6C38-5CDB-1687C6CA3D64}"/>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A5604947-17F1-4B2E-41BD-2093FC45D86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A529DCD3-31B5-1AB4-8654-3CE766B045B9}"/>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7">
            <a:extLst>
              <a:ext uri="{FF2B5EF4-FFF2-40B4-BE49-F238E27FC236}">
                <a16:creationId xmlns:a16="http://schemas.microsoft.com/office/drawing/2014/main" id="{5BC77544-792D-F933-CE63-F7BB22511453}"/>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7" name="object 8">
            <a:extLst>
              <a:ext uri="{FF2B5EF4-FFF2-40B4-BE49-F238E27FC236}">
                <a16:creationId xmlns:a16="http://schemas.microsoft.com/office/drawing/2014/main" id="{8BDA47F8-E9F7-C2A3-CAEE-6EE15DE907C0}"/>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151B73F1-A761-4D26-9D01-FB3F1D5C505B}" type="slidenum">
              <a:t>9</a:t>
            </a:fld>
            <a:endParaRPr lang="en-US" sz="1100" b="0" i="0" u="none" strike="noStrike" kern="1200" cap="none" spc="0" baseline="0">
              <a:solidFill>
                <a:srgbClr val="000000"/>
              </a:solidFill>
              <a:uFillTx/>
              <a:latin typeface="Trebuchet MS"/>
              <a:cs typeface="Trebuchet MS"/>
            </a:endParaRPr>
          </a:p>
        </p:txBody>
      </p:sp>
      <p:sp>
        <p:nvSpPr>
          <p:cNvPr id="8" name="TextBox 8">
            <a:extLst>
              <a:ext uri="{FF2B5EF4-FFF2-40B4-BE49-F238E27FC236}">
                <a16:creationId xmlns:a16="http://schemas.microsoft.com/office/drawing/2014/main" id="{55C82E3E-50AE-B9FA-893A-2FA77C862BAE}"/>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9" name="TextBox 9">
            <a:extLst>
              <a:ext uri="{FF2B5EF4-FFF2-40B4-BE49-F238E27FC236}">
                <a16:creationId xmlns:a16="http://schemas.microsoft.com/office/drawing/2014/main" id="{3BA2AD32-62FB-4DFC-E494-80DEEC709BC6}"/>
              </a:ext>
            </a:extLst>
          </p:cNvPr>
          <p:cNvSpPr txBox="1"/>
          <p:nvPr/>
        </p:nvSpPr>
        <p:spPr>
          <a:xfrm>
            <a:off x="739777" y="2154646"/>
            <a:ext cx="5091955"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            </a:t>
            </a:r>
            <a:r>
              <a:rPr lang="en-US" sz="2400" b="0" i="0" u="none" strike="noStrike" kern="1200" cap="none" spc="0" baseline="0">
                <a:solidFill>
                  <a:srgbClr val="000000"/>
                </a:solidFill>
                <a:uFillTx/>
                <a:latin typeface="Times New Roman" pitchFamily="18"/>
                <a:cs typeface="Times New Roman" pitchFamily="18"/>
              </a:rPr>
              <a:t>In the credit rating project in a company </a:t>
            </a:r>
            <a:r>
              <a:rPr lang="en-IN" sz="2400" b="0" i="0" u="none" strike="noStrike" kern="1200" cap="none" spc="0" baseline="0">
                <a:solidFill>
                  <a:srgbClr val="000000"/>
                </a:solidFill>
                <a:uFillTx/>
                <a:latin typeface="Times New Roman" pitchFamily="18"/>
                <a:cs typeface="Times New Roman" pitchFamily="18"/>
              </a:rPr>
              <a:t>  </a:t>
            </a:r>
            <a:r>
              <a:rPr lang="en-US" sz="2400" b="0" i="0" u="none" strike="noStrike" kern="1200" cap="none" spc="0" baseline="0">
                <a:solidFill>
                  <a:srgbClr val="000000"/>
                </a:solidFill>
                <a:uFillTx/>
                <a:latin typeface="Times New Roman" pitchFamily="18"/>
                <a:cs typeface="Times New Roman" pitchFamily="18"/>
              </a:rPr>
              <a:t>there is a 5 employees out of 20 employees having a 5 out of 5 rating this is the wow factor in this project because many talented employees are working in the company</a:t>
            </a:r>
          </a:p>
        </p:txBody>
      </p:sp>
      <p:pic>
        <p:nvPicPr>
          <p:cNvPr id="10" name="Picture 10">
            <a:extLst>
              <a:ext uri="{FF2B5EF4-FFF2-40B4-BE49-F238E27FC236}">
                <a16:creationId xmlns:a16="http://schemas.microsoft.com/office/drawing/2014/main" id="{58C11707-98ED-B008-FA8D-22F8ADE40316}"/>
              </a:ext>
            </a:extLst>
          </p:cNvPr>
          <p:cNvPicPr>
            <a:picLocks noChangeAspect="1"/>
          </p:cNvPicPr>
          <p:nvPr/>
        </p:nvPicPr>
        <p:blipFill>
          <a:blip r:embed="rId2"/>
          <a:stretch>
            <a:fillRect/>
          </a:stretch>
        </p:blipFill>
        <p:spPr>
          <a:xfrm>
            <a:off x="6134855" y="1880116"/>
            <a:ext cx="3218688" cy="3097776"/>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sangeethasaranya57@gmail.com</cp:lastModifiedBy>
  <cp:revision>22</cp:revision>
  <dcterms:created xsi:type="dcterms:W3CDTF">2024-03-29T15:07:22Z</dcterms:created>
  <dcterms:modified xsi:type="dcterms:W3CDTF">2024-09-03T05:32:34Z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