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T Octosquares Compressed" charset="1" panose="02010001040000080307"/>
      <p:regular r:id="rId24"/>
    </p:embeddedFont>
    <p:embeddedFont>
      <p:font typeface="Canva Sans" charset="1" panose="020B0503030501040103"/>
      <p:regular r:id="rId25"/>
    </p:embeddedFont>
    <p:embeddedFont>
      <p:font typeface="Canva Sans Medium" charset="1" panose="020B06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 Id="rId6" Target="../media/image14.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482005" y="2273723"/>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700301" y="1663699"/>
            <a:ext cx="10164638"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TT Octosquares Compressed"/>
              </a:rPr>
              <a:t>SMART HOME</a:t>
            </a:r>
          </a:p>
          <a:p>
            <a:pPr algn="ctr">
              <a:lnSpc>
                <a:spcPts val="13999"/>
              </a:lnSpc>
              <a:spcBef>
                <a:spcPct val="0"/>
              </a:spcBef>
            </a:pPr>
            <a:r>
              <a:rPr lang="en-US" sz="9999">
                <a:solidFill>
                  <a:srgbClr val="FFFFFF"/>
                </a:solidFill>
                <a:latin typeface="TT Octosquares Compressed"/>
              </a:rPr>
              <a:t>AUTOMATION SYSTEM</a:t>
            </a:r>
          </a:p>
        </p:txBody>
      </p:sp>
      <p:sp>
        <p:nvSpPr>
          <p:cNvPr name="Freeform 8" id="8"/>
          <p:cNvSpPr/>
          <p:nvPr/>
        </p:nvSpPr>
        <p:spPr>
          <a:xfrm flipH="false" flipV="false" rot="0">
            <a:off x="1744140" y="2555164"/>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28700" y="2734452"/>
            <a:ext cx="629715" cy="985855"/>
          </a:xfrm>
          <a:custGeom>
            <a:avLst/>
            <a:gdLst/>
            <a:ahLst/>
            <a:cxnLst/>
            <a:rect r="r" b="b" t="t" l="l"/>
            <a:pathLst>
              <a:path h="985855" w="62971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3864938" y="2273723"/>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4962345" y="2555164"/>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5906824" y="2734452"/>
            <a:ext cx="629715" cy="985855"/>
          </a:xfrm>
          <a:custGeom>
            <a:avLst/>
            <a:gdLst/>
            <a:ahLst/>
            <a:cxnLst/>
            <a:rect r="r" b="b" t="t" l="l"/>
            <a:pathLst>
              <a:path h="985855" w="62971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4132557" y="6152485"/>
            <a:ext cx="10341529" cy="2452372"/>
          </a:xfrm>
          <a:prstGeom prst="rect">
            <a:avLst/>
          </a:prstGeom>
        </p:spPr>
        <p:txBody>
          <a:bodyPr anchor="t" rtlCol="false" tIns="0" lIns="0" bIns="0" rIns="0">
            <a:spAutoFit/>
          </a:bodyPr>
          <a:lstStyle/>
          <a:p>
            <a:pPr algn="ctr">
              <a:lnSpc>
                <a:spcPts val="6579"/>
              </a:lnSpc>
            </a:pPr>
            <a:r>
              <a:rPr lang="en-US" sz="4699">
                <a:solidFill>
                  <a:srgbClr val="FFFFFF"/>
                </a:solidFill>
                <a:latin typeface="Canva Sans"/>
              </a:rPr>
              <a:t>Presented By:</a:t>
            </a:r>
          </a:p>
          <a:p>
            <a:pPr algn="ctr">
              <a:lnSpc>
                <a:spcPts val="6579"/>
              </a:lnSpc>
            </a:pPr>
            <a:r>
              <a:rPr lang="en-US" sz="4699">
                <a:solidFill>
                  <a:srgbClr val="FFFFFF"/>
                </a:solidFill>
                <a:latin typeface="Canva Sans"/>
              </a:rPr>
              <a:t>1) Sangeetha G (210701229)</a:t>
            </a:r>
          </a:p>
          <a:p>
            <a:pPr algn="ctr">
              <a:lnSpc>
                <a:spcPts val="6579"/>
              </a:lnSpc>
              <a:spcBef>
                <a:spcPct val="0"/>
              </a:spcBef>
            </a:pPr>
            <a:r>
              <a:rPr lang="en-US" sz="4699">
                <a:solidFill>
                  <a:srgbClr val="FFFFFF"/>
                </a:solidFill>
                <a:latin typeface="Canva Sans"/>
              </a:rPr>
              <a:t>2) Sakthilakshmi M (210701223)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8700" y="868680"/>
            <a:ext cx="16548387" cy="9418320"/>
          </a:xfrm>
          <a:prstGeom prst="rect">
            <a:avLst/>
          </a:prstGeom>
        </p:spPr>
        <p:txBody>
          <a:bodyPr anchor="t" rtlCol="false" tIns="0" lIns="0" bIns="0" rIns="0">
            <a:spAutoFit/>
          </a:bodyPr>
          <a:lstStyle/>
          <a:p>
            <a:pPr algn="l">
              <a:lnSpc>
                <a:spcPts val="5599"/>
              </a:lnSpc>
            </a:pPr>
            <a:r>
              <a:rPr lang="en-US" sz="3999">
                <a:solidFill>
                  <a:srgbClr val="FFFFFF"/>
                </a:solidFill>
                <a:latin typeface="Canva Sans"/>
              </a:rPr>
              <a:t>3. Water Level Monitoring Module</a:t>
            </a:r>
          </a:p>
          <a:p>
            <a:pPr algn="l">
              <a:lnSpc>
                <a:spcPts val="4759"/>
              </a:lnSpc>
            </a:pPr>
          </a:p>
          <a:p>
            <a:pPr algn="l" marL="734058" indent="-367029" lvl="1">
              <a:lnSpc>
                <a:spcPts val="4759"/>
              </a:lnSpc>
              <a:buFont typeface="Arial"/>
              <a:buChar char="•"/>
            </a:pPr>
            <a:r>
              <a:rPr lang="en-US" sz="3399">
                <a:solidFill>
                  <a:srgbClr val="FFFFFF"/>
                </a:solidFill>
                <a:latin typeface="Canva Sans"/>
              </a:rPr>
              <a:t>The water level monitoring module employs an ultrasonic sensor to continuously monitor the water levels in tanks or reservoirs.</a:t>
            </a:r>
          </a:p>
          <a:p>
            <a:pPr algn="l" marL="734058" indent="-367029" lvl="1">
              <a:lnSpc>
                <a:spcPts val="4759"/>
              </a:lnSpc>
              <a:buFont typeface="Arial"/>
              <a:buChar char="•"/>
            </a:pPr>
            <a:r>
              <a:rPr lang="en-US" sz="3399">
                <a:solidFill>
                  <a:srgbClr val="FFFFFF"/>
                </a:solidFill>
                <a:latin typeface="Canva Sans"/>
              </a:rPr>
              <a:t> The data collected by the sensor is transmitted to the ESP32 microcontroller, which processes the information and updates the Blynkapp in real-time. </a:t>
            </a:r>
          </a:p>
          <a:p>
            <a:pPr algn="l" marL="734058" indent="-367029" lvl="1">
              <a:lnSpc>
                <a:spcPts val="4759"/>
              </a:lnSpc>
              <a:buFont typeface="Arial"/>
              <a:buChar char="•"/>
            </a:pPr>
            <a:r>
              <a:rPr lang="en-US" sz="3399">
                <a:solidFill>
                  <a:srgbClr val="FFFFFF"/>
                </a:solidFill>
                <a:latin typeface="Canva Sans"/>
              </a:rPr>
              <a:t>This setup provides residents with accurate and up-to-date information on water levels, preventing both overflow and dry conditions. </a:t>
            </a:r>
          </a:p>
          <a:p>
            <a:pPr algn="l" marL="734058" indent="-367029" lvl="1">
              <a:lnSpc>
                <a:spcPts val="4759"/>
              </a:lnSpc>
              <a:buFont typeface="Arial"/>
              <a:buChar char="•"/>
            </a:pPr>
            <a:r>
              <a:rPr lang="en-US" sz="3399">
                <a:solidFill>
                  <a:srgbClr val="FFFFFF"/>
                </a:solidFill>
                <a:latin typeface="Canva Sans"/>
              </a:rPr>
              <a:t>Manual water level monitoring is often inaccurate and labor-intensive, but this automated solution offers precise measurements with minimal effort.</a:t>
            </a:r>
          </a:p>
          <a:p>
            <a:pPr algn="l" marL="734058" indent="-367029" lvl="1">
              <a:lnSpc>
                <a:spcPts val="4759"/>
              </a:lnSpc>
              <a:buFont typeface="Arial"/>
              <a:buChar char="•"/>
            </a:pPr>
            <a:r>
              <a:rPr lang="en-US" sz="3399">
                <a:solidFill>
                  <a:srgbClr val="FFFFFF"/>
                </a:solidFill>
                <a:latin typeface="Canva Sans"/>
              </a:rPr>
              <a:t> The module ensures efficient water resource management, reducing wastage and ensuring a consistent water supply.</a:t>
            </a:r>
          </a:p>
          <a:p>
            <a:pPr algn="l">
              <a:lnSpc>
                <a:spcPts val="3920"/>
              </a:lnSpc>
            </a:pPr>
          </a:p>
          <a:p>
            <a:pPr algn="l">
              <a:lnSpc>
                <a:spcPts val="4060"/>
              </a:lnSpc>
            </a:pPr>
          </a:p>
          <a:p>
            <a:pPr algn="ctr">
              <a:lnSpc>
                <a:spcPts val="406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869806" y="952500"/>
            <a:ext cx="16548387" cy="10582910"/>
          </a:xfrm>
          <a:prstGeom prst="rect">
            <a:avLst/>
          </a:prstGeom>
        </p:spPr>
        <p:txBody>
          <a:bodyPr anchor="t" rtlCol="false" tIns="0" lIns="0" bIns="0" rIns="0">
            <a:spAutoFit/>
          </a:bodyPr>
          <a:lstStyle/>
          <a:p>
            <a:pPr algn="l">
              <a:lnSpc>
                <a:spcPts val="5319"/>
              </a:lnSpc>
            </a:pPr>
            <a:r>
              <a:rPr lang="en-US" sz="3799">
                <a:solidFill>
                  <a:srgbClr val="FFFFFF"/>
                </a:solidFill>
                <a:latin typeface="Canva Sans"/>
              </a:rPr>
              <a:t>4.  Automated Pump Control Module</a:t>
            </a:r>
          </a:p>
          <a:p>
            <a:pPr algn="l" marL="734058" indent="-367029" lvl="1">
              <a:lnSpc>
                <a:spcPts val="4759"/>
              </a:lnSpc>
              <a:buFont typeface="Arial"/>
              <a:buChar char="•"/>
            </a:pPr>
            <a:r>
              <a:rPr lang="en-US" sz="3399">
                <a:solidFill>
                  <a:srgbClr val="FFFFFF"/>
                </a:solidFill>
                <a:latin typeface="Canva Sans"/>
              </a:rPr>
              <a:t>Complementing the water level monitoring module, the automated pump control module manages the refilling of water tanks using a relay to control the pump. </a:t>
            </a:r>
          </a:p>
          <a:p>
            <a:pPr algn="l" marL="734058" indent="-367029" lvl="1">
              <a:lnSpc>
                <a:spcPts val="4759"/>
              </a:lnSpc>
              <a:buFont typeface="Arial"/>
              <a:buChar char="•"/>
            </a:pPr>
            <a:r>
              <a:rPr lang="en-US" sz="3399">
                <a:solidFill>
                  <a:srgbClr val="FFFFFF"/>
                </a:solidFill>
                <a:latin typeface="Canva Sans"/>
              </a:rPr>
              <a:t>When the ultrasonic sensor detects that the water level is low, the system automatically activates the pump via the relay to refill the tank. Once the desired water level is reached, the pump is switched off to prevent overflow. </a:t>
            </a:r>
          </a:p>
          <a:p>
            <a:pPr algn="l" marL="734058" indent="-367029" lvl="1">
              <a:lnSpc>
                <a:spcPts val="4759"/>
              </a:lnSpc>
              <a:buFont typeface="Arial"/>
              <a:buChar char="•"/>
            </a:pPr>
            <a:r>
              <a:rPr lang="en-US" sz="3399">
                <a:solidFill>
                  <a:srgbClr val="FFFFFF"/>
                </a:solidFill>
                <a:latin typeface="Canva Sans"/>
              </a:rPr>
              <a:t>This automated control minimizes the risks associated with manual pump operation, such as overfilling or underfilling, and ensures optimal water usage. </a:t>
            </a:r>
          </a:p>
          <a:p>
            <a:pPr algn="l" marL="734058" indent="-367029" lvl="1">
              <a:lnSpc>
                <a:spcPts val="4759"/>
              </a:lnSpc>
              <a:buFont typeface="Arial"/>
              <a:buChar char="•"/>
            </a:pPr>
            <a:r>
              <a:rPr lang="en-US" sz="3399">
                <a:solidFill>
                  <a:srgbClr val="FFFFFF"/>
                </a:solidFill>
                <a:latin typeface="Canva Sans"/>
              </a:rPr>
              <a:t>By preventing wastage and maintaining adequate water levels, this module contributes significantly to the efficient management of water resources within the home.</a:t>
            </a:r>
          </a:p>
          <a:p>
            <a:pPr algn="l">
              <a:lnSpc>
                <a:spcPts val="4759"/>
              </a:lnSpc>
            </a:pPr>
          </a:p>
          <a:p>
            <a:pPr algn="l">
              <a:lnSpc>
                <a:spcPts val="3920"/>
              </a:lnSpc>
            </a:pPr>
          </a:p>
          <a:p>
            <a:pPr algn="l">
              <a:lnSpc>
                <a:spcPts val="4060"/>
              </a:lnSpc>
            </a:pPr>
          </a:p>
          <a:p>
            <a:pPr algn="ctr">
              <a:lnSpc>
                <a:spcPts val="406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869806" y="952500"/>
            <a:ext cx="16548387" cy="10116185"/>
          </a:xfrm>
          <a:prstGeom prst="rect">
            <a:avLst/>
          </a:prstGeom>
        </p:spPr>
        <p:txBody>
          <a:bodyPr anchor="t" rtlCol="false" tIns="0" lIns="0" bIns="0" rIns="0">
            <a:spAutoFit/>
          </a:bodyPr>
          <a:lstStyle/>
          <a:p>
            <a:pPr algn="l">
              <a:lnSpc>
                <a:spcPts val="5319"/>
              </a:lnSpc>
            </a:pPr>
            <a:r>
              <a:rPr lang="en-US" sz="3799">
                <a:solidFill>
                  <a:srgbClr val="FFFFFF"/>
                </a:solidFill>
                <a:latin typeface="Canva Sans"/>
              </a:rPr>
              <a:t>5. Central Microcontroller and Integration Module</a:t>
            </a:r>
          </a:p>
          <a:p>
            <a:pPr algn="l" marL="820416" indent="-410208" lvl="1">
              <a:lnSpc>
                <a:spcPts val="5319"/>
              </a:lnSpc>
              <a:buFont typeface="Arial"/>
              <a:buChar char="•"/>
            </a:pPr>
            <a:r>
              <a:rPr lang="en-US" sz="3799">
                <a:solidFill>
                  <a:srgbClr val="FFFFFF"/>
                </a:solidFill>
                <a:latin typeface="Canva Sans"/>
              </a:rPr>
              <a:t>At the heart of the system is the ESP32 microcontroller, which integrates all the modules and processes the data from various sensors. </a:t>
            </a:r>
          </a:p>
          <a:p>
            <a:pPr algn="l" marL="820416" indent="-410208" lvl="1">
              <a:lnSpc>
                <a:spcPts val="5319"/>
              </a:lnSpc>
              <a:buFont typeface="Arial"/>
              <a:buChar char="•"/>
            </a:pPr>
            <a:r>
              <a:rPr lang="en-US" sz="3799">
                <a:solidFill>
                  <a:srgbClr val="FFFFFF"/>
                </a:solidFill>
                <a:latin typeface="Canva Sans"/>
              </a:rPr>
              <a:t>The ESP32 acts as the brain of the system,executing commands and ensuring smoothoperation of all automated functions.</a:t>
            </a:r>
          </a:p>
          <a:p>
            <a:pPr algn="l" marL="820416" indent="-410208" lvl="1">
              <a:lnSpc>
                <a:spcPts val="5319"/>
              </a:lnSpc>
              <a:buFont typeface="Arial"/>
              <a:buChar char="•"/>
            </a:pPr>
            <a:r>
              <a:rPr lang="en-US" sz="3799">
                <a:solidFill>
                  <a:srgbClr val="FFFFFF"/>
                </a:solidFill>
                <a:latin typeface="Canva Sans"/>
              </a:rPr>
              <a:t> It communicates with the Blynk app to provide users with real-time updates and alerts, facilitating seamless interaction with the system. </a:t>
            </a:r>
          </a:p>
          <a:p>
            <a:pPr algn="l" marL="820416" indent="-410208" lvl="1">
              <a:lnSpc>
                <a:spcPts val="5319"/>
              </a:lnSpc>
              <a:buFont typeface="Arial"/>
              <a:buChar char="•"/>
            </a:pPr>
            <a:r>
              <a:rPr lang="en-US" sz="3799">
                <a:solidFill>
                  <a:srgbClr val="FFFFFF"/>
                </a:solidFill>
                <a:latin typeface="Canva Sans"/>
              </a:rPr>
              <a:t>This central integration ensures that all moduleswork together harmoniously, enhancing overall system reliability and performance.</a:t>
            </a:r>
          </a:p>
          <a:p>
            <a:pPr algn="l">
              <a:lnSpc>
                <a:spcPts val="4759"/>
              </a:lnSpc>
            </a:pPr>
          </a:p>
          <a:p>
            <a:pPr algn="l">
              <a:lnSpc>
                <a:spcPts val="3920"/>
              </a:lnSpc>
            </a:pPr>
          </a:p>
          <a:p>
            <a:pPr algn="l">
              <a:lnSpc>
                <a:spcPts val="4060"/>
              </a:lnSpc>
            </a:pPr>
          </a:p>
          <a:p>
            <a:pPr algn="ctr">
              <a:lnSpc>
                <a:spcPts val="406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869806" y="952500"/>
            <a:ext cx="16548387" cy="7449185"/>
          </a:xfrm>
          <a:prstGeom prst="rect">
            <a:avLst/>
          </a:prstGeom>
        </p:spPr>
        <p:txBody>
          <a:bodyPr anchor="t" rtlCol="false" tIns="0" lIns="0" bIns="0" rIns="0">
            <a:spAutoFit/>
          </a:bodyPr>
          <a:lstStyle/>
          <a:p>
            <a:pPr algn="l">
              <a:lnSpc>
                <a:spcPts val="5319"/>
              </a:lnSpc>
            </a:pPr>
            <a:r>
              <a:rPr lang="en-US" sz="3799">
                <a:solidFill>
                  <a:srgbClr val="FFFFFF"/>
                </a:solidFill>
                <a:latin typeface="Canva Sans"/>
              </a:rPr>
              <a:t>6. User Interface Module</a:t>
            </a:r>
          </a:p>
          <a:p>
            <a:pPr algn="l">
              <a:lnSpc>
                <a:spcPts val="5319"/>
              </a:lnSpc>
            </a:pPr>
            <a:r>
              <a:rPr lang="en-US" sz="3799">
                <a:solidFill>
                  <a:srgbClr val="FFFFFF"/>
                </a:solidFill>
                <a:latin typeface="Canva Sans"/>
              </a:rPr>
              <a:t>The user interface module, powered by the Blynk mobile app, serves as the primary point of interaction betweenthe residents and the home automation system.The app displays data from the gas leak detection, water level monitoring, and pump control modules, providing users with comprehensive control and oversight. The app also stores data in the form of charts, enablingusers to analyzetrends and optimizetheir resource usage over time.</a:t>
            </a:r>
          </a:p>
          <a:p>
            <a:pPr algn="l">
              <a:lnSpc>
                <a:spcPts val="4759"/>
              </a:lnSpc>
            </a:pPr>
          </a:p>
          <a:p>
            <a:pPr algn="l">
              <a:lnSpc>
                <a:spcPts val="3920"/>
              </a:lnSpc>
            </a:pPr>
          </a:p>
          <a:p>
            <a:pPr algn="l">
              <a:lnSpc>
                <a:spcPts val="4060"/>
              </a:lnSpc>
            </a:pPr>
          </a:p>
          <a:p>
            <a:pPr algn="ctr">
              <a:lnSpc>
                <a:spcPts val="406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107787" y="2803643"/>
            <a:ext cx="8072425" cy="6231196"/>
          </a:xfrm>
          <a:custGeom>
            <a:avLst/>
            <a:gdLst/>
            <a:ahLst/>
            <a:cxnLst/>
            <a:rect r="r" b="b" t="t" l="l"/>
            <a:pathLst>
              <a:path h="6231196" w="8072425">
                <a:moveTo>
                  <a:pt x="0" y="0"/>
                </a:moveTo>
                <a:lnTo>
                  <a:pt x="8072426" y="0"/>
                </a:lnTo>
                <a:lnTo>
                  <a:pt x="8072426" y="6231197"/>
                </a:lnTo>
                <a:lnTo>
                  <a:pt x="0" y="6231197"/>
                </a:lnTo>
                <a:lnTo>
                  <a:pt x="0" y="0"/>
                </a:lnTo>
                <a:close/>
              </a:path>
            </a:pathLst>
          </a:custGeom>
          <a:blipFill>
            <a:blip r:embed="rId5"/>
            <a:stretch>
              <a:fillRect l="0" t="0" r="0"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CIRCUIT 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28700" y="2525476"/>
            <a:ext cx="7048472" cy="7048472"/>
          </a:xfrm>
          <a:custGeom>
            <a:avLst/>
            <a:gdLst/>
            <a:ahLst/>
            <a:cxnLst/>
            <a:rect r="r" b="b" t="t" l="l"/>
            <a:pathLst>
              <a:path h="7048472" w="7048472">
                <a:moveTo>
                  <a:pt x="0" y="0"/>
                </a:moveTo>
                <a:lnTo>
                  <a:pt x="7048472" y="0"/>
                </a:lnTo>
                <a:lnTo>
                  <a:pt x="7048472" y="7048472"/>
                </a:lnTo>
                <a:lnTo>
                  <a:pt x="0" y="7048472"/>
                </a:lnTo>
                <a:lnTo>
                  <a:pt x="0" y="0"/>
                </a:lnTo>
                <a:close/>
              </a:path>
            </a:pathLst>
          </a:custGeom>
          <a:blipFill>
            <a:blip r:embed="rId5"/>
            <a:stretch>
              <a:fillRect l="0" t="0" r="0" b="0"/>
            </a:stretch>
          </a:blipFill>
        </p:spPr>
      </p:sp>
      <p:sp>
        <p:nvSpPr>
          <p:cNvPr name="Freeform 10" id="10"/>
          <p:cNvSpPr/>
          <p:nvPr/>
        </p:nvSpPr>
        <p:spPr>
          <a:xfrm flipH="false" flipV="false" rot="0">
            <a:off x="9461787" y="2525476"/>
            <a:ext cx="7048472" cy="7048472"/>
          </a:xfrm>
          <a:custGeom>
            <a:avLst/>
            <a:gdLst/>
            <a:ahLst/>
            <a:cxnLst/>
            <a:rect r="r" b="b" t="t" l="l"/>
            <a:pathLst>
              <a:path h="7048472" w="7048472">
                <a:moveTo>
                  <a:pt x="0" y="0"/>
                </a:moveTo>
                <a:lnTo>
                  <a:pt x="7048472" y="0"/>
                </a:lnTo>
                <a:lnTo>
                  <a:pt x="7048472" y="7048472"/>
                </a:lnTo>
                <a:lnTo>
                  <a:pt x="0" y="7048472"/>
                </a:lnTo>
                <a:lnTo>
                  <a:pt x="0" y="0"/>
                </a:lnTo>
                <a:close/>
              </a:path>
            </a:pathLst>
          </a:custGeom>
          <a:blipFill>
            <a:blip r:embed="rId6"/>
            <a:stretch>
              <a:fillRect l="0" t="0" r="0" b="0"/>
            </a:stretch>
          </a:blipFill>
        </p:spPr>
      </p:sp>
      <p:sp>
        <p:nvSpPr>
          <p:cNvPr name="TextBox 11" id="11"/>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782209" y="2183526"/>
            <a:ext cx="6723581" cy="7048472"/>
          </a:xfrm>
          <a:custGeom>
            <a:avLst/>
            <a:gdLst/>
            <a:ahLst/>
            <a:cxnLst/>
            <a:rect r="r" b="b" t="t" l="l"/>
            <a:pathLst>
              <a:path h="7048472" w="6723581">
                <a:moveTo>
                  <a:pt x="0" y="0"/>
                </a:moveTo>
                <a:lnTo>
                  <a:pt x="6723582" y="0"/>
                </a:lnTo>
                <a:lnTo>
                  <a:pt x="6723582" y="7048472"/>
                </a:lnTo>
                <a:lnTo>
                  <a:pt x="0" y="7048472"/>
                </a:lnTo>
                <a:lnTo>
                  <a:pt x="0" y="0"/>
                </a:lnTo>
                <a:close/>
              </a:path>
            </a:pathLst>
          </a:custGeom>
          <a:blipFill>
            <a:blip r:embed="rId5"/>
            <a:stretch>
              <a:fillRect l="0" t="0" r="0"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CONCLUSION</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17556" y="2201626"/>
            <a:ext cx="16230600" cy="5715894"/>
          </a:xfrm>
          <a:prstGeom prst="rect">
            <a:avLst/>
          </a:prstGeom>
        </p:spPr>
        <p:txBody>
          <a:bodyPr anchor="t" rtlCol="false" tIns="0" lIns="0" bIns="0" rIns="0">
            <a:spAutoFit/>
          </a:bodyPr>
          <a:lstStyle/>
          <a:p>
            <a:pPr algn="l" marL="820409" indent="-410205" lvl="1">
              <a:lnSpc>
                <a:spcPts val="7941"/>
              </a:lnSpc>
              <a:buFont typeface="Arial"/>
              <a:buChar char="•"/>
            </a:pPr>
            <a:r>
              <a:rPr lang="en-US" sz="3799">
                <a:solidFill>
                  <a:srgbClr val="FFFFFF"/>
                </a:solidFill>
                <a:latin typeface="Canva Sans"/>
              </a:rPr>
              <a:t>Implementing IoT-based lighting control systems can lead to significant energy savings, typically ranging from 20-50%</a:t>
            </a:r>
          </a:p>
          <a:p>
            <a:pPr algn="l" marL="777230" indent="-388615" lvl="1">
              <a:lnSpc>
                <a:spcPts val="7523"/>
              </a:lnSpc>
              <a:buFont typeface="Arial"/>
              <a:buChar char="•"/>
            </a:pPr>
            <a:r>
              <a:rPr lang="en-US" sz="3599">
                <a:solidFill>
                  <a:srgbClr val="FFFFFF"/>
                </a:solidFill>
                <a:latin typeface="Canva Sans"/>
              </a:rPr>
              <a:t>Thus using our smart home automation system we can conserve energy that is wasted unnecessarily due to our absent mindedness.</a:t>
            </a:r>
          </a:p>
          <a:p>
            <a:pPr algn="l" marL="777230" indent="-388615" lvl="1">
              <a:lnSpc>
                <a:spcPts val="7523"/>
              </a:lnSpc>
              <a:buFont typeface="Arial"/>
              <a:buChar char="•"/>
            </a:pPr>
            <a:r>
              <a:rPr lang="en-US" sz="3599">
                <a:solidFill>
                  <a:srgbClr val="FFFFFF"/>
                </a:solidFill>
                <a:latin typeface="Canva Sans"/>
              </a:rPr>
              <a:t>We can control the appliances with convenience and comfort.</a:t>
            </a:r>
          </a:p>
          <a:p>
            <a:pPr algn="l" marL="777230" indent="-388615" lvl="1">
              <a:lnSpc>
                <a:spcPts val="7523"/>
              </a:lnSpc>
              <a:buFont typeface="Arial"/>
              <a:buChar char="•"/>
            </a:pPr>
            <a:r>
              <a:rPr lang="en-US" sz="3599">
                <a:solidFill>
                  <a:srgbClr val="FFFFFF"/>
                </a:solidFill>
                <a:latin typeface="Canva Sans"/>
              </a:rPr>
              <a:t>Electricity bill will also be reduced.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21355"/>
              <a:ext cx="926227" cy="316605"/>
            </a:xfrm>
            <a:prstGeom prst="rect">
              <a:avLst/>
            </a:prstGeom>
          </p:spPr>
          <p:txBody>
            <a:bodyPr anchor="ctr" rtlCol="false" tIns="50800" lIns="50800" bIns="50800" rIns="50800"/>
            <a:lstStyle/>
            <a:p>
              <a:pPr algn="ctr">
                <a:lnSpc>
                  <a:spcPts val="321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FUTURE ENHANCEMENT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64275" y="2534204"/>
            <a:ext cx="16230600" cy="5949323"/>
          </a:xfrm>
          <a:prstGeom prst="rect">
            <a:avLst/>
          </a:prstGeom>
        </p:spPr>
        <p:txBody>
          <a:bodyPr anchor="t" rtlCol="false" tIns="0" lIns="0" bIns="0" rIns="0">
            <a:spAutoFit/>
          </a:bodyPr>
          <a:lstStyle/>
          <a:p>
            <a:pPr algn="l" marL="885178" indent="-442589" lvl="1">
              <a:lnSpc>
                <a:spcPts val="9716"/>
              </a:lnSpc>
              <a:buFont typeface="Arial"/>
              <a:buChar char="•"/>
            </a:pPr>
            <a:r>
              <a:rPr lang="en-US" sz="4099">
                <a:solidFill>
                  <a:srgbClr val="FFFFFF"/>
                </a:solidFill>
                <a:latin typeface="Canva Sans"/>
              </a:rPr>
              <a:t>Integration with voice assistants</a:t>
            </a:r>
          </a:p>
          <a:p>
            <a:pPr algn="l" marL="885178" indent="-442589" lvl="1">
              <a:lnSpc>
                <a:spcPts val="9716"/>
              </a:lnSpc>
              <a:buFont typeface="Arial"/>
              <a:buChar char="•"/>
            </a:pPr>
            <a:r>
              <a:rPr lang="en-US" sz="4099">
                <a:solidFill>
                  <a:srgbClr val="FFFFFF"/>
                </a:solidFill>
                <a:latin typeface="Canva Sans"/>
              </a:rPr>
              <a:t>Advanced security features such as smart door locks</a:t>
            </a:r>
          </a:p>
          <a:p>
            <a:pPr algn="l" marL="885178" indent="-442589" lvl="1">
              <a:lnSpc>
                <a:spcPts val="9716"/>
              </a:lnSpc>
              <a:buFont typeface="Arial"/>
              <a:buChar char="•"/>
            </a:pPr>
            <a:r>
              <a:rPr lang="en-US" sz="4099">
                <a:solidFill>
                  <a:srgbClr val="FFFFFF"/>
                </a:solidFill>
                <a:latin typeface="Canva Sans"/>
              </a:rPr>
              <a:t>Enhanced water management using leak detection and </a:t>
            </a:r>
          </a:p>
          <a:p>
            <a:pPr algn="l">
              <a:lnSpc>
                <a:spcPts val="9716"/>
              </a:lnSpc>
            </a:pPr>
            <a:r>
              <a:rPr lang="en-US" sz="4099">
                <a:solidFill>
                  <a:srgbClr val="FFFFFF"/>
                </a:solidFill>
                <a:latin typeface="Canva Sans"/>
              </a:rPr>
              <a:t>        smart irrigation</a:t>
            </a:r>
          </a:p>
          <a:p>
            <a:pPr algn="l" marL="841999" indent="-420999" lvl="1">
              <a:lnSpc>
                <a:spcPts val="9242"/>
              </a:lnSpc>
              <a:buFont typeface="Arial"/>
              <a:buChar char="•"/>
            </a:pPr>
            <a:r>
              <a:rPr lang="en-US" sz="3899">
                <a:solidFill>
                  <a:srgbClr val="FFFFFF"/>
                </a:solidFill>
                <a:latin typeface="Canva Sans"/>
              </a:rPr>
              <a:t>Smart thermostat to control heating and cooling systems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INTRODUCTION AND PURPOSE OF THE PROJECT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873123" y="2142533"/>
            <a:ext cx="16541755" cy="7886260"/>
          </a:xfrm>
          <a:prstGeom prst="rect">
            <a:avLst/>
          </a:prstGeom>
        </p:spPr>
        <p:txBody>
          <a:bodyPr anchor="t" rtlCol="false" tIns="0" lIns="0" bIns="0" rIns="0">
            <a:spAutoFit/>
          </a:bodyPr>
          <a:lstStyle/>
          <a:p>
            <a:pPr algn="l" marL="506090" indent="-253045" lvl="1">
              <a:lnSpc>
                <a:spcPts val="3914"/>
              </a:lnSpc>
              <a:buFont typeface="Arial"/>
              <a:buChar char="•"/>
            </a:pPr>
            <a:r>
              <a:rPr lang="en-US" sz="2344">
                <a:solidFill>
                  <a:srgbClr val="FFFFFF"/>
                </a:solidFill>
                <a:latin typeface="Canva Sans"/>
              </a:rPr>
              <a:t> The advancement in Internet of Things (IoT)  has made it possible to automate and control home environments with unprecedented ease and efficiency.</a:t>
            </a:r>
          </a:p>
          <a:p>
            <a:pPr algn="l" marL="506090" indent="-253045" lvl="1">
              <a:lnSpc>
                <a:spcPts val="3914"/>
              </a:lnSpc>
              <a:buFont typeface="Arial"/>
              <a:buChar char="•"/>
            </a:pPr>
            <a:r>
              <a:rPr lang="en-US" sz="2344">
                <a:solidFill>
                  <a:srgbClr val="FFFFFF"/>
                </a:solidFill>
                <a:latin typeface="Canva Sans"/>
              </a:rPr>
              <a:t>These systems enhance comfort, convenience, and security while also contributing to energy efficiency and cost savings.</a:t>
            </a:r>
          </a:p>
          <a:p>
            <a:pPr algn="l">
              <a:lnSpc>
                <a:spcPts val="3914"/>
              </a:lnSpc>
            </a:pPr>
            <a:r>
              <a:rPr lang="en-US" sz="2344">
                <a:solidFill>
                  <a:srgbClr val="FFFFFF"/>
                </a:solidFill>
                <a:latin typeface="Canva Sans"/>
              </a:rPr>
              <a:t>   PURPOSE:</a:t>
            </a:r>
          </a:p>
          <a:p>
            <a:pPr algn="l" marL="506090" indent="-253045" lvl="1">
              <a:lnSpc>
                <a:spcPts val="3914"/>
              </a:lnSpc>
              <a:buFont typeface="Arial"/>
              <a:buChar char="•"/>
            </a:pPr>
            <a:r>
              <a:rPr lang="en-US" sz="2344">
                <a:solidFill>
                  <a:srgbClr val="FFFFFF"/>
                </a:solidFill>
                <a:latin typeface="Canva Sans"/>
              </a:rPr>
              <a:t>Say you have a single 13watt led bulb in the room fixture. Operating for 10 minutes you would have wasted a total of 0.00217 kilowatt hours of power.</a:t>
            </a:r>
          </a:p>
          <a:p>
            <a:pPr algn="l" marL="506090" indent="-253045" lvl="1">
              <a:lnSpc>
                <a:spcPts val="3914"/>
              </a:lnSpc>
              <a:buFont typeface="Arial"/>
              <a:buChar char="•"/>
            </a:pPr>
            <a:r>
              <a:rPr lang="en-US" sz="2344">
                <a:solidFill>
                  <a:srgbClr val="FFFFFF"/>
                </a:solidFill>
                <a:latin typeface="Canva Sans"/>
              </a:rPr>
              <a:t>Convenience and Comfort: To provide homeowners with an easy-to-use interface that allows them to control various aspects of their home environment from a single point of access, whether it be a smartphone, tablet, or dedicated control panel. This ensures that daily tasks can be managed effortlessly and efficiently.</a:t>
            </a:r>
          </a:p>
          <a:p>
            <a:pPr algn="l" marL="506090" indent="-253045" lvl="1">
              <a:lnSpc>
                <a:spcPts val="3914"/>
              </a:lnSpc>
              <a:buFont typeface="Arial"/>
              <a:buChar char="•"/>
            </a:pPr>
            <a:r>
              <a:rPr lang="en-US" sz="2344">
                <a:solidFill>
                  <a:srgbClr val="FFFFFF"/>
                </a:solidFill>
                <a:latin typeface="Canva Sans Semi-Bold"/>
              </a:rPr>
              <a:t>Energy Efficiency</a:t>
            </a:r>
            <a:r>
              <a:rPr lang="en-US" sz="2344">
                <a:solidFill>
                  <a:srgbClr val="FFFFFF"/>
                </a:solidFill>
                <a:latin typeface="Canva Sans"/>
              </a:rPr>
              <a:t>: To optimize the use of energy within the home by automating the operation of lights, heating, and cooling systems based on occupancy, time of day, and other environmental factors. This not only reduces energy consumption but also lowers utility billsEnergy Efficiency</a:t>
            </a:r>
          </a:p>
          <a:p>
            <a:pPr algn="l" marL="506090" indent="-253045" lvl="1">
              <a:lnSpc>
                <a:spcPts val="3914"/>
              </a:lnSpc>
              <a:buFont typeface="Arial"/>
              <a:buChar char="•"/>
            </a:pPr>
            <a:r>
              <a:rPr lang="en-US" sz="2344">
                <a:solidFill>
                  <a:srgbClr val="FFFFFF"/>
                </a:solidFill>
                <a:latin typeface="Canva Sans Semi-Bold"/>
              </a:rPr>
              <a:t>Cost Savings</a:t>
            </a:r>
            <a:r>
              <a:rPr lang="en-US" sz="2344">
                <a:solidFill>
                  <a:srgbClr val="FFFFFF"/>
                </a:solidFill>
                <a:latin typeface="Canva Sans"/>
              </a:rPr>
              <a:t>: By automating and optimizing household systems, the home automation project aims to reduce operational costs. This includes savings from lower energy consumption and reduced maintenance expenses due to better-managed resources.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55205" y="2746470"/>
            <a:ext cx="2240435" cy="1691528"/>
          </a:xfrm>
          <a:custGeom>
            <a:avLst/>
            <a:gdLst/>
            <a:ahLst/>
            <a:cxnLst/>
            <a:rect r="r" b="b" t="t" l="l"/>
            <a:pathLst>
              <a:path h="1691528" w="2240435">
                <a:moveTo>
                  <a:pt x="0" y="0"/>
                </a:moveTo>
                <a:lnTo>
                  <a:pt x="2240435" y="0"/>
                </a:lnTo>
                <a:lnTo>
                  <a:pt x="2240435" y="1691528"/>
                </a:lnTo>
                <a:lnTo>
                  <a:pt x="0" y="1691528"/>
                </a:lnTo>
                <a:lnTo>
                  <a:pt x="0" y="0"/>
                </a:lnTo>
                <a:close/>
              </a:path>
            </a:pathLst>
          </a:custGeom>
          <a:blipFill>
            <a:blip r:embed="rId5"/>
            <a:stretch>
              <a:fillRect l="0" t="0" r="0" b="0"/>
            </a:stretch>
          </a:blipFill>
        </p:spPr>
      </p:sp>
      <p:sp>
        <p:nvSpPr>
          <p:cNvPr name="Freeform 10" id="10"/>
          <p:cNvSpPr/>
          <p:nvPr/>
        </p:nvSpPr>
        <p:spPr>
          <a:xfrm flipH="false" flipV="false" rot="0">
            <a:off x="5215373" y="2566421"/>
            <a:ext cx="2717386" cy="2051626"/>
          </a:xfrm>
          <a:custGeom>
            <a:avLst/>
            <a:gdLst/>
            <a:ahLst/>
            <a:cxnLst/>
            <a:rect r="r" b="b" t="t" l="l"/>
            <a:pathLst>
              <a:path h="2051626" w="2717386">
                <a:moveTo>
                  <a:pt x="0" y="0"/>
                </a:moveTo>
                <a:lnTo>
                  <a:pt x="2717386" y="0"/>
                </a:lnTo>
                <a:lnTo>
                  <a:pt x="2717386" y="2051626"/>
                </a:lnTo>
                <a:lnTo>
                  <a:pt x="0" y="2051626"/>
                </a:lnTo>
                <a:lnTo>
                  <a:pt x="0" y="0"/>
                </a:lnTo>
                <a:close/>
              </a:path>
            </a:pathLst>
          </a:custGeom>
          <a:blipFill>
            <a:blip r:embed="rId6"/>
            <a:stretch>
              <a:fillRect l="0" t="0" r="0" b="0"/>
            </a:stretch>
          </a:blipFill>
        </p:spPr>
      </p:sp>
      <p:sp>
        <p:nvSpPr>
          <p:cNvPr name="Freeform 11" id="11"/>
          <p:cNvSpPr/>
          <p:nvPr/>
        </p:nvSpPr>
        <p:spPr>
          <a:xfrm flipH="false" flipV="false" rot="0">
            <a:off x="9489762" y="2525476"/>
            <a:ext cx="3050471" cy="2303105"/>
          </a:xfrm>
          <a:custGeom>
            <a:avLst/>
            <a:gdLst/>
            <a:ahLst/>
            <a:cxnLst/>
            <a:rect r="r" b="b" t="t" l="l"/>
            <a:pathLst>
              <a:path h="2303105" w="3050471">
                <a:moveTo>
                  <a:pt x="0" y="0"/>
                </a:moveTo>
                <a:lnTo>
                  <a:pt x="3050471" y="0"/>
                </a:lnTo>
                <a:lnTo>
                  <a:pt x="3050471" y="2303105"/>
                </a:lnTo>
                <a:lnTo>
                  <a:pt x="0" y="2303105"/>
                </a:lnTo>
                <a:lnTo>
                  <a:pt x="0" y="0"/>
                </a:lnTo>
                <a:close/>
              </a:path>
            </a:pathLst>
          </a:custGeom>
          <a:blipFill>
            <a:blip r:embed="rId7"/>
            <a:stretch>
              <a:fillRect l="-12916" t="0" r="-12916" b="0"/>
            </a:stretch>
          </a:blipFill>
        </p:spPr>
      </p:sp>
      <p:sp>
        <p:nvSpPr>
          <p:cNvPr name="Freeform 12" id="12"/>
          <p:cNvSpPr/>
          <p:nvPr/>
        </p:nvSpPr>
        <p:spPr>
          <a:xfrm flipH="false" flipV="false" rot="0">
            <a:off x="12426776" y="2387351"/>
            <a:ext cx="3307350" cy="2497049"/>
          </a:xfrm>
          <a:custGeom>
            <a:avLst/>
            <a:gdLst/>
            <a:ahLst/>
            <a:cxnLst/>
            <a:rect r="r" b="b" t="t" l="l"/>
            <a:pathLst>
              <a:path h="2497049" w="3307350">
                <a:moveTo>
                  <a:pt x="0" y="0"/>
                </a:moveTo>
                <a:lnTo>
                  <a:pt x="3307350" y="0"/>
                </a:lnTo>
                <a:lnTo>
                  <a:pt x="3307350" y="2497049"/>
                </a:lnTo>
                <a:lnTo>
                  <a:pt x="0" y="2497049"/>
                </a:lnTo>
                <a:lnTo>
                  <a:pt x="0" y="0"/>
                </a:lnTo>
                <a:close/>
              </a:path>
            </a:pathLst>
          </a:custGeom>
          <a:blipFill>
            <a:blip r:embed="rId8"/>
            <a:stretch>
              <a:fillRect l="0" t="-16225" r="0" b="-16225"/>
            </a:stretch>
          </a:blipFill>
        </p:spPr>
      </p:sp>
      <p:sp>
        <p:nvSpPr>
          <p:cNvPr name="Freeform 13" id="13"/>
          <p:cNvSpPr/>
          <p:nvPr/>
        </p:nvSpPr>
        <p:spPr>
          <a:xfrm flipH="false" flipV="false" rot="0">
            <a:off x="1127763" y="5330170"/>
            <a:ext cx="2767877" cy="2767877"/>
          </a:xfrm>
          <a:custGeom>
            <a:avLst/>
            <a:gdLst/>
            <a:ahLst/>
            <a:cxnLst/>
            <a:rect r="r" b="b" t="t" l="l"/>
            <a:pathLst>
              <a:path h="2767877" w="2767877">
                <a:moveTo>
                  <a:pt x="0" y="0"/>
                </a:moveTo>
                <a:lnTo>
                  <a:pt x="2767877" y="0"/>
                </a:lnTo>
                <a:lnTo>
                  <a:pt x="2767877" y="2767877"/>
                </a:lnTo>
                <a:lnTo>
                  <a:pt x="0" y="2767877"/>
                </a:lnTo>
                <a:lnTo>
                  <a:pt x="0" y="0"/>
                </a:lnTo>
                <a:close/>
              </a:path>
            </a:pathLst>
          </a:custGeom>
          <a:blipFill>
            <a:blip r:embed="rId9"/>
            <a:stretch>
              <a:fillRect l="0" t="0" r="0" b="0"/>
            </a:stretch>
          </a:blipFill>
        </p:spPr>
      </p:sp>
      <p:sp>
        <p:nvSpPr>
          <p:cNvPr name="Freeform 14" id="14"/>
          <p:cNvSpPr/>
          <p:nvPr/>
        </p:nvSpPr>
        <p:spPr>
          <a:xfrm flipH="false" flipV="false" rot="0">
            <a:off x="9235226" y="5711281"/>
            <a:ext cx="3180518" cy="2386766"/>
          </a:xfrm>
          <a:custGeom>
            <a:avLst/>
            <a:gdLst/>
            <a:ahLst/>
            <a:cxnLst/>
            <a:rect r="r" b="b" t="t" l="l"/>
            <a:pathLst>
              <a:path h="2386766" w="3180518">
                <a:moveTo>
                  <a:pt x="0" y="0"/>
                </a:moveTo>
                <a:lnTo>
                  <a:pt x="3180517" y="0"/>
                </a:lnTo>
                <a:lnTo>
                  <a:pt x="3180517" y="2386766"/>
                </a:lnTo>
                <a:lnTo>
                  <a:pt x="0" y="2386766"/>
                </a:lnTo>
                <a:lnTo>
                  <a:pt x="0" y="0"/>
                </a:lnTo>
                <a:close/>
              </a:path>
            </a:pathLst>
          </a:custGeom>
          <a:blipFill>
            <a:blip r:embed="rId10"/>
            <a:stretch>
              <a:fillRect l="0" t="0" r="0" b="0"/>
            </a:stretch>
          </a:blipFill>
        </p:spPr>
      </p:sp>
      <p:sp>
        <p:nvSpPr>
          <p:cNvPr name="Freeform 15" id="15"/>
          <p:cNvSpPr/>
          <p:nvPr/>
        </p:nvSpPr>
        <p:spPr>
          <a:xfrm flipH="false" flipV="false" rot="0">
            <a:off x="5215373" y="5446860"/>
            <a:ext cx="2887216" cy="2887216"/>
          </a:xfrm>
          <a:custGeom>
            <a:avLst/>
            <a:gdLst/>
            <a:ahLst/>
            <a:cxnLst/>
            <a:rect r="r" b="b" t="t" l="l"/>
            <a:pathLst>
              <a:path h="2887216" w="2887216">
                <a:moveTo>
                  <a:pt x="0" y="0"/>
                </a:moveTo>
                <a:lnTo>
                  <a:pt x="2887216" y="0"/>
                </a:lnTo>
                <a:lnTo>
                  <a:pt x="2887216" y="2887217"/>
                </a:lnTo>
                <a:lnTo>
                  <a:pt x="0" y="2887217"/>
                </a:lnTo>
                <a:lnTo>
                  <a:pt x="0" y="0"/>
                </a:lnTo>
                <a:close/>
              </a:path>
            </a:pathLst>
          </a:custGeom>
          <a:blipFill>
            <a:blip r:embed="rId11"/>
            <a:stretch>
              <a:fillRect l="0" t="0" r="0" b="0"/>
            </a:stretch>
          </a:blipFill>
        </p:spPr>
      </p:sp>
      <p:sp>
        <p:nvSpPr>
          <p:cNvPr name="Freeform 16" id="16"/>
          <p:cNvSpPr/>
          <p:nvPr/>
        </p:nvSpPr>
        <p:spPr>
          <a:xfrm flipH="false" flipV="false" rot="0">
            <a:off x="12870939" y="6303252"/>
            <a:ext cx="3400107" cy="1174433"/>
          </a:xfrm>
          <a:custGeom>
            <a:avLst/>
            <a:gdLst/>
            <a:ahLst/>
            <a:cxnLst/>
            <a:rect r="r" b="b" t="t" l="l"/>
            <a:pathLst>
              <a:path h="1174433" w="3400107">
                <a:moveTo>
                  <a:pt x="0" y="0"/>
                </a:moveTo>
                <a:lnTo>
                  <a:pt x="3400107" y="0"/>
                </a:lnTo>
                <a:lnTo>
                  <a:pt x="3400107" y="1174433"/>
                </a:lnTo>
                <a:lnTo>
                  <a:pt x="0" y="1174433"/>
                </a:lnTo>
                <a:lnTo>
                  <a:pt x="0" y="0"/>
                </a:lnTo>
                <a:close/>
              </a:path>
            </a:pathLst>
          </a:custGeom>
          <a:blipFill>
            <a:blip r:embed="rId12"/>
            <a:stretch>
              <a:fillRect l="0" t="0" r="0" b="0"/>
            </a:stretch>
          </a:blipFill>
        </p:spPr>
      </p:sp>
      <p:sp>
        <p:nvSpPr>
          <p:cNvPr name="TextBox 17" id="17"/>
          <p:cNvSpPr txBox="true"/>
          <p:nvPr/>
        </p:nvSpPr>
        <p:spPr>
          <a:xfrm rot="0">
            <a:off x="1526182" y="180662"/>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COMPONENENTS USED</a:t>
            </a:r>
          </a:p>
        </p:txBody>
      </p:sp>
      <p:sp>
        <p:nvSpPr>
          <p:cNvPr name="TextBox 18" id="18"/>
          <p:cNvSpPr txBox="true"/>
          <p:nvPr/>
        </p:nvSpPr>
        <p:spPr>
          <a:xfrm rot="0">
            <a:off x="2281759" y="4667230"/>
            <a:ext cx="987326"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ESP 32</a:t>
            </a:r>
          </a:p>
        </p:txBody>
      </p:sp>
      <p:sp>
        <p:nvSpPr>
          <p:cNvPr name="TextBox 19" id="19"/>
          <p:cNvSpPr txBox="true"/>
          <p:nvPr/>
        </p:nvSpPr>
        <p:spPr>
          <a:xfrm rot="0">
            <a:off x="4951194" y="4846300"/>
            <a:ext cx="3245743"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ULTRASONIC SENSOR</a:t>
            </a:r>
          </a:p>
        </p:txBody>
      </p:sp>
      <p:sp>
        <p:nvSpPr>
          <p:cNvPr name="TextBox 20" id="20"/>
          <p:cNvSpPr txBox="true"/>
          <p:nvPr/>
        </p:nvSpPr>
        <p:spPr>
          <a:xfrm rot="0">
            <a:off x="9553302" y="8457647"/>
            <a:ext cx="2348508"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JUMPER WIRES </a:t>
            </a:r>
          </a:p>
        </p:txBody>
      </p:sp>
      <p:sp>
        <p:nvSpPr>
          <p:cNvPr name="TextBox 21" id="21"/>
          <p:cNvSpPr txBox="true"/>
          <p:nvPr/>
        </p:nvSpPr>
        <p:spPr>
          <a:xfrm rot="0">
            <a:off x="14059024" y="4846300"/>
            <a:ext cx="1023938"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RELAY </a:t>
            </a:r>
          </a:p>
        </p:txBody>
      </p:sp>
      <p:sp>
        <p:nvSpPr>
          <p:cNvPr name="TextBox 22" id="22"/>
          <p:cNvSpPr txBox="true"/>
          <p:nvPr/>
        </p:nvSpPr>
        <p:spPr>
          <a:xfrm rot="0">
            <a:off x="2217964" y="8457647"/>
            <a:ext cx="587474"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LED</a:t>
            </a:r>
          </a:p>
        </p:txBody>
      </p:sp>
      <p:sp>
        <p:nvSpPr>
          <p:cNvPr name="TextBox 23" id="23"/>
          <p:cNvSpPr txBox="true"/>
          <p:nvPr/>
        </p:nvSpPr>
        <p:spPr>
          <a:xfrm rot="0">
            <a:off x="6210760" y="8457647"/>
            <a:ext cx="896441"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PUMP</a:t>
            </a:r>
          </a:p>
        </p:txBody>
      </p:sp>
      <p:sp>
        <p:nvSpPr>
          <p:cNvPr name="TextBox 24" id="24"/>
          <p:cNvSpPr txBox="true"/>
          <p:nvPr/>
        </p:nvSpPr>
        <p:spPr>
          <a:xfrm rot="0">
            <a:off x="13568585" y="8457647"/>
            <a:ext cx="2004814"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ARDUINO IDE</a:t>
            </a:r>
          </a:p>
        </p:txBody>
      </p:sp>
      <p:sp>
        <p:nvSpPr>
          <p:cNvPr name="TextBox 25" id="25"/>
          <p:cNvSpPr txBox="true"/>
          <p:nvPr/>
        </p:nvSpPr>
        <p:spPr>
          <a:xfrm rot="0">
            <a:off x="9697765" y="4790481"/>
            <a:ext cx="2059583"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rPr>
              <a:t>MQ2 SENSOR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52906" y="2982952"/>
            <a:ext cx="5723305" cy="4321095"/>
          </a:xfrm>
          <a:custGeom>
            <a:avLst/>
            <a:gdLst/>
            <a:ahLst/>
            <a:cxnLst/>
            <a:rect r="r" b="b" t="t" l="l"/>
            <a:pathLst>
              <a:path h="4321095" w="5723305">
                <a:moveTo>
                  <a:pt x="0" y="0"/>
                </a:moveTo>
                <a:lnTo>
                  <a:pt x="5723305" y="0"/>
                </a:lnTo>
                <a:lnTo>
                  <a:pt x="5723305" y="4321096"/>
                </a:lnTo>
                <a:lnTo>
                  <a:pt x="0" y="4321096"/>
                </a:lnTo>
                <a:lnTo>
                  <a:pt x="0" y="0"/>
                </a:lnTo>
                <a:close/>
              </a:path>
            </a:pathLst>
          </a:custGeom>
          <a:blipFill>
            <a:blip r:embed="rId5"/>
            <a:stretch>
              <a:fillRect l="0" t="0" r="0"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ESP 32</a:t>
            </a:r>
          </a:p>
        </p:txBody>
      </p:sp>
      <p:sp>
        <p:nvSpPr>
          <p:cNvPr name="TextBox 11" id="11"/>
          <p:cNvSpPr txBox="true"/>
          <p:nvPr/>
        </p:nvSpPr>
        <p:spPr>
          <a:xfrm rot="0">
            <a:off x="7493999" y="2190158"/>
            <a:ext cx="10083089" cy="6913881"/>
          </a:xfrm>
          <a:prstGeom prst="rect">
            <a:avLst/>
          </a:prstGeom>
        </p:spPr>
        <p:txBody>
          <a:bodyPr anchor="t" rtlCol="false" tIns="0" lIns="0" bIns="0" rIns="0">
            <a:spAutoFit/>
          </a:bodyPr>
          <a:lstStyle/>
          <a:p>
            <a:pPr algn="l">
              <a:lnSpc>
                <a:spcPts val="4269"/>
              </a:lnSpc>
            </a:pPr>
          </a:p>
          <a:p>
            <a:pPr algn="l" marL="658484" indent="-329242" lvl="1">
              <a:lnSpc>
                <a:spcPts val="4269"/>
              </a:lnSpc>
              <a:buFont typeface="Arial"/>
              <a:buChar char="•"/>
            </a:pPr>
            <a:r>
              <a:rPr lang="en-US" sz="3049">
                <a:solidFill>
                  <a:srgbClr val="FFFFFF"/>
                </a:solidFill>
                <a:latin typeface="Canva Sans"/>
              </a:rPr>
              <a:t>ESP32 is a series of low-cost, low-power system on a chip microcontroller with integrated Wi-Fi and dual-mode Bluetooth.</a:t>
            </a:r>
          </a:p>
          <a:p>
            <a:pPr algn="l">
              <a:lnSpc>
                <a:spcPts val="4269"/>
              </a:lnSpc>
            </a:pPr>
          </a:p>
          <a:p>
            <a:pPr algn="l" marL="658484" indent="-329242" lvl="1">
              <a:lnSpc>
                <a:spcPts val="4269"/>
              </a:lnSpc>
              <a:buFont typeface="Arial"/>
              <a:buChar char="•"/>
            </a:pPr>
            <a:r>
              <a:rPr lang="en-US" sz="3049">
                <a:solidFill>
                  <a:srgbClr val="FFFFFF"/>
                </a:solidFill>
                <a:latin typeface="Canva Sans"/>
              </a:rPr>
              <a:t>The ESP32 features a powerful dual-core Xtensa LX6 microprocessor, providing robust computational capabilities suitable for demanding applications.</a:t>
            </a:r>
          </a:p>
          <a:p>
            <a:pPr algn="l">
              <a:lnSpc>
                <a:spcPts val="4269"/>
              </a:lnSpc>
            </a:pPr>
          </a:p>
          <a:p>
            <a:pPr algn="l" marL="658484" indent="-329242" lvl="1">
              <a:lnSpc>
                <a:spcPts val="4269"/>
              </a:lnSpc>
              <a:buFont typeface="Arial"/>
              <a:buChar char="•"/>
            </a:pPr>
            <a:r>
              <a:rPr lang="en-US" sz="3049">
                <a:solidFill>
                  <a:srgbClr val="FFFFFF"/>
                </a:solidFill>
                <a:latin typeface="Canva Sans"/>
              </a:rPr>
              <a:t> It has numerous General Purpose Input/Output (GPIO) pins for connecting sensors, LEDs, and other peripherals.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52906" y="2982952"/>
            <a:ext cx="5723305" cy="4321095"/>
          </a:xfrm>
          <a:custGeom>
            <a:avLst/>
            <a:gdLst/>
            <a:ahLst/>
            <a:cxnLst/>
            <a:rect r="r" b="b" t="t" l="l"/>
            <a:pathLst>
              <a:path h="4321095" w="5723305">
                <a:moveTo>
                  <a:pt x="0" y="0"/>
                </a:moveTo>
                <a:lnTo>
                  <a:pt x="5723305" y="0"/>
                </a:lnTo>
                <a:lnTo>
                  <a:pt x="5723305" y="4321096"/>
                </a:lnTo>
                <a:lnTo>
                  <a:pt x="0" y="4321096"/>
                </a:lnTo>
                <a:lnTo>
                  <a:pt x="0" y="0"/>
                </a:lnTo>
                <a:close/>
              </a:path>
            </a:pathLst>
          </a:custGeom>
          <a:blipFill>
            <a:blip r:embed="rId5"/>
            <a:stretch>
              <a:fillRect l="0" t="0" r="0"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ULTRASONIC SENSOR</a:t>
            </a:r>
          </a:p>
        </p:txBody>
      </p:sp>
      <p:sp>
        <p:nvSpPr>
          <p:cNvPr name="TextBox 11" id="11"/>
          <p:cNvSpPr txBox="true"/>
          <p:nvPr/>
        </p:nvSpPr>
        <p:spPr>
          <a:xfrm rot="0">
            <a:off x="7493999" y="2126376"/>
            <a:ext cx="10083089" cy="7579997"/>
          </a:xfrm>
          <a:prstGeom prst="rect">
            <a:avLst/>
          </a:prstGeom>
        </p:spPr>
        <p:txBody>
          <a:bodyPr anchor="t" rtlCol="false" tIns="0" lIns="0" bIns="0" rIns="0">
            <a:spAutoFit/>
          </a:bodyPr>
          <a:lstStyle/>
          <a:p>
            <a:pPr algn="l">
              <a:lnSpc>
                <a:spcPts val="4269"/>
              </a:lnSpc>
            </a:pPr>
          </a:p>
          <a:p>
            <a:pPr algn="l" marL="658484" indent="-329242" lvl="1">
              <a:lnSpc>
                <a:spcPts val="4269"/>
              </a:lnSpc>
              <a:buFont typeface="Arial"/>
              <a:buChar char="•"/>
            </a:pPr>
            <a:r>
              <a:rPr lang="en-US" sz="3049">
                <a:solidFill>
                  <a:srgbClr val="FFFFFF"/>
                </a:solidFill>
                <a:latin typeface="Canva Sans"/>
              </a:rPr>
              <a:t>Ultrsonic sensors have two piezo electric crystals</a:t>
            </a:r>
          </a:p>
          <a:p>
            <a:pPr algn="l">
              <a:lnSpc>
                <a:spcPts val="4269"/>
              </a:lnSpc>
            </a:pPr>
            <a:r>
              <a:rPr lang="en-US" sz="3049">
                <a:solidFill>
                  <a:srgbClr val="FFFFFF"/>
                </a:solidFill>
                <a:latin typeface="Canva Sans"/>
              </a:rPr>
              <a:t>       called transmitter and receiver.</a:t>
            </a:r>
          </a:p>
          <a:p>
            <a:pPr algn="l">
              <a:lnSpc>
                <a:spcPts val="4269"/>
              </a:lnSpc>
            </a:pPr>
          </a:p>
          <a:p>
            <a:pPr algn="l" marL="658484" indent="-329242" lvl="1">
              <a:lnSpc>
                <a:spcPts val="4269"/>
              </a:lnSpc>
              <a:buFont typeface="Arial"/>
              <a:buChar char="•"/>
            </a:pPr>
            <a:r>
              <a:rPr lang="en-US" sz="3049">
                <a:solidFill>
                  <a:srgbClr val="FFFFFF"/>
                </a:solidFill>
                <a:latin typeface="Canva Sans"/>
              </a:rPr>
              <a:t>The transmitter emits the ultrasonic waves.</a:t>
            </a:r>
          </a:p>
          <a:p>
            <a:pPr algn="l">
              <a:lnSpc>
                <a:spcPts val="4269"/>
              </a:lnSpc>
            </a:pPr>
          </a:p>
          <a:p>
            <a:pPr algn="l" marL="658484" indent="-329242" lvl="1">
              <a:lnSpc>
                <a:spcPts val="4269"/>
              </a:lnSpc>
              <a:buFont typeface="Arial"/>
              <a:buChar char="•"/>
            </a:pPr>
            <a:r>
              <a:rPr lang="en-US" sz="3049">
                <a:solidFill>
                  <a:srgbClr val="FFFFFF"/>
                </a:solidFill>
                <a:latin typeface="Canva Sans"/>
              </a:rPr>
              <a:t>When the ultrasonic waves hits an object it returns back and received by the receiver.</a:t>
            </a:r>
          </a:p>
          <a:p>
            <a:pPr algn="l">
              <a:lnSpc>
                <a:spcPts val="4269"/>
              </a:lnSpc>
            </a:pPr>
          </a:p>
          <a:p>
            <a:pPr algn="l" marL="658484" indent="-329242" lvl="1">
              <a:lnSpc>
                <a:spcPts val="4269"/>
              </a:lnSpc>
              <a:buFont typeface="Arial"/>
              <a:buChar char="•"/>
            </a:pPr>
            <a:r>
              <a:rPr lang="en-US" sz="3049">
                <a:solidFill>
                  <a:srgbClr val="FFFFFF"/>
                </a:solidFill>
                <a:latin typeface="Canva Sans"/>
              </a:rPr>
              <a:t> We can calculate the distance between the ultrasonic sensor and the object by using the formula.</a:t>
            </a:r>
          </a:p>
          <a:p>
            <a:pPr algn="l">
              <a:lnSpc>
                <a:spcPts val="4269"/>
              </a:lnSpc>
            </a:pPr>
          </a:p>
          <a:p>
            <a:pPr algn="ctr">
              <a:lnSpc>
                <a:spcPts val="5389"/>
              </a:lnSpc>
            </a:pPr>
            <a:r>
              <a:rPr lang="en-US" sz="3849">
                <a:solidFill>
                  <a:srgbClr val="FFFFFF"/>
                </a:solidFill>
                <a:latin typeface="Canva Sans"/>
              </a:rPr>
              <a:t>Distance = ( Speed * Time) /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866927" y="2982952"/>
            <a:ext cx="5723305" cy="4321095"/>
          </a:xfrm>
          <a:custGeom>
            <a:avLst/>
            <a:gdLst/>
            <a:ahLst/>
            <a:cxnLst/>
            <a:rect r="r" b="b" t="t" l="l"/>
            <a:pathLst>
              <a:path h="4321095" w="5723305">
                <a:moveTo>
                  <a:pt x="0" y="0"/>
                </a:moveTo>
                <a:lnTo>
                  <a:pt x="5723305" y="0"/>
                </a:lnTo>
                <a:lnTo>
                  <a:pt x="5723305" y="4321096"/>
                </a:lnTo>
                <a:lnTo>
                  <a:pt x="0" y="4321096"/>
                </a:lnTo>
                <a:lnTo>
                  <a:pt x="0" y="0"/>
                </a:lnTo>
                <a:close/>
              </a:path>
            </a:pathLst>
          </a:custGeom>
          <a:blipFill>
            <a:blip r:embed="rId5"/>
            <a:stretch>
              <a:fillRect l="-12916" t="0" r="-12916"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MQ2 SENSOR</a:t>
            </a:r>
          </a:p>
        </p:txBody>
      </p:sp>
      <p:sp>
        <p:nvSpPr>
          <p:cNvPr name="TextBox 11" id="11"/>
          <p:cNvSpPr txBox="true"/>
          <p:nvPr/>
        </p:nvSpPr>
        <p:spPr>
          <a:xfrm rot="0">
            <a:off x="7493999" y="2126376"/>
            <a:ext cx="10083089" cy="7579997"/>
          </a:xfrm>
          <a:prstGeom prst="rect">
            <a:avLst/>
          </a:prstGeom>
        </p:spPr>
        <p:txBody>
          <a:bodyPr anchor="t" rtlCol="false" tIns="0" lIns="0" bIns="0" rIns="0">
            <a:spAutoFit/>
          </a:bodyPr>
          <a:lstStyle/>
          <a:p>
            <a:pPr algn="l">
              <a:lnSpc>
                <a:spcPts val="4269"/>
              </a:lnSpc>
            </a:pPr>
          </a:p>
          <a:p>
            <a:pPr algn="l" marL="658484" indent="-329242" lvl="1">
              <a:lnSpc>
                <a:spcPts val="4269"/>
              </a:lnSpc>
              <a:buFont typeface="Arial"/>
              <a:buChar char="•"/>
            </a:pPr>
            <a:r>
              <a:rPr lang="en-US" sz="3049">
                <a:solidFill>
                  <a:srgbClr val="FFFFFF"/>
                </a:solidFill>
                <a:latin typeface="Canva Sans"/>
              </a:rPr>
              <a:t>The MQ-2 sensor is capable of detecting multiple gases including LPG (liquefied petroleum gas), methane, alcohol, hydrogen, propane, carbon monoxide, and smoke.</a:t>
            </a:r>
          </a:p>
          <a:p>
            <a:pPr algn="l" marL="658484" indent="-329242" lvl="1">
              <a:lnSpc>
                <a:spcPts val="4269"/>
              </a:lnSpc>
              <a:buFont typeface="Arial"/>
              <a:buChar char="•"/>
            </a:pPr>
            <a:r>
              <a:rPr lang="en-US" sz="3049">
                <a:solidFill>
                  <a:srgbClr val="FFFFFF"/>
                </a:solidFill>
                <a:latin typeface="Canva Sans"/>
              </a:rPr>
              <a:t>The sensor operates based on a tin dioxide (SnO2) semiconductor layer that has low conductivity in clean air. </a:t>
            </a:r>
          </a:p>
          <a:p>
            <a:pPr algn="l" marL="658484" indent="-329242" lvl="1">
              <a:lnSpc>
                <a:spcPts val="4269"/>
              </a:lnSpc>
              <a:buFont typeface="Arial"/>
              <a:buChar char="•"/>
            </a:pPr>
            <a:r>
              <a:rPr lang="en-US" sz="3049">
                <a:solidFill>
                  <a:srgbClr val="FFFFFF"/>
                </a:solidFill>
                <a:latin typeface="Canva Sans"/>
              </a:rPr>
              <a:t>When the target gases are present, they reduce the resistance of the SnO2 layer, increasing conductivity. </a:t>
            </a:r>
          </a:p>
          <a:p>
            <a:pPr algn="l" marL="658484" indent="-329242" lvl="1">
              <a:lnSpc>
                <a:spcPts val="4269"/>
              </a:lnSpc>
              <a:buFont typeface="Arial"/>
              <a:buChar char="•"/>
            </a:pPr>
            <a:r>
              <a:rPr lang="en-US" sz="3049">
                <a:solidFill>
                  <a:srgbClr val="FFFFFF"/>
                </a:solidFill>
                <a:latin typeface="Canva Sans"/>
              </a:rPr>
              <a:t>The sensor outputs an analog voltage that varies with the concentration of the detected gas.</a:t>
            </a:r>
          </a:p>
          <a:p>
            <a:pPr algn="ctr">
              <a:lnSpc>
                <a:spcPts val="538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28700" y="2982952"/>
            <a:ext cx="5723305" cy="4321095"/>
          </a:xfrm>
          <a:custGeom>
            <a:avLst/>
            <a:gdLst/>
            <a:ahLst/>
            <a:cxnLst/>
            <a:rect r="r" b="b" t="t" l="l"/>
            <a:pathLst>
              <a:path h="4321095" w="5723305">
                <a:moveTo>
                  <a:pt x="0" y="0"/>
                </a:moveTo>
                <a:lnTo>
                  <a:pt x="5723305" y="0"/>
                </a:lnTo>
                <a:lnTo>
                  <a:pt x="5723305" y="4321096"/>
                </a:lnTo>
                <a:lnTo>
                  <a:pt x="0" y="4321096"/>
                </a:lnTo>
                <a:lnTo>
                  <a:pt x="0" y="0"/>
                </a:lnTo>
                <a:close/>
              </a:path>
            </a:pathLst>
          </a:custGeom>
          <a:blipFill>
            <a:blip r:embed="rId5"/>
            <a:stretch>
              <a:fillRect l="0" t="-16225" r="0" b="-16225"/>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RELAY</a:t>
            </a:r>
          </a:p>
        </p:txBody>
      </p:sp>
      <p:sp>
        <p:nvSpPr>
          <p:cNvPr name="TextBox 11" id="11"/>
          <p:cNvSpPr txBox="true"/>
          <p:nvPr/>
        </p:nvSpPr>
        <p:spPr>
          <a:xfrm rot="0">
            <a:off x="7493999" y="2116851"/>
            <a:ext cx="10083089" cy="7468872"/>
          </a:xfrm>
          <a:prstGeom prst="rect">
            <a:avLst/>
          </a:prstGeom>
        </p:spPr>
        <p:txBody>
          <a:bodyPr anchor="t" rtlCol="false" tIns="0" lIns="0" bIns="0" rIns="0">
            <a:spAutoFit/>
          </a:bodyPr>
          <a:lstStyle/>
          <a:p>
            <a:pPr algn="l">
              <a:lnSpc>
                <a:spcPts val="4969"/>
              </a:lnSpc>
            </a:pPr>
          </a:p>
          <a:p>
            <a:pPr algn="l" marL="766432" indent="-383216" lvl="1">
              <a:lnSpc>
                <a:spcPts val="4969"/>
              </a:lnSpc>
              <a:buFont typeface="Arial"/>
              <a:buChar char="•"/>
            </a:pPr>
            <a:r>
              <a:rPr lang="en-US" sz="3549">
                <a:solidFill>
                  <a:srgbClr val="FFFFFF"/>
                </a:solidFill>
                <a:latin typeface="Canva Sans"/>
              </a:rPr>
              <a:t>Relays operate using an electromagnetic coil.</a:t>
            </a:r>
          </a:p>
          <a:p>
            <a:pPr algn="l">
              <a:lnSpc>
                <a:spcPts val="4969"/>
              </a:lnSpc>
            </a:pPr>
          </a:p>
          <a:p>
            <a:pPr algn="l" marL="766432" indent="-383216" lvl="1">
              <a:lnSpc>
                <a:spcPts val="4969"/>
              </a:lnSpc>
              <a:buFont typeface="Arial"/>
              <a:buChar char="•"/>
            </a:pPr>
            <a:r>
              <a:rPr lang="en-US" sz="3549">
                <a:solidFill>
                  <a:srgbClr val="FFFFFF"/>
                </a:solidFill>
                <a:latin typeface="Canva Sans"/>
              </a:rPr>
              <a:t> When current flows through the coil, it generates a magnetic field that moves an armature, changing the state of the switch.</a:t>
            </a:r>
          </a:p>
          <a:p>
            <a:pPr algn="l">
              <a:lnSpc>
                <a:spcPts val="4969"/>
              </a:lnSpc>
            </a:pPr>
          </a:p>
          <a:p>
            <a:pPr algn="l" marL="766432" indent="-383216" lvl="1">
              <a:lnSpc>
                <a:spcPts val="4969"/>
              </a:lnSpc>
              <a:buFont typeface="Arial"/>
              <a:buChar char="•"/>
            </a:pPr>
            <a:r>
              <a:rPr lang="en-US" sz="3549">
                <a:solidFill>
                  <a:srgbClr val="FFFFFF"/>
                </a:solidFill>
                <a:latin typeface="Canva Sans"/>
              </a:rPr>
              <a:t> This allows a small electrical signal to control a larger load.</a:t>
            </a:r>
          </a:p>
          <a:p>
            <a:pPr algn="l">
              <a:lnSpc>
                <a:spcPts val="4269"/>
              </a:lnSpc>
            </a:pPr>
          </a:p>
          <a:p>
            <a:pPr algn="ctr">
              <a:lnSpc>
                <a:spcPts val="538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85076" y="238264"/>
            <a:ext cx="15235636" cy="1418947"/>
          </a:xfrm>
          <a:prstGeom prst="rect">
            <a:avLst/>
          </a:prstGeom>
        </p:spPr>
        <p:txBody>
          <a:bodyPr anchor="t" rtlCol="false" tIns="0" lIns="0" bIns="0" rIns="0">
            <a:spAutoFit/>
          </a:bodyPr>
          <a:lstStyle/>
          <a:p>
            <a:pPr algn="ctr">
              <a:lnSpc>
                <a:spcPts val="11565"/>
              </a:lnSpc>
              <a:spcBef>
                <a:spcPct val="0"/>
              </a:spcBef>
            </a:pPr>
            <a:r>
              <a:rPr lang="en-US" sz="8260">
                <a:solidFill>
                  <a:srgbClr val="FFFFFF"/>
                </a:solidFill>
                <a:latin typeface="TT Octosquares Compressed"/>
              </a:rPr>
              <a:t>PROJECT DESCRIPTION</a:t>
            </a:r>
          </a:p>
        </p:txBody>
      </p:sp>
      <p:sp>
        <p:nvSpPr>
          <p:cNvPr name="TextBox 10" id="10"/>
          <p:cNvSpPr txBox="true"/>
          <p:nvPr/>
        </p:nvSpPr>
        <p:spPr>
          <a:xfrm rot="0">
            <a:off x="1028700" y="962025"/>
            <a:ext cx="16548387" cy="9749790"/>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FFFFFF"/>
                </a:solidFill>
                <a:latin typeface="Canva Sans"/>
              </a:rPr>
              <a:t>1.Lighting Control Module</a:t>
            </a:r>
          </a:p>
          <a:p>
            <a:pPr algn="l">
              <a:lnSpc>
                <a:spcPts val="4759"/>
              </a:lnSpc>
            </a:pPr>
          </a:p>
          <a:p>
            <a:pPr algn="l" marL="604521" indent="-302261" lvl="1">
              <a:lnSpc>
                <a:spcPts val="3920"/>
              </a:lnSpc>
              <a:buFont typeface="Arial"/>
              <a:buChar char="•"/>
            </a:pPr>
            <a:r>
              <a:rPr lang="en-US" sz="2800">
                <a:solidFill>
                  <a:srgbClr val="FFFFFF"/>
                </a:solidFill>
                <a:latin typeface="Canva Sans"/>
              </a:rPr>
              <a:t>The lighting control module leverages the Blynk mobile app to provide residents with remote control over their home lighting system.</a:t>
            </a:r>
          </a:p>
          <a:p>
            <a:pPr algn="l">
              <a:lnSpc>
                <a:spcPts val="3920"/>
              </a:lnSpc>
            </a:pPr>
          </a:p>
          <a:p>
            <a:pPr algn="l" marL="604521" indent="-302261" lvl="1">
              <a:lnSpc>
                <a:spcPts val="3920"/>
              </a:lnSpc>
              <a:buFont typeface="Arial"/>
              <a:buChar char="•"/>
            </a:pPr>
            <a:r>
              <a:rPr lang="en-US" sz="2800">
                <a:solidFill>
                  <a:srgbClr val="FFFFFF"/>
                </a:solidFill>
                <a:latin typeface="Canva Sans"/>
              </a:rPr>
              <a:t> By using the app, users can easily switch lights on or off from their smartphones, reducing the need for physical switches and enhancing convenience, especially in large homes or for individuals with mobility issues.</a:t>
            </a:r>
          </a:p>
          <a:p>
            <a:pPr algn="l">
              <a:lnSpc>
                <a:spcPts val="3920"/>
              </a:lnSpc>
            </a:pPr>
          </a:p>
          <a:p>
            <a:pPr algn="l" marL="604521" indent="-302261" lvl="1">
              <a:lnSpc>
                <a:spcPts val="3920"/>
              </a:lnSpc>
              <a:buFont typeface="Arial"/>
              <a:buChar char="•"/>
            </a:pPr>
            <a:r>
              <a:rPr lang="en-US" sz="2800">
                <a:solidFill>
                  <a:srgbClr val="FFFFFF"/>
                </a:solidFill>
                <a:latin typeface="Canva Sans"/>
              </a:rPr>
              <a:t> This module eliminates the inconvenience of manually operating lights, thereby minimizing human error, such as leaving lights on unintentionally, which leads to unnecessary energy consumption and increased electricity bills. </a:t>
            </a:r>
          </a:p>
          <a:p>
            <a:pPr algn="l">
              <a:lnSpc>
                <a:spcPts val="3920"/>
              </a:lnSpc>
            </a:pPr>
          </a:p>
          <a:p>
            <a:pPr algn="l" marL="604521" indent="-302261" lvl="1">
              <a:lnSpc>
                <a:spcPts val="3920"/>
              </a:lnSpc>
              <a:buFont typeface="Arial"/>
              <a:buChar char="•"/>
            </a:pPr>
            <a:r>
              <a:rPr lang="en-US" sz="2800">
                <a:solidFill>
                  <a:srgbClr val="FFFFFF"/>
                </a:solidFill>
                <a:latin typeface="Canva Sans"/>
              </a:rPr>
              <a:t>Additionally, the system allows for the scheduling of lighting patterns, which can improvehome security by simulating occupancy, deterring</a:t>
            </a:r>
          </a:p>
          <a:p>
            <a:pPr algn="l">
              <a:lnSpc>
                <a:spcPts val="3920"/>
              </a:lnSpc>
            </a:pPr>
            <a:r>
              <a:rPr lang="en-US" sz="2800">
                <a:solidFill>
                  <a:srgbClr val="FFFFFF"/>
                </a:solidFill>
                <a:latin typeface="Canva Sans"/>
              </a:rPr>
              <a:t>       </a:t>
            </a:r>
            <a:r>
              <a:rPr lang="en-US" sz="2800">
                <a:solidFill>
                  <a:srgbClr val="FFFFFF"/>
                </a:solidFill>
                <a:latin typeface="Canva Sans"/>
              </a:rPr>
              <a:t>potential intruders.</a:t>
            </a:r>
          </a:p>
          <a:p>
            <a:pPr algn="l">
              <a:lnSpc>
                <a:spcPts val="4060"/>
              </a:lnSpc>
            </a:pPr>
          </a:p>
          <a:p>
            <a:pPr algn="ctr">
              <a:lnSpc>
                <a:spcPts val="40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869806" y="219664"/>
            <a:ext cx="16548387" cy="10511790"/>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FFFFFF"/>
                </a:solidFill>
                <a:latin typeface="Canva Sans"/>
              </a:rPr>
              <a:t>2. Gas Leak Detection Module</a:t>
            </a:r>
          </a:p>
          <a:p>
            <a:pPr algn="l" marL="734058" indent="-367029" lvl="1">
              <a:lnSpc>
                <a:spcPts val="4759"/>
              </a:lnSpc>
              <a:buFont typeface="Arial"/>
              <a:buChar char="•"/>
            </a:pPr>
            <a:r>
              <a:rPr lang="en-US" sz="3399">
                <a:solidFill>
                  <a:srgbClr val="FFFFFF"/>
                </a:solidFill>
                <a:latin typeface="Canva Sans"/>
              </a:rPr>
              <a:t>The gas leak detection module incorporates an MQ-2 gas sensor to identify the presence of hazardous gases like carbon monoxide.</a:t>
            </a:r>
          </a:p>
          <a:p>
            <a:pPr algn="l" marL="734058" indent="-367029" lvl="1">
              <a:lnSpc>
                <a:spcPts val="4759"/>
              </a:lnSpc>
              <a:buFont typeface="Arial"/>
              <a:buChar char="•"/>
            </a:pPr>
            <a:r>
              <a:rPr lang="en-US" sz="3399">
                <a:solidFill>
                  <a:srgbClr val="FFFFFF"/>
                </a:solidFill>
                <a:latin typeface="Canva Sans"/>
              </a:rPr>
              <a:t> This sensor is integrated with the Blynk app, providing real-time alerts to residents in case of a gas leak. </a:t>
            </a:r>
          </a:p>
          <a:p>
            <a:pPr algn="l" marL="734058" indent="-367029" lvl="1">
              <a:lnSpc>
                <a:spcPts val="4759"/>
              </a:lnSpc>
              <a:buFont typeface="Arial"/>
              <a:buChar char="•"/>
            </a:pPr>
            <a:r>
              <a:rPr lang="en-US" sz="3399">
                <a:solidFill>
                  <a:srgbClr val="FFFFFF"/>
                </a:solidFill>
                <a:latin typeface="Canva Sans"/>
              </a:rPr>
              <a:t>Additionally, a buzzer is activated when a gas leak is detected, providing an immediate audible warning to alert occupants of the danger. Unlike manual detection, which is unreliable and can result in delayed responses, this automated system ensures immediate notification and can trigger safety measures to mitigate risks. </a:t>
            </a:r>
          </a:p>
          <a:p>
            <a:pPr algn="l" marL="734058" indent="-367029" lvl="1">
              <a:lnSpc>
                <a:spcPts val="4759"/>
              </a:lnSpc>
              <a:buFont typeface="Arial"/>
              <a:buChar char="•"/>
            </a:pPr>
            <a:r>
              <a:rPr lang="en-US" sz="3399">
                <a:solidFill>
                  <a:srgbClr val="FFFFFF"/>
                </a:solidFill>
                <a:latin typeface="Canva Sans"/>
              </a:rPr>
              <a:t>This module significantly enhances home safety by reducing the likelihood of accidents, including fires and explosions, thereby protecting both property and human life. The immediate alerts allow for quick evacuation and prompt action to rectify the leak, ensuring a safer living environment.</a:t>
            </a:r>
          </a:p>
          <a:p>
            <a:pPr algn="l">
              <a:lnSpc>
                <a:spcPts val="3920"/>
              </a:lnSpc>
            </a:pPr>
          </a:p>
          <a:p>
            <a:pPr algn="l">
              <a:lnSpc>
                <a:spcPts val="4060"/>
              </a:lnSpc>
            </a:pPr>
          </a:p>
          <a:p>
            <a:pPr algn="ctr">
              <a:lnSpc>
                <a:spcPts val="40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DAGFwqwB32o</dc:identifier>
  <dcterms:modified xsi:type="dcterms:W3CDTF">2011-08-01T06:04:30Z</dcterms:modified>
  <cp:revision>1</cp:revision>
  <dc:title>Blue Futuristic Technology Presentation</dc:title>
</cp:coreProperties>
</file>