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4630400" cy="8229600"/>
  <p:notesSz cx="8229600" cy="14630400"/>
  <p:embeddedFontLst>
    <p:embeddedFont>
      <p:font typeface="Epilogue" panose="020B0604020202020204" charset="0"/>
      <p:regular r:id="rId12"/>
    </p:embeddedFont>
    <p:embeddedFont>
      <p:font typeface="Fraunces Medium" panose="020B0604020202020204" charset="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74" d="100"/>
          <a:sy n="74" d="100"/>
        </p:scale>
        <p:origin x="44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378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2784991"/>
            <a:ext cx="7556421" cy="1956435"/>
          </a:xfrm>
          <a:prstGeom prst="rect">
            <a:avLst/>
          </a:prstGeom>
          <a:noFill/>
          <a:ln/>
        </p:spPr>
        <p:txBody>
          <a:bodyPr wrap="square" lIns="0" tIns="0" rIns="0" bIns="0" rtlCol="0" anchor="t"/>
          <a:lstStyle/>
          <a:p>
            <a:pPr marL="0" indent="0" algn="ctr">
              <a:lnSpc>
                <a:spcPts val="7700"/>
              </a:lnSpc>
              <a:buNone/>
            </a:pPr>
            <a:r>
              <a:rPr lang="en-US" sz="6150" b="1" dirty="0">
                <a:solidFill>
                  <a:srgbClr val="FFFFFF"/>
                </a:solidFill>
                <a:latin typeface="Fraunces Medium" pitchFamily="34" charset="0"/>
                <a:ea typeface="Fraunces Medium" pitchFamily="34" charset="-122"/>
                <a:cs typeface="Fraunces Medium" pitchFamily="34" charset="-120"/>
              </a:rPr>
              <a:t>STOCK MARKET ANALYSER</a:t>
            </a:r>
            <a:endParaRPr lang="en-US" sz="6150" dirty="0"/>
          </a:p>
        </p:txBody>
      </p:sp>
      <p:sp>
        <p:nvSpPr>
          <p:cNvPr id="4" name="Text 1"/>
          <p:cNvSpPr/>
          <p:nvPr/>
        </p:nvSpPr>
        <p:spPr>
          <a:xfrm>
            <a:off x="6280190" y="5081588"/>
            <a:ext cx="7556421" cy="362903"/>
          </a:xfrm>
          <a:prstGeom prst="rect">
            <a:avLst/>
          </a:prstGeom>
          <a:noFill/>
          <a:ln/>
        </p:spPr>
        <p:txBody>
          <a:bodyPr wrap="none" lIns="0" tIns="0" rIns="0" bIns="0" rtlCol="0" anchor="t"/>
          <a:lstStyle/>
          <a:p>
            <a:pPr marL="0" indent="0">
              <a:lnSpc>
                <a:spcPts val="2850"/>
              </a:lnSpc>
              <a:buNone/>
            </a:pP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1461135"/>
            <a:ext cx="6690598" cy="708779"/>
          </a:xfrm>
          <a:prstGeom prst="rect">
            <a:avLst/>
          </a:prstGeom>
          <a:noFill/>
          <a:ln/>
        </p:spPr>
        <p:txBody>
          <a:bodyPr wrap="none" lIns="0" tIns="0" rIns="0" bIns="0" rtlCol="0" anchor="t"/>
          <a:lstStyle/>
          <a:p>
            <a:pPr marL="0" indent="0">
              <a:lnSpc>
                <a:spcPts val="5550"/>
              </a:lnSpc>
              <a:buNone/>
            </a:pPr>
            <a:r>
              <a:rPr lang="en-US" sz="4450" dirty="0">
                <a:solidFill>
                  <a:srgbClr val="FFFFFF"/>
                </a:solidFill>
                <a:latin typeface="Fraunces Medium" pitchFamily="34" charset="0"/>
                <a:ea typeface="Fraunces Medium" pitchFamily="34" charset="-122"/>
                <a:cs typeface="Fraunces Medium" pitchFamily="34" charset="-120"/>
              </a:rPr>
              <a:t>Introduction &amp; Objective</a:t>
            </a:r>
            <a:endParaRPr lang="en-US" sz="4450" dirty="0"/>
          </a:p>
        </p:txBody>
      </p:sp>
      <p:sp>
        <p:nvSpPr>
          <p:cNvPr id="4" name="Shape 1"/>
          <p:cNvSpPr/>
          <p:nvPr/>
        </p:nvSpPr>
        <p:spPr>
          <a:xfrm>
            <a:off x="6280190" y="2765227"/>
            <a:ext cx="510302" cy="510302"/>
          </a:xfrm>
          <a:prstGeom prst="roundRect">
            <a:avLst>
              <a:gd name="adj" fmla="val 18669"/>
            </a:avLst>
          </a:prstGeom>
          <a:solidFill>
            <a:srgbClr val="283157"/>
          </a:solidFill>
          <a:ln w="7620">
            <a:solidFill>
              <a:srgbClr val="414A70"/>
            </a:solidFill>
            <a:prstDash val="solid"/>
          </a:ln>
        </p:spPr>
      </p:sp>
      <p:sp>
        <p:nvSpPr>
          <p:cNvPr id="5" name="Text 2"/>
          <p:cNvSpPr/>
          <p:nvPr/>
        </p:nvSpPr>
        <p:spPr>
          <a:xfrm>
            <a:off x="6457355" y="2850237"/>
            <a:ext cx="155972" cy="340281"/>
          </a:xfrm>
          <a:prstGeom prst="rect">
            <a:avLst/>
          </a:prstGeom>
          <a:noFill/>
          <a:ln/>
        </p:spPr>
        <p:txBody>
          <a:bodyPr wrap="none" lIns="0" tIns="0" rIns="0" bIns="0" rtlCol="0" anchor="t"/>
          <a:lstStyle/>
          <a:p>
            <a:pPr marL="0" indent="0" algn="ctr">
              <a:lnSpc>
                <a:spcPts val="2650"/>
              </a:lnSpc>
              <a:buNone/>
            </a:pPr>
            <a:r>
              <a:rPr lang="en-US" sz="2650" dirty="0">
                <a:solidFill>
                  <a:srgbClr val="EBECEF"/>
                </a:solidFill>
                <a:latin typeface="Fraunces Medium" pitchFamily="34" charset="0"/>
                <a:ea typeface="Fraunces Medium" pitchFamily="34" charset="-122"/>
                <a:cs typeface="Fraunces Medium" pitchFamily="34" charset="-120"/>
              </a:rPr>
              <a:t>1</a:t>
            </a:r>
            <a:endParaRPr lang="en-US" sz="2650" dirty="0"/>
          </a:p>
        </p:txBody>
      </p:sp>
      <p:sp>
        <p:nvSpPr>
          <p:cNvPr id="6" name="Text 3"/>
          <p:cNvSpPr/>
          <p:nvPr/>
        </p:nvSpPr>
        <p:spPr>
          <a:xfrm>
            <a:off x="7017306" y="2765227"/>
            <a:ext cx="2835235" cy="354330"/>
          </a:xfrm>
          <a:prstGeom prst="rect">
            <a:avLst/>
          </a:prstGeom>
          <a:noFill/>
          <a:ln/>
        </p:spPr>
        <p:txBody>
          <a:bodyPr wrap="none" lIns="0" tIns="0" rIns="0" bIns="0" rtlCol="0" anchor="t"/>
          <a:lstStyle/>
          <a:p>
            <a:pPr marL="0" indent="0">
              <a:lnSpc>
                <a:spcPts val="2750"/>
              </a:lnSpc>
              <a:buNone/>
            </a:pPr>
            <a:r>
              <a:rPr lang="en-US" sz="2200" dirty="0">
                <a:solidFill>
                  <a:srgbClr val="EBECEF"/>
                </a:solidFill>
                <a:latin typeface="Fraunces Medium" pitchFamily="34" charset="0"/>
                <a:ea typeface="Fraunces Medium" pitchFamily="34" charset="-122"/>
                <a:cs typeface="Fraunces Medium" pitchFamily="34" charset="-120"/>
              </a:rPr>
              <a:t>Stock Prediction</a:t>
            </a:r>
            <a:endParaRPr lang="en-US" sz="2200" dirty="0"/>
          </a:p>
        </p:txBody>
      </p:sp>
      <p:sp>
        <p:nvSpPr>
          <p:cNvPr id="7" name="Text 4"/>
          <p:cNvSpPr/>
          <p:nvPr/>
        </p:nvSpPr>
        <p:spPr>
          <a:xfrm>
            <a:off x="7017306" y="3255645"/>
            <a:ext cx="2927747" cy="1088708"/>
          </a:xfrm>
          <a:prstGeom prst="rect">
            <a:avLst/>
          </a:prstGeom>
          <a:noFill/>
          <a:ln/>
        </p:spPr>
        <p:txBody>
          <a:bodyPr wrap="square" lIns="0" tIns="0" rIns="0" bIns="0" rtlCol="0" anchor="t"/>
          <a:lstStyle/>
          <a:p>
            <a:pPr marL="0" indent="0">
              <a:lnSpc>
                <a:spcPts val="2850"/>
              </a:lnSpc>
              <a:buNone/>
            </a:pPr>
            <a:r>
              <a:rPr lang="en-US" sz="1750" dirty="0">
                <a:solidFill>
                  <a:srgbClr val="EBECEF"/>
                </a:solidFill>
                <a:latin typeface="Epilogue" pitchFamily="34" charset="0"/>
                <a:ea typeface="Epilogue" pitchFamily="34" charset="-122"/>
                <a:cs typeface="Epilogue" pitchFamily="34" charset="-120"/>
              </a:rPr>
              <a:t>Forecasting future stock prices based on historical data and market trends.</a:t>
            </a:r>
            <a:endParaRPr lang="en-US" sz="1750" dirty="0"/>
          </a:p>
        </p:txBody>
      </p:sp>
      <p:sp>
        <p:nvSpPr>
          <p:cNvPr id="8" name="Shape 5"/>
          <p:cNvSpPr/>
          <p:nvPr/>
        </p:nvSpPr>
        <p:spPr>
          <a:xfrm>
            <a:off x="10171867" y="2765227"/>
            <a:ext cx="510302" cy="510302"/>
          </a:xfrm>
          <a:prstGeom prst="roundRect">
            <a:avLst>
              <a:gd name="adj" fmla="val 18669"/>
            </a:avLst>
          </a:prstGeom>
          <a:solidFill>
            <a:srgbClr val="283157"/>
          </a:solidFill>
          <a:ln w="7620">
            <a:solidFill>
              <a:srgbClr val="414A70"/>
            </a:solidFill>
            <a:prstDash val="solid"/>
          </a:ln>
        </p:spPr>
      </p:sp>
      <p:sp>
        <p:nvSpPr>
          <p:cNvPr id="9" name="Text 6"/>
          <p:cNvSpPr/>
          <p:nvPr/>
        </p:nvSpPr>
        <p:spPr>
          <a:xfrm>
            <a:off x="10323909" y="2850237"/>
            <a:ext cx="206216" cy="340281"/>
          </a:xfrm>
          <a:prstGeom prst="rect">
            <a:avLst/>
          </a:prstGeom>
          <a:noFill/>
          <a:ln/>
        </p:spPr>
        <p:txBody>
          <a:bodyPr wrap="none" lIns="0" tIns="0" rIns="0" bIns="0" rtlCol="0" anchor="t"/>
          <a:lstStyle/>
          <a:p>
            <a:pPr marL="0" indent="0" algn="ctr">
              <a:lnSpc>
                <a:spcPts val="2650"/>
              </a:lnSpc>
              <a:buNone/>
            </a:pPr>
            <a:r>
              <a:rPr lang="en-US" sz="2650" dirty="0">
                <a:solidFill>
                  <a:srgbClr val="EBECEF"/>
                </a:solidFill>
                <a:latin typeface="Fraunces Medium" pitchFamily="34" charset="0"/>
                <a:ea typeface="Fraunces Medium" pitchFamily="34" charset="-122"/>
                <a:cs typeface="Fraunces Medium" pitchFamily="34" charset="-120"/>
              </a:rPr>
              <a:t>2</a:t>
            </a:r>
            <a:endParaRPr lang="en-US" sz="2650" dirty="0"/>
          </a:p>
        </p:txBody>
      </p:sp>
      <p:sp>
        <p:nvSpPr>
          <p:cNvPr id="10" name="Text 7"/>
          <p:cNvSpPr/>
          <p:nvPr/>
        </p:nvSpPr>
        <p:spPr>
          <a:xfrm>
            <a:off x="10908983" y="2765227"/>
            <a:ext cx="2835235" cy="354330"/>
          </a:xfrm>
          <a:prstGeom prst="rect">
            <a:avLst/>
          </a:prstGeom>
          <a:noFill/>
          <a:ln/>
        </p:spPr>
        <p:txBody>
          <a:bodyPr wrap="none" lIns="0" tIns="0" rIns="0" bIns="0" rtlCol="0" anchor="t"/>
          <a:lstStyle/>
          <a:p>
            <a:pPr marL="0" indent="0">
              <a:lnSpc>
                <a:spcPts val="2750"/>
              </a:lnSpc>
              <a:buNone/>
            </a:pPr>
            <a:r>
              <a:rPr lang="en-US" sz="2200" dirty="0">
                <a:solidFill>
                  <a:srgbClr val="EBECEF"/>
                </a:solidFill>
                <a:latin typeface="Fraunces Medium" pitchFamily="34" charset="0"/>
                <a:ea typeface="Fraunces Medium" pitchFamily="34" charset="-122"/>
                <a:cs typeface="Fraunces Medium" pitchFamily="34" charset="-120"/>
              </a:rPr>
              <a:t>Objective</a:t>
            </a:r>
            <a:endParaRPr lang="en-US" sz="2200" dirty="0"/>
          </a:p>
        </p:txBody>
      </p:sp>
      <p:sp>
        <p:nvSpPr>
          <p:cNvPr id="11" name="Text 8"/>
          <p:cNvSpPr/>
          <p:nvPr/>
        </p:nvSpPr>
        <p:spPr>
          <a:xfrm>
            <a:off x="10908983" y="3255645"/>
            <a:ext cx="2927747" cy="1814513"/>
          </a:xfrm>
          <a:prstGeom prst="rect">
            <a:avLst/>
          </a:prstGeom>
          <a:noFill/>
          <a:ln/>
        </p:spPr>
        <p:txBody>
          <a:bodyPr wrap="square" lIns="0" tIns="0" rIns="0" bIns="0" rtlCol="0" anchor="t"/>
          <a:lstStyle/>
          <a:p>
            <a:pPr marL="0" indent="0">
              <a:lnSpc>
                <a:spcPts val="2850"/>
              </a:lnSpc>
              <a:buNone/>
            </a:pPr>
            <a:r>
              <a:rPr lang="en-US" sz="1750" dirty="0">
                <a:solidFill>
                  <a:srgbClr val="EBECEF"/>
                </a:solidFill>
                <a:latin typeface="Epilogue" pitchFamily="34" charset="0"/>
                <a:ea typeface="Epilogue" pitchFamily="34" charset="-122"/>
                <a:cs typeface="Epilogue" pitchFamily="34" charset="-120"/>
              </a:rPr>
              <a:t>Provide accurate and trustworthy stock predictions using advanced AI models to assist investors.</a:t>
            </a:r>
            <a:endParaRPr lang="en-US" sz="1750" dirty="0"/>
          </a:p>
        </p:txBody>
      </p:sp>
      <p:sp>
        <p:nvSpPr>
          <p:cNvPr id="12" name="Shape 9"/>
          <p:cNvSpPr/>
          <p:nvPr/>
        </p:nvSpPr>
        <p:spPr>
          <a:xfrm>
            <a:off x="6280190" y="5552123"/>
            <a:ext cx="510302" cy="510302"/>
          </a:xfrm>
          <a:prstGeom prst="roundRect">
            <a:avLst>
              <a:gd name="adj" fmla="val 18669"/>
            </a:avLst>
          </a:prstGeom>
          <a:solidFill>
            <a:srgbClr val="283157"/>
          </a:solidFill>
          <a:ln w="7620">
            <a:solidFill>
              <a:srgbClr val="414A70"/>
            </a:solidFill>
            <a:prstDash val="solid"/>
          </a:ln>
        </p:spPr>
      </p:sp>
      <p:sp>
        <p:nvSpPr>
          <p:cNvPr id="13" name="Text 10"/>
          <p:cNvSpPr/>
          <p:nvPr/>
        </p:nvSpPr>
        <p:spPr>
          <a:xfrm>
            <a:off x="6441400" y="5637133"/>
            <a:ext cx="187881" cy="340281"/>
          </a:xfrm>
          <a:prstGeom prst="rect">
            <a:avLst/>
          </a:prstGeom>
          <a:noFill/>
          <a:ln/>
        </p:spPr>
        <p:txBody>
          <a:bodyPr wrap="none" lIns="0" tIns="0" rIns="0" bIns="0" rtlCol="0" anchor="t"/>
          <a:lstStyle/>
          <a:p>
            <a:pPr marL="0" indent="0" algn="ctr">
              <a:lnSpc>
                <a:spcPts val="2650"/>
              </a:lnSpc>
              <a:buNone/>
            </a:pPr>
            <a:r>
              <a:rPr lang="en-US" sz="2650" dirty="0">
                <a:solidFill>
                  <a:srgbClr val="EBECEF"/>
                </a:solidFill>
                <a:latin typeface="Fraunces Medium" pitchFamily="34" charset="0"/>
                <a:ea typeface="Fraunces Medium" pitchFamily="34" charset="-122"/>
                <a:cs typeface="Fraunces Medium" pitchFamily="34" charset="-120"/>
              </a:rPr>
              <a:t>3</a:t>
            </a:r>
            <a:endParaRPr lang="en-US" sz="2650" dirty="0"/>
          </a:p>
        </p:txBody>
      </p:sp>
      <p:sp>
        <p:nvSpPr>
          <p:cNvPr id="14" name="Text 11"/>
          <p:cNvSpPr/>
          <p:nvPr/>
        </p:nvSpPr>
        <p:spPr>
          <a:xfrm>
            <a:off x="7017306" y="5552123"/>
            <a:ext cx="2835235" cy="354330"/>
          </a:xfrm>
          <a:prstGeom prst="rect">
            <a:avLst/>
          </a:prstGeom>
          <a:noFill/>
          <a:ln/>
        </p:spPr>
        <p:txBody>
          <a:bodyPr wrap="none" lIns="0" tIns="0" rIns="0" bIns="0" rtlCol="0" anchor="t"/>
          <a:lstStyle/>
          <a:p>
            <a:pPr marL="0" indent="0">
              <a:lnSpc>
                <a:spcPts val="2750"/>
              </a:lnSpc>
              <a:buNone/>
            </a:pPr>
            <a:r>
              <a:rPr lang="en-US" sz="2200" dirty="0">
                <a:solidFill>
                  <a:srgbClr val="EBECEF"/>
                </a:solidFill>
                <a:latin typeface="Fraunces Medium" pitchFamily="34" charset="0"/>
                <a:ea typeface="Fraunces Medium" pitchFamily="34" charset="-122"/>
                <a:cs typeface="Fraunces Medium" pitchFamily="34" charset="-120"/>
              </a:rPr>
              <a:t>Informed Decisions</a:t>
            </a:r>
            <a:endParaRPr lang="en-US" sz="2200" dirty="0"/>
          </a:p>
        </p:txBody>
      </p:sp>
      <p:sp>
        <p:nvSpPr>
          <p:cNvPr id="15" name="Text 12"/>
          <p:cNvSpPr/>
          <p:nvPr/>
        </p:nvSpPr>
        <p:spPr>
          <a:xfrm>
            <a:off x="7017306" y="6042541"/>
            <a:ext cx="6819305" cy="725805"/>
          </a:xfrm>
          <a:prstGeom prst="rect">
            <a:avLst/>
          </a:prstGeom>
          <a:noFill/>
          <a:ln/>
        </p:spPr>
        <p:txBody>
          <a:bodyPr wrap="square" lIns="0" tIns="0" rIns="0" bIns="0" rtlCol="0" anchor="t"/>
          <a:lstStyle/>
          <a:p>
            <a:pPr marL="0" indent="0">
              <a:lnSpc>
                <a:spcPts val="2850"/>
              </a:lnSpc>
              <a:buNone/>
            </a:pPr>
            <a:r>
              <a:rPr lang="en-US" sz="1750" dirty="0">
                <a:solidFill>
                  <a:srgbClr val="EBECEF"/>
                </a:solidFill>
                <a:latin typeface="Epilogue" pitchFamily="34" charset="0"/>
                <a:ea typeface="Epilogue" pitchFamily="34" charset="-122"/>
                <a:cs typeface="Epilogue" pitchFamily="34" charset="-120"/>
              </a:rPr>
              <a:t>Help investors make well-informed investment decisions to maximize returns.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24733" y="735211"/>
            <a:ext cx="7532965" cy="647105"/>
          </a:xfrm>
          <a:prstGeom prst="rect">
            <a:avLst/>
          </a:prstGeom>
          <a:noFill/>
          <a:ln/>
        </p:spPr>
        <p:txBody>
          <a:bodyPr wrap="none" lIns="0" tIns="0" rIns="0" bIns="0" rtlCol="0" anchor="t"/>
          <a:lstStyle/>
          <a:p>
            <a:pPr marL="0" indent="0">
              <a:lnSpc>
                <a:spcPts val="5050"/>
              </a:lnSpc>
              <a:buNone/>
            </a:pPr>
            <a:r>
              <a:rPr lang="en-US" sz="4050" dirty="0">
                <a:solidFill>
                  <a:srgbClr val="FFFFFF"/>
                </a:solidFill>
                <a:latin typeface="Fraunces Medium" pitchFamily="34" charset="0"/>
                <a:ea typeface="Fraunces Medium" pitchFamily="34" charset="-122"/>
                <a:cs typeface="Fraunces Medium" pitchFamily="34" charset="-120"/>
              </a:rPr>
              <a:t>Challenges in Stock Prediction</a:t>
            </a:r>
            <a:endParaRPr lang="en-US" sz="4050" dirty="0"/>
          </a:p>
        </p:txBody>
      </p:sp>
      <p:pic>
        <p:nvPicPr>
          <p:cNvPr id="3" name="Image 0" descr="preencoded.png"/>
          <p:cNvPicPr>
            <a:picLocks noChangeAspect="1"/>
          </p:cNvPicPr>
          <p:nvPr/>
        </p:nvPicPr>
        <p:blipFill>
          <a:blip r:embed="rId3"/>
          <a:stretch>
            <a:fillRect/>
          </a:stretch>
        </p:blipFill>
        <p:spPr>
          <a:xfrm>
            <a:off x="724733" y="1692831"/>
            <a:ext cx="1035368" cy="3614738"/>
          </a:xfrm>
          <a:prstGeom prst="rect">
            <a:avLst/>
          </a:prstGeom>
        </p:spPr>
      </p:pic>
      <p:sp>
        <p:nvSpPr>
          <p:cNvPr id="4" name="Text 1"/>
          <p:cNvSpPr/>
          <p:nvPr/>
        </p:nvSpPr>
        <p:spPr>
          <a:xfrm>
            <a:off x="2070616" y="1899880"/>
            <a:ext cx="2588419" cy="323493"/>
          </a:xfrm>
          <a:prstGeom prst="rect">
            <a:avLst/>
          </a:prstGeom>
          <a:noFill/>
          <a:ln/>
        </p:spPr>
        <p:txBody>
          <a:bodyPr wrap="none" lIns="0" tIns="0" rIns="0" bIns="0" rtlCol="0" anchor="t"/>
          <a:lstStyle/>
          <a:p>
            <a:pPr marL="0" indent="0" algn="l">
              <a:lnSpc>
                <a:spcPts val="2500"/>
              </a:lnSpc>
              <a:buNone/>
            </a:pPr>
            <a:r>
              <a:rPr lang="en-US" sz="2000" dirty="0">
                <a:solidFill>
                  <a:srgbClr val="EBECEF"/>
                </a:solidFill>
                <a:latin typeface="Fraunces Medium" pitchFamily="34" charset="0"/>
                <a:ea typeface="Fraunces Medium" pitchFamily="34" charset="-122"/>
                <a:cs typeface="Fraunces Medium" pitchFamily="34" charset="-120"/>
              </a:rPr>
              <a:t>Stock Predictions</a:t>
            </a:r>
            <a:endParaRPr lang="en-US" sz="2000" dirty="0"/>
          </a:p>
        </p:txBody>
      </p:sp>
      <p:sp>
        <p:nvSpPr>
          <p:cNvPr id="5" name="Text 2"/>
          <p:cNvSpPr/>
          <p:nvPr/>
        </p:nvSpPr>
        <p:spPr>
          <a:xfrm>
            <a:off x="2070616" y="2347555"/>
            <a:ext cx="11835051" cy="331232"/>
          </a:xfrm>
          <a:prstGeom prst="rect">
            <a:avLst/>
          </a:prstGeom>
          <a:noFill/>
          <a:ln/>
        </p:spPr>
        <p:txBody>
          <a:bodyPr wrap="none" lIns="0" tIns="0" rIns="0" bIns="0" rtlCol="0" anchor="t"/>
          <a:lstStyle/>
          <a:p>
            <a:pPr marL="342900" indent="-342900" algn="l">
              <a:lnSpc>
                <a:spcPts val="2600"/>
              </a:lnSpc>
              <a:buSzPct val="100000"/>
              <a:buChar char="•"/>
            </a:pPr>
            <a:r>
              <a:rPr lang="en-US" sz="1600" dirty="0">
                <a:solidFill>
                  <a:srgbClr val="EBECEF"/>
                </a:solidFill>
                <a:latin typeface="Epilogue" pitchFamily="34" charset="0"/>
                <a:ea typeface="Epilogue" pitchFamily="34" charset="-122"/>
                <a:cs typeface="Epilogue" pitchFamily="34" charset="-120"/>
              </a:rPr>
              <a:t>Market Volatility and Unpredictability</a:t>
            </a:r>
            <a:endParaRPr lang="en-US" sz="1600" dirty="0"/>
          </a:p>
        </p:txBody>
      </p:sp>
      <p:sp>
        <p:nvSpPr>
          <p:cNvPr id="6" name="Text 3"/>
          <p:cNvSpPr/>
          <p:nvPr/>
        </p:nvSpPr>
        <p:spPr>
          <a:xfrm>
            <a:off x="2070616" y="2751177"/>
            <a:ext cx="11835051" cy="331232"/>
          </a:xfrm>
          <a:prstGeom prst="rect">
            <a:avLst/>
          </a:prstGeom>
          <a:noFill/>
          <a:ln/>
        </p:spPr>
        <p:txBody>
          <a:bodyPr wrap="none" lIns="0" tIns="0" rIns="0" bIns="0" rtlCol="0" anchor="t"/>
          <a:lstStyle/>
          <a:p>
            <a:pPr marL="342900" indent="-342900" algn="l">
              <a:lnSpc>
                <a:spcPts val="2600"/>
              </a:lnSpc>
              <a:buSzPct val="100000"/>
              <a:buChar char="•"/>
            </a:pPr>
            <a:r>
              <a:rPr lang="en-US" sz="1600" dirty="0">
                <a:solidFill>
                  <a:srgbClr val="EBECEF"/>
                </a:solidFill>
                <a:latin typeface="Epilogue" pitchFamily="34" charset="0"/>
                <a:ea typeface="Epilogue" pitchFamily="34" charset="-122"/>
                <a:cs typeface="Epilogue" pitchFamily="34" charset="-120"/>
              </a:rPr>
              <a:t>Non-Linear and Complex Nature of Financial Markets</a:t>
            </a:r>
            <a:endParaRPr lang="en-US" sz="1600" dirty="0"/>
          </a:p>
        </p:txBody>
      </p:sp>
      <p:sp>
        <p:nvSpPr>
          <p:cNvPr id="7" name="Text 4"/>
          <p:cNvSpPr/>
          <p:nvPr/>
        </p:nvSpPr>
        <p:spPr>
          <a:xfrm>
            <a:off x="2070616" y="3154799"/>
            <a:ext cx="11835051" cy="331232"/>
          </a:xfrm>
          <a:prstGeom prst="rect">
            <a:avLst/>
          </a:prstGeom>
          <a:noFill/>
          <a:ln/>
        </p:spPr>
        <p:txBody>
          <a:bodyPr wrap="none" lIns="0" tIns="0" rIns="0" bIns="0" rtlCol="0" anchor="t"/>
          <a:lstStyle/>
          <a:p>
            <a:pPr marL="342900" indent="-342900" algn="l">
              <a:lnSpc>
                <a:spcPts val="2600"/>
              </a:lnSpc>
              <a:buSzPct val="100000"/>
              <a:buChar char="•"/>
            </a:pPr>
            <a:r>
              <a:rPr lang="en-US" sz="1600" dirty="0">
                <a:solidFill>
                  <a:srgbClr val="EBECEF"/>
                </a:solidFill>
                <a:latin typeface="Epilogue" pitchFamily="34" charset="0"/>
                <a:ea typeface="Epilogue" pitchFamily="34" charset="-122"/>
                <a:cs typeface="Epilogue" pitchFamily="34" charset="-120"/>
              </a:rPr>
              <a:t>Noise in Data</a:t>
            </a:r>
            <a:endParaRPr lang="en-US" sz="1600" dirty="0"/>
          </a:p>
        </p:txBody>
      </p:sp>
      <p:sp>
        <p:nvSpPr>
          <p:cNvPr id="8" name="Text 5"/>
          <p:cNvSpPr/>
          <p:nvPr/>
        </p:nvSpPr>
        <p:spPr>
          <a:xfrm>
            <a:off x="2070616" y="3558421"/>
            <a:ext cx="11835051" cy="331232"/>
          </a:xfrm>
          <a:prstGeom prst="rect">
            <a:avLst/>
          </a:prstGeom>
          <a:noFill/>
          <a:ln/>
        </p:spPr>
        <p:txBody>
          <a:bodyPr wrap="none" lIns="0" tIns="0" rIns="0" bIns="0" rtlCol="0" anchor="t"/>
          <a:lstStyle/>
          <a:p>
            <a:pPr marL="342900" indent="-342900" algn="l">
              <a:lnSpc>
                <a:spcPts val="2600"/>
              </a:lnSpc>
              <a:buSzPct val="100000"/>
              <a:buChar char="•"/>
            </a:pPr>
            <a:r>
              <a:rPr lang="en-US" sz="1600" dirty="0">
                <a:solidFill>
                  <a:srgbClr val="EBECEF"/>
                </a:solidFill>
                <a:latin typeface="Epilogue" pitchFamily="34" charset="0"/>
                <a:ea typeface="Epilogue" pitchFamily="34" charset="-122"/>
                <a:cs typeface="Epilogue" pitchFamily="34" charset="-120"/>
              </a:rPr>
              <a:t>Lack of Complete Information</a:t>
            </a:r>
            <a:endParaRPr lang="en-US" sz="1600" dirty="0"/>
          </a:p>
        </p:txBody>
      </p:sp>
      <p:sp>
        <p:nvSpPr>
          <p:cNvPr id="9" name="Text 6"/>
          <p:cNvSpPr/>
          <p:nvPr/>
        </p:nvSpPr>
        <p:spPr>
          <a:xfrm>
            <a:off x="2070616" y="3962043"/>
            <a:ext cx="11835051" cy="331232"/>
          </a:xfrm>
          <a:prstGeom prst="rect">
            <a:avLst/>
          </a:prstGeom>
          <a:noFill/>
          <a:ln/>
        </p:spPr>
        <p:txBody>
          <a:bodyPr wrap="none" lIns="0" tIns="0" rIns="0" bIns="0" rtlCol="0" anchor="t"/>
          <a:lstStyle/>
          <a:p>
            <a:pPr marL="342900" indent="-342900" algn="l">
              <a:lnSpc>
                <a:spcPts val="2600"/>
              </a:lnSpc>
              <a:buSzPct val="100000"/>
              <a:buChar char="•"/>
            </a:pPr>
            <a:r>
              <a:rPr lang="en-US" sz="1600" dirty="0">
                <a:solidFill>
                  <a:srgbClr val="EBECEF"/>
                </a:solidFill>
                <a:latin typeface="Epilogue" pitchFamily="34" charset="0"/>
                <a:ea typeface="Epilogue" pitchFamily="34" charset="-122"/>
                <a:cs typeface="Epilogue" pitchFamily="34" charset="-120"/>
              </a:rPr>
              <a:t>High-Dimensional Data</a:t>
            </a:r>
            <a:endParaRPr lang="en-US" sz="1600" dirty="0"/>
          </a:p>
        </p:txBody>
      </p:sp>
      <p:sp>
        <p:nvSpPr>
          <p:cNvPr id="10" name="Text 7"/>
          <p:cNvSpPr/>
          <p:nvPr/>
        </p:nvSpPr>
        <p:spPr>
          <a:xfrm>
            <a:off x="2070616" y="4365665"/>
            <a:ext cx="11835051" cy="331232"/>
          </a:xfrm>
          <a:prstGeom prst="rect">
            <a:avLst/>
          </a:prstGeom>
          <a:noFill/>
          <a:ln/>
        </p:spPr>
        <p:txBody>
          <a:bodyPr wrap="none" lIns="0" tIns="0" rIns="0" bIns="0" rtlCol="0" anchor="t"/>
          <a:lstStyle/>
          <a:p>
            <a:pPr marL="342900" indent="-342900" algn="l">
              <a:lnSpc>
                <a:spcPts val="2600"/>
              </a:lnSpc>
              <a:buSzPct val="100000"/>
              <a:buChar char="•"/>
            </a:pPr>
            <a:r>
              <a:rPr lang="en-US" sz="1600" dirty="0">
                <a:solidFill>
                  <a:srgbClr val="EBECEF"/>
                </a:solidFill>
                <a:latin typeface="Epilogue" pitchFamily="34" charset="0"/>
                <a:ea typeface="Epilogue" pitchFamily="34" charset="-122"/>
                <a:cs typeface="Epilogue" pitchFamily="34" charset="-120"/>
              </a:rPr>
              <a:t>Sentiment and Behavioral Factors</a:t>
            </a:r>
            <a:endParaRPr lang="en-US" sz="1600" dirty="0"/>
          </a:p>
        </p:txBody>
      </p:sp>
      <p:sp>
        <p:nvSpPr>
          <p:cNvPr id="11" name="Text 8"/>
          <p:cNvSpPr/>
          <p:nvPr/>
        </p:nvSpPr>
        <p:spPr>
          <a:xfrm>
            <a:off x="2070616" y="4769287"/>
            <a:ext cx="11835051" cy="331232"/>
          </a:xfrm>
          <a:prstGeom prst="rect">
            <a:avLst/>
          </a:prstGeom>
          <a:noFill/>
          <a:ln/>
        </p:spPr>
        <p:txBody>
          <a:bodyPr wrap="none" lIns="0" tIns="0" rIns="0" bIns="0" rtlCol="0" anchor="t"/>
          <a:lstStyle/>
          <a:p>
            <a:pPr marL="342900" indent="-342900" algn="l">
              <a:lnSpc>
                <a:spcPts val="2600"/>
              </a:lnSpc>
              <a:buSzPct val="100000"/>
              <a:buChar char="•"/>
            </a:pPr>
            <a:r>
              <a:rPr lang="en-US" sz="1600" dirty="0">
                <a:solidFill>
                  <a:srgbClr val="EBECEF"/>
                </a:solidFill>
                <a:latin typeface="Epilogue" pitchFamily="34" charset="0"/>
                <a:ea typeface="Epilogue" pitchFamily="34" charset="-122"/>
                <a:cs typeface="Epilogue" pitchFamily="34" charset="-120"/>
              </a:rPr>
              <a:t>Competition and Market Efficiency</a:t>
            </a:r>
            <a:endParaRPr lang="en-US" sz="1600" dirty="0"/>
          </a:p>
        </p:txBody>
      </p:sp>
      <p:pic>
        <p:nvPicPr>
          <p:cNvPr id="12" name="Image 1" descr="preencoded.png"/>
          <p:cNvPicPr>
            <a:picLocks noChangeAspect="1"/>
          </p:cNvPicPr>
          <p:nvPr/>
        </p:nvPicPr>
        <p:blipFill>
          <a:blip r:embed="rId4"/>
          <a:stretch>
            <a:fillRect/>
          </a:stretch>
        </p:blipFill>
        <p:spPr>
          <a:xfrm>
            <a:off x="724733" y="5307568"/>
            <a:ext cx="1035368" cy="2186702"/>
          </a:xfrm>
          <a:prstGeom prst="rect">
            <a:avLst/>
          </a:prstGeom>
        </p:spPr>
      </p:pic>
      <p:sp>
        <p:nvSpPr>
          <p:cNvPr id="13" name="Text 9"/>
          <p:cNvSpPr/>
          <p:nvPr/>
        </p:nvSpPr>
        <p:spPr>
          <a:xfrm>
            <a:off x="2070616" y="5514618"/>
            <a:ext cx="2588419" cy="323493"/>
          </a:xfrm>
          <a:prstGeom prst="rect">
            <a:avLst/>
          </a:prstGeom>
          <a:noFill/>
          <a:ln/>
        </p:spPr>
        <p:txBody>
          <a:bodyPr wrap="none" lIns="0" tIns="0" rIns="0" bIns="0" rtlCol="0" anchor="t"/>
          <a:lstStyle/>
          <a:p>
            <a:pPr marL="0" indent="0" algn="l">
              <a:lnSpc>
                <a:spcPts val="2500"/>
              </a:lnSpc>
              <a:buNone/>
            </a:pPr>
            <a:r>
              <a:rPr lang="en-US" sz="2000" dirty="0">
                <a:solidFill>
                  <a:srgbClr val="EBECEF"/>
                </a:solidFill>
                <a:latin typeface="Fraunces Medium" pitchFamily="34" charset="0"/>
                <a:ea typeface="Fraunces Medium" pitchFamily="34" charset="-122"/>
                <a:cs typeface="Fraunces Medium" pitchFamily="34" charset="-120"/>
              </a:rPr>
              <a:t>WHY AI &amp; ML?</a:t>
            </a:r>
            <a:endParaRPr lang="en-US" sz="2000" dirty="0"/>
          </a:p>
        </p:txBody>
      </p:sp>
      <p:sp>
        <p:nvSpPr>
          <p:cNvPr id="14" name="Text 10"/>
          <p:cNvSpPr/>
          <p:nvPr/>
        </p:nvSpPr>
        <p:spPr>
          <a:xfrm>
            <a:off x="2070616" y="5962293"/>
            <a:ext cx="11835051" cy="1324928"/>
          </a:xfrm>
          <a:prstGeom prst="rect">
            <a:avLst/>
          </a:prstGeom>
          <a:noFill/>
          <a:ln/>
        </p:spPr>
        <p:txBody>
          <a:bodyPr wrap="square" lIns="0" tIns="0" rIns="0" bIns="0" rtlCol="0" anchor="t"/>
          <a:lstStyle/>
          <a:p>
            <a:pPr marL="0" indent="0" algn="l">
              <a:lnSpc>
                <a:spcPts val="2600"/>
              </a:lnSpc>
              <a:buNone/>
            </a:pPr>
            <a:r>
              <a:rPr lang="en-US" sz="1600" dirty="0">
                <a:solidFill>
                  <a:srgbClr val="EBECEF"/>
                </a:solidFill>
                <a:latin typeface="Epilogue" pitchFamily="34" charset="0"/>
                <a:ea typeface="Epilogue" pitchFamily="34" charset="-122"/>
                <a:cs typeface="Epilogue" pitchFamily="34" charset="-120"/>
              </a:rPr>
              <a:t>AI and machine learning enhance stock prediction by efficiently processing large datasets and identifying complex patterns that traditional methods may overlook. They excel in recognizing trends in time-series data and can adapt to new information, improving prediction accuracy over time. Additionally, these technologies enable automation, allowing for real-time analysis and decision-making</a:t>
            </a:r>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2358509"/>
            <a:ext cx="6969323" cy="708779"/>
          </a:xfrm>
          <a:prstGeom prst="rect">
            <a:avLst/>
          </a:prstGeom>
          <a:noFill/>
          <a:ln/>
        </p:spPr>
        <p:txBody>
          <a:bodyPr wrap="none" lIns="0" tIns="0" rIns="0" bIns="0" rtlCol="0" anchor="t"/>
          <a:lstStyle/>
          <a:p>
            <a:pPr marL="0" indent="0">
              <a:lnSpc>
                <a:spcPts val="5550"/>
              </a:lnSpc>
              <a:buNone/>
            </a:pPr>
            <a:r>
              <a:rPr lang="en-US" sz="4450" dirty="0">
                <a:solidFill>
                  <a:srgbClr val="FFFFFF"/>
                </a:solidFill>
                <a:latin typeface="Fraunces Medium" pitchFamily="34" charset="0"/>
                <a:ea typeface="Fraunces Medium" pitchFamily="34" charset="-122"/>
                <a:cs typeface="Fraunces Medium" pitchFamily="34" charset="-120"/>
              </a:rPr>
              <a:t>Technology &amp; Model Used</a:t>
            </a:r>
            <a:endParaRPr lang="en-US" sz="4450" dirty="0"/>
          </a:p>
        </p:txBody>
      </p:sp>
      <p:sp>
        <p:nvSpPr>
          <p:cNvPr id="3" name="Text 1"/>
          <p:cNvSpPr/>
          <p:nvPr/>
        </p:nvSpPr>
        <p:spPr>
          <a:xfrm>
            <a:off x="793790" y="3634264"/>
            <a:ext cx="2835235" cy="354330"/>
          </a:xfrm>
          <a:prstGeom prst="rect">
            <a:avLst/>
          </a:prstGeom>
          <a:noFill/>
          <a:ln/>
        </p:spPr>
        <p:txBody>
          <a:bodyPr wrap="none" lIns="0" tIns="0" rIns="0" bIns="0" rtlCol="0" anchor="t"/>
          <a:lstStyle/>
          <a:p>
            <a:pPr marL="0" indent="0">
              <a:lnSpc>
                <a:spcPts val="2750"/>
              </a:lnSpc>
              <a:buNone/>
            </a:pPr>
            <a:r>
              <a:rPr lang="en-US" sz="2200" dirty="0">
                <a:solidFill>
                  <a:srgbClr val="FFFFFF"/>
                </a:solidFill>
                <a:latin typeface="Fraunces Medium" pitchFamily="34" charset="0"/>
                <a:ea typeface="Fraunces Medium" pitchFamily="34" charset="-122"/>
                <a:cs typeface="Fraunces Medium" pitchFamily="34" charset="-120"/>
              </a:rPr>
              <a:t>LSTM Model</a:t>
            </a:r>
            <a:endParaRPr lang="en-US" sz="2200" dirty="0"/>
          </a:p>
        </p:txBody>
      </p:sp>
      <p:sp>
        <p:nvSpPr>
          <p:cNvPr id="4" name="Text 2"/>
          <p:cNvSpPr/>
          <p:nvPr/>
        </p:nvSpPr>
        <p:spPr>
          <a:xfrm>
            <a:off x="793790" y="4215408"/>
            <a:ext cx="3978116" cy="1451610"/>
          </a:xfrm>
          <a:prstGeom prst="rect">
            <a:avLst/>
          </a:prstGeom>
          <a:noFill/>
          <a:ln/>
        </p:spPr>
        <p:txBody>
          <a:bodyPr wrap="square" lIns="0" tIns="0" rIns="0" bIns="0" rtlCol="0" anchor="t"/>
          <a:lstStyle/>
          <a:p>
            <a:pPr marL="0" indent="0">
              <a:lnSpc>
                <a:spcPts val="2850"/>
              </a:lnSpc>
              <a:buNone/>
            </a:pPr>
            <a:r>
              <a:rPr lang="en-US" sz="1750" dirty="0">
                <a:solidFill>
                  <a:srgbClr val="EBECEF"/>
                </a:solidFill>
                <a:latin typeface="Epilogue" pitchFamily="34" charset="0"/>
                <a:ea typeface="Epilogue" pitchFamily="34" charset="-122"/>
                <a:cs typeface="Epilogue" pitchFamily="34" charset="-120"/>
              </a:rPr>
              <a:t>Long Short-Term Memory (LSTM) is a type of recurrent neural network well-suited for time-series data like stock prices.</a:t>
            </a:r>
            <a:endParaRPr lang="en-US" sz="1750" dirty="0"/>
          </a:p>
        </p:txBody>
      </p:sp>
      <p:sp>
        <p:nvSpPr>
          <p:cNvPr id="5" name="Text 3"/>
          <p:cNvSpPr/>
          <p:nvPr/>
        </p:nvSpPr>
        <p:spPr>
          <a:xfrm>
            <a:off x="5332928" y="3634264"/>
            <a:ext cx="2835235" cy="354330"/>
          </a:xfrm>
          <a:prstGeom prst="rect">
            <a:avLst/>
          </a:prstGeom>
          <a:noFill/>
          <a:ln/>
        </p:spPr>
        <p:txBody>
          <a:bodyPr wrap="none" lIns="0" tIns="0" rIns="0" bIns="0" rtlCol="0" anchor="t"/>
          <a:lstStyle/>
          <a:p>
            <a:pPr marL="0" indent="0">
              <a:lnSpc>
                <a:spcPts val="2750"/>
              </a:lnSpc>
              <a:buNone/>
            </a:pPr>
            <a:r>
              <a:rPr lang="en-US" sz="2200" dirty="0">
                <a:solidFill>
                  <a:srgbClr val="FFFFFF"/>
                </a:solidFill>
                <a:latin typeface="Fraunces Medium" pitchFamily="34" charset="0"/>
                <a:ea typeface="Fraunces Medium" pitchFamily="34" charset="-122"/>
                <a:cs typeface="Fraunces Medium" pitchFamily="34" charset="-120"/>
              </a:rPr>
              <a:t>Deep Learning</a:t>
            </a:r>
            <a:endParaRPr lang="en-US" sz="2200" dirty="0"/>
          </a:p>
        </p:txBody>
      </p:sp>
      <p:sp>
        <p:nvSpPr>
          <p:cNvPr id="6" name="Text 4"/>
          <p:cNvSpPr/>
          <p:nvPr/>
        </p:nvSpPr>
        <p:spPr>
          <a:xfrm>
            <a:off x="5332928" y="4215408"/>
            <a:ext cx="3978116" cy="1451610"/>
          </a:xfrm>
          <a:prstGeom prst="rect">
            <a:avLst/>
          </a:prstGeom>
          <a:noFill/>
          <a:ln/>
        </p:spPr>
        <p:txBody>
          <a:bodyPr wrap="square" lIns="0" tIns="0" rIns="0" bIns="0" rtlCol="0" anchor="t"/>
          <a:lstStyle/>
          <a:p>
            <a:pPr marL="0" indent="0">
              <a:lnSpc>
                <a:spcPts val="2850"/>
              </a:lnSpc>
              <a:buNone/>
            </a:pPr>
            <a:r>
              <a:rPr lang="en-US" sz="1750" dirty="0">
                <a:solidFill>
                  <a:srgbClr val="EBECEF"/>
                </a:solidFill>
                <a:latin typeface="Epilogue" pitchFamily="34" charset="0"/>
                <a:ea typeface="Epilogue" pitchFamily="34" charset="-122"/>
                <a:cs typeface="Epilogue" pitchFamily="34" charset="-120"/>
              </a:rPr>
              <a:t>The LSTM model leverages deep learning techniques to identify complex patterns in historical stock data.</a:t>
            </a:r>
            <a:endParaRPr lang="en-US" sz="1750" dirty="0"/>
          </a:p>
        </p:txBody>
      </p:sp>
      <p:sp>
        <p:nvSpPr>
          <p:cNvPr id="7" name="Text 5"/>
          <p:cNvSpPr/>
          <p:nvPr/>
        </p:nvSpPr>
        <p:spPr>
          <a:xfrm>
            <a:off x="9872067" y="3634264"/>
            <a:ext cx="2842022" cy="354330"/>
          </a:xfrm>
          <a:prstGeom prst="rect">
            <a:avLst/>
          </a:prstGeom>
          <a:noFill/>
          <a:ln/>
        </p:spPr>
        <p:txBody>
          <a:bodyPr wrap="none" lIns="0" tIns="0" rIns="0" bIns="0" rtlCol="0" anchor="t"/>
          <a:lstStyle/>
          <a:p>
            <a:pPr marL="0" indent="0">
              <a:lnSpc>
                <a:spcPts val="2750"/>
              </a:lnSpc>
              <a:buNone/>
            </a:pPr>
            <a:r>
              <a:rPr lang="en-US" sz="2200" dirty="0">
                <a:solidFill>
                  <a:srgbClr val="FFFFFF"/>
                </a:solidFill>
                <a:latin typeface="Fraunces Medium" pitchFamily="34" charset="0"/>
                <a:ea typeface="Fraunces Medium" pitchFamily="34" charset="-122"/>
                <a:cs typeface="Fraunces Medium" pitchFamily="34" charset="-120"/>
              </a:rPr>
              <a:t>Time-Series Analysis</a:t>
            </a:r>
            <a:endParaRPr lang="en-US" sz="2200" dirty="0"/>
          </a:p>
        </p:txBody>
      </p:sp>
      <p:sp>
        <p:nvSpPr>
          <p:cNvPr id="8" name="Text 6"/>
          <p:cNvSpPr/>
          <p:nvPr/>
        </p:nvSpPr>
        <p:spPr>
          <a:xfrm>
            <a:off x="9872067" y="4215408"/>
            <a:ext cx="3978116" cy="1451610"/>
          </a:xfrm>
          <a:prstGeom prst="rect">
            <a:avLst/>
          </a:prstGeom>
          <a:noFill/>
          <a:ln/>
        </p:spPr>
        <p:txBody>
          <a:bodyPr wrap="square" lIns="0" tIns="0" rIns="0" bIns="0" rtlCol="0" anchor="t"/>
          <a:lstStyle/>
          <a:p>
            <a:pPr marL="0" indent="0">
              <a:lnSpc>
                <a:spcPts val="2850"/>
              </a:lnSpc>
              <a:buNone/>
            </a:pPr>
            <a:r>
              <a:rPr lang="en-US" sz="1750" dirty="0">
                <a:solidFill>
                  <a:srgbClr val="EBECEF"/>
                </a:solidFill>
                <a:latin typeface="Epilogue" pitchFamily="34" charset="0"/>
                <a:ea typeface="Epilogue" pitchFamily="34" charset="-122"/>
                <a:cs typeface="Epilogue" pitchFamily="34" charset="-120"/>
              </a:rPr>
              <a:t>The model is trained to capture the temporal dependencies and dynamics of stock market fluctuations.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428994"/>
          </a:xfrm>
          <a:prstGeom prst="rect">
            <a:avLst/>
          </a:prstGeom>
        </p:spPr>
      </p:pic>
      <p:sp>
        <p:nvSpPr>
          <p:cNvPr id="3" name="Text 0"/>
          <p:cNvSpPr/>
          <p:nvPr/>
        </p:nvSpPr>
        <p:spPr>
          <a:xfrm>
            <a:off x="680085" y="2963585"/>
            <a:ext cx="4858107" cy="607219"/>
          </a:xfrm>
          <a:prstGeom prst="rect">
            <a:avLst/>
          </a:prstGeom>
          <a:noFill/>
          <a:ln/>
        </p:spPr>
        <p:txBody>
          <a:bodyPr wrap="none" lIns="0" tIns="0" rIns="0" bIns="0" rtlCol="0" anchor="t"/>
          <a:lstStyle/>
          <a:p>
            <a:pPr marL="0" indent="0">
              <a:lnSpc>
                <a:spcPts val="4750"/>
              </a:lnSpc>
              <a:buNone/>
            </a:pPr>
            <a:r>
              <a:rPr lang="en-US" sz="3800" dirty="0">
                <a:solidFill>
                  <a:srgbClr val="FFFFFF"/>
                </a:solidFill>
                <a:latin typeface="Fraunces Medium" pitchFamily="34" charset="0"/>
                <a:ea typeface="Fraunces Medium" pitchFamily="34" charset="-122"/>
                <a:cs typeface="Fraunces Medium" pitchFamily="34" charset="-120"/>
              </a:rPr>
              <a:t>Model Architecture</a:t>
            </a:r>
            <a:endParaRPr lang="en-US" sz="3800" dirty="0"/>
          </a:p>
        </p:txBody>
      </p:sp>
      <p:sp>
        <p:nvSpPr>
          <p:cNvPr id="4" name="Shape 1"/>
          <p:cNvSpPr/>
          <p:nvPr/>
        </p:nvSpPr>
        <p:spPr>
          <a:xfrm>
            <a:off x="680085" y="5778579"/>
            <a:ext cx="13270230" cy="22860"/>
          </a:xfrm>
          <a:prstGeom prst="roundRect">
            <a:avLst>
              <a:gd name="adj" fmla="val 357030"/>
            </a:avLst>
          </a:prstGeom>
          <a:solidFill>
            <a:srgbClr val="414A70"/>
          </a:solidFill>
          <a:ln/>
        </p:spPr>
      </p:sp>
      <p:sp>
        <p:nvSpPr>
          <p:cNvPr id="5" name="Shape 2"/>
          <p:cNvSpPr/>
          <p:nvPr/>
        </p:nvSpPr>
        <p:spPr>
          <a:xfrm>
            <a:off x="3937635" y="5098494"/>
            <a:ext cx="22860" cy="680085"/>
          </a:xfrm>
          <a:prstGeom prst="roundRect">
            <a:avLst>
              <a:gd name="adj" fmla="val 357030"/>
            </a:avLst>
          </a:prstGeom>
          <a:solidFill>
            <a:srgbClr val="414A70"/>
          </a:solidFill>
          <a:ln/>
        </p:spPr>
      </p:sp>
      <p:sp>
        <p:nvSpPr>
          <p:cNvPr id="6" name="Shape 3"/>
          <p:cNvSpPr/>
          <p:nvPr/>
        </p:nvSpPr>
        <p:spPr>
          <a:xfrm>
            <a:off x="3730466" y="5559981"/>
            <a:ext cx="437198" cy="437198"/>
          </a:xfrm>
          <a:prstGeom prst="roundRect">
            <a:avLst>
              <a:gd name="adj" fmla="val 18668"/>
            </a:avLst>
          </a:prstGeom>
          <a:solidFill>
            <a:srgbClr val="283157"/>
          </a:solidFill>
          <a:ln w="7620">
            <a:solidFill>
              <a:srgbClr val="414A70"/>
            </a:solidFill>
            <a:prstDash val="solid"/>
          </a:ln>
        </p:spPr>
      </p:sp>
      <p:sp>
        <p:nvSpPr>
          <p:cNvPr id="7" name="Text 4"/>
          <p:cNvSpPr/>
          <p:nvPr/>
        </p:nvSpPr>
        <p:spPr>
          <a:xfrm>
            <a:off x="3882152" y="5632847"/>
            <a:ext cx="133707" cy="291465"/>
          </a:xfrm>
          <a:prstGeom prst="rect">
            <a:avLst/>
          </a:prstGeom>
          <a:noFill/>
          <a:ln/>
        </p:spPr>
        <p:txBody>
          <a:bodyPr wrap="none" lIns="0" tIns="0" rIns="0" bIns="0" rtlCol="0" anchor="t"/>
          <a:lstStyle/>
          <a:p>
            <a:pPr marL="0" indent="0" algn="ctr">
              <a:lnSpc>
                <a:spcPts val="2250"/>
              </a:lnSpc>
              <a:buNone/>
            </a:pPr>
            <a:r>
              <a:rPr lang="en-US" sz="2250" dirty="0">
                <a:solidFill>
                  <a:srgbClr val="EBECEF"/>
                </a:solidFill>
                <a:latin typeface="Fraunces Medium" pitchFamily="34" charset="0"/>
                <a:ea typeface="Fraunces Medium" pitchFamily="34" charset="-122"/>
                <a:cs typeface="Fraunces Medium" pitchFamily="34" charset="-120"/>
              </a:rPr>
              <a:t>1</a:t>
            </a:r>
            <a:endParaRPr lang="en-US" sz="2250" dirty="0"/>
          </a:p>
        </p:txBody>
      </p:sp>
      <p:sp>
        <p:nvSpPr>
          <p:cNvPr id="8" name="Text 5"/>
          <p:cNvSpPr/>
          <p:nvPr/>
        </p:nvSpPr>
        <p:spPr>
          <a:xfrm>
            <a:off x="2734508" y="3862268"/>
            <a:ext cx="2428994" cy="303609"/>
          </a:xfrm>
          <a:prstGeom prst="rect">
            <a:avLst/>
          </a:prstGeom>
          <a:noFill/>
          <a:ln/>
        </p:spPr>
        <p:txBody>
          <a:bodyPr wrap="none" lIns="0" tIns="0" rIns="0" bIns="0" rtlCol="0" anchor="t"/>
          <a:lstStyle/>
          <a:p>
            <a:pPr marL="0" indent="0" algn="ctr">
              <a:lnSpc>
                <a:spcPts val="2350"/>
              </a:lnSpc>
              <a:buNone/>
            </a:pPr>
            <a:r>
              <a:rPr lang="en-US" sz="1900" dirty="0">
                <a:solidFill>
                  <a:srgbClr val="EBECEF"/>
                </a:solidFill>
                <a:latin typeface="Fraunces Medium" pitchFamily="34" charset="0"/>
                <a:ea typeface="Fraunces Medium" pitchFamily="34" charset="-122"/>
                <a:cs typeface="Fraunces Medium" pitchFamily="34" charset="-120"/>
              </a:rPr>
              <a:t>Input Layer</a:t>
            </a:r>
            <a:endParaRPr lang="en-US" sz="1900" dirty="0"/>
          </a:p>
        </p:txBody>
      </p:sp>
      <p:sp>
        <p:nvSpPr>
          <p:cNvPr id="9" name="Text 6"/>
          <p:cNvSpPr/>
          <p:nvPr/>
        </p:nvSpPr>
        <p:spPr>
          <a:xfrm>
            <a:off x="874395" y="4282440"/>
            <a:ext cx="6149340" cy="621744"/>
          </a:xfrm>
          <a:prstGeom prst="rect">
            <a:avLst/>
          </a:prstGeom>
          <a:noFill/>
          <a:ln/>
        </p:spPr>
        <p:txBody>
          <a:bodyPr wrap="square" lIns="0" tIns="0" rIns="0" bIns="0" rtlCol="0" anchor="t"/>
          <a:lstStyle/>
          <a:p>
            <a:pPr marL="0" indent="0" algn="ctr">
              <a:lnSpc>
                <a:spcPts val="2400"/>
              </a:lnSpc>
              <a:buNone/>
            </a:pPr>
            <a:r>
              <a:rPr lang="en-US" sz="1500" dirty="0">
                <a:solidFill>
                  <a:srgbClr val="EBECEF"/>
                </a:solidFill>
                <a:latin typeface="Epilogue" pitchFamily="34" charset="0"/>
                <a:ea typeface="Epilogue" pitchFamily="34" charset="-122"/>
                <a:cs typeface="Epilogue" pitchFamily="34" charset="-120"/>
              </a:rPr>
              <a:t>Takes in historical stock data (prices, volume, etc.) as time-series input.</a:t>
            </a:r>
            <a:endParaRPr lang="en-US" sz="1500" dirty="0"/>
          </a:p>
        </p:txBody>
      </p:sp>
      <p:sp>
        <p:nvSpPr>
          <p:cNvPr id="10" name="Shape 7"/>
          <p:cNvSpPr/>
          <p:nvPr/>
        </p:nvSpPr>
        <p:spPr>
          <a:xfrm>
            <a:off x="7303770" y="5778579"/>
            <a:ext cx="22860" cy="680085"/>
          </a:xfrm>
          <a:prstGeom prst="roundRect">
            <a:avLst>
              <a:gd name="adj" fmla="val 357030"/>
            </a:avLst>
          </a:prstGeom>
          <a:solidFill>
            <a:srgbClr val="414A70"/>
          </a:solidFill>
          <a:ln/>
        </p:spPr>
      </p:sp>
      <p:sp>
        <p:nvSpPr>
          <p:cNvPr id="11" name="Shape 8"/>
          <p:cNvSpPr/>
          <p:nvPr/>
        </p:nvSpPr>
        <p:spPr>
          <a:xfrm>
            <a:off x="7096601" y="5559981"/>
            <a:ext cx="437198" cy="437198"/>
          </a:xfrm>
          <a:prstGeom prst="roundRect">
            <a:avLst>
              <a:gd name="adj" fmla="val 18668"/>
            </a:avLst>
          </a:prstGeom>
          <a:solidFill>
            <a:srgbClr val="283157"/>
          </a:solidFill>
          <a:ln w="7620">
            <a:solidFill>
              <a:srgbClr val="414A70"/>
            </a:solidFill>
            <a:prstDash val="solid"/>
          </a:ln>
        </p:spPr>
      </p:sp>
      <p:sp>
        <p:nvSpPr>
          <p:cNvPr id="12" name="Text 9"/>
          <p:cNvSpPr/>
          <p:nvPr/>
        </p:nvSpPr>
        <p:spPr>
          <a:xfrm>
            <a:off x="7226856" y="5632847"/>
            <a:ext cx="176689" cy="291465"/>
          </a:xfrm>
          <a:prstGeom prst="rect">
            <a:avLst/>
          </a:prstGeom>
          <a:noFill/>
          <a:ln/>
        </p:spPr>
        <p:txBody>
          <a:bodyPr wrap="none" lIns="0" tIns="0" rIns="0" bIns="0" rtlCol="0" anchor="t"/>
          <a:lstStyle/>
          <a:p>
            <a:pPr marL="0" indent="0" algn="ctr">
              <a:lnSpc>
                <a:spcPts val="2250"/>
              </a:lnSpc>
              <a:buNone/>
            </a:pPr>
            <a:r>
              <a:rPr lang="en-US" sz="2250" dirty="0">
                <a:solidFill>
                  <a:srgbClr val="EBECEF"/>
                </a:solidFill>
                <a:latin typeface="Fraunces Medium" pitchFamily="34" charset="0"/>
                <a:ea typeface="Fraunces Medium" pitchFamily="34" charset="-122"/>
                <a:cs typeface="Fraunces Medium" pitchFamily="34" charset="-120"/>
              </a:rPr>
              <a:t>2</a:t>
            </a:r>
            <a:endParaRPr lang="en-US" sz="2250" dirty="0"/>
          </a:p>
        </p:txBody>
      </p:sp>
      <p:sp>
        <p:nvSpPr>
          <p:cNvPr id="13" name="Text 10"/>
          <p:cNvSpPr/>
          <p:nvPr/>
        </p:nvSpPr>
        <p:spPr>
          <a:xfrm>
            <a:off x="6100643" y="6652974"/>
            <a:ext cx="2428994" cy="303609"/>
          </a:xfrm>
          <a:prstGeom prst="rect">
            <a:avLst/>
          </a:prstGeom>
          <a:noFill/>
          <a:ln/>
        </p:spPr>
        <p:txBody>
          <a:bodyPr wrap="none" lIns="0" tIns="0" rIns="0" bIns="0" rtlCol="0" anchor="t"/>
          <a:lstStyle/>
          <a:p>
            <a:pPr marL="0" indent="0" algn="ctr">
              <a:lnSpc>
                <a:spcPts val="2350"/>
              </a:lnSpc>
              <a:buNone/>
            </a:pPr>
            <a:r>
              <a:rPr lang="en-US" sz="1900" dirty="0">
                <a:solidFill>
                  <a:srgbClr val="EBECEF"/>
                </a:solidFill>
                <a:latin typeface="Fraunces Medium" pitchFamily="34" charset="0"/>
                <a:ea typeface="Fraunces Medium" pitchFamily="34" charset="-122"/>
                <a:cs typeface="Fraunces Medium" pitchFamily="34" charset="-120"/>
              </a:rPr>
              <a:t>LSTM Layer</a:t>
            </a:r>
            <a:endParaRPr lang="en-US" sz="1900" dirty="0"/>
          </a:p>
        </p:txBody>
      </p:sp>
      <p:sp>
        <p:nvSpPr>
          <p:cNvPr id="14" name="Text 11"/>
          <p:cNvSpPr/>
          <p:nvPr/>
        </p:nvSpPr>
        <p:spPr>
          <a:xfrm>
            <a:off x="4240530" y="7073146"/>
            <a:ext cx="6149340" cy="621744"/>
          </a:xfrm>
          <a:prstGeom prst="rect">
            <a:avLst/>
          </a:prstGeom>
          <a:noFill/>
          <a:ln/>
        </p:spPr>
        <p:txBody>
          <a:bodyPr wrap="square" lIns="0" tIns="0" rIns="0" bIns="0" rtlCol="0" anchor="t"/>
          <a:lstStyle/>
          <a:p>
            <a:pPr marL="0" indent="0" algn="ctr">
              <a:lnSpc>
                <a:spcPts val="2400"/>
              </a:lnSpc>
              <a:buNone/>
            </a:pPr>
            <a:r>
              <a:rPr lang="en-US" sz="1500" dirty="0">
                <a:solidFill>
                  <a:srgbClr val="EBECEF"/>
                </a:solidFill>
                <a:latin typeface="Epilogue" pitchFamily="34" charset="0"/>
                <a:ea typeface="Epilogue" pitchFamily="34" charset="-122"/>
                <a:cs typeface="Epilogue" pitchFamily="34" charset="-120"/>
              </a:rPr>
              <a:t>Processes the data through multiple LSTM cells to capture temporal dependencies.</a:t>
            </a:r>
            <a:endParaRPr lang="en-US" sz="1500" dirty="0"/>
          </a:p>
        </p:txBody>
      </p:sp>
      <p:sp>
        <p:nvSpPr>
          <p:cNvPr id="15" name="Shape 12"/>
          <p:cNvSpPr/>
          <p:nvPr/>
        </p:nvSpPr>
        <p:spPr>
          <a:xfrm>
            <a:off x="10669905" y="5098494"/>
            <a:ext cx="22860" cy="680085"/>
          </a:xfrm>
          <a:prstGeom prst="roundRect">
            <a:avLst>
              <a:gd name="adj" fmla="val 357030"/>
            </a:avLst>
          </a:prstGeom>
          <a:solidFill>
            <a:srgbClr val="414A70"/>
          </a:solidFill>
          <a:ln/>
        </p:spPr>
      </p:sp>
      <p:sp>
        <p:nvSpPr>
          <p:cNvPr id="16" name="Shape 13"/>
          <p:cNvSpPr/>
          <p:nvPr/>
        </p:nvSpPr>
        <p:spPr>
          <a:xfrm>
            <a:off x="10462736" y="5559981"/>
            <a:ext cx="437198" cy="437198"/>
          </a:xfrm>
          <a:prstGeom prst="roundRect">
            <a:avLst>
              <a:gd name="adj" fmla="val 18668"/>
            </a:avLst>
          </a:prstGeom>
          <a:solidFill>
            <a:srgbClr val="283157"/>
          </a:solidFill>
          <a:ln w="7620">
            <a:solidFill>
              <a:srgbClr val="414A70"/>
            </a:solidFill>
            <a:prstDash val="solid"/>
          </a:ln>
        </p:spPr>
      </p:sp>
      <p:sp>
        <p:nvSpPr>
          <p:cNvPr id="17" name="Text 14"/>
          <p:cNvSpPr/>
          <p:nvPr/>
        </p:nvSpPr>
        <p:spPr>
          <a:xfrm>
            <a:off x="10600849" y="5632847"/>
            <a:ext cx="160973" cy="291465"/>
          </a:xfrm>
          <a:prstGeom prst="rect">
            <a:avLst/>
          </a:prstGeom>
          <a:noFill/>
          <a:ln/>
        </p:spPr>
        <p:txBody>
          <a:bodyPr wrap="none" lIns="0" tIns="0" rIns="0" bIns="0" rtlCol="0" anchor="t"/>
          <a:lstStyle/>
          <a:p>
            <a:pPr marL="0" indent="0" algn="ctr">
              <a:lnSpc>
                <a:spcPts val="2250"/>
              </a:lnSpc>
              <a:buNone/>
            </a:pPr>
            <a:r>
              <a:rPr lang="en-US" sz="2250" dirty="0">
                <a:solidFill>
                  <a:srgbClr val="EBECEF"/>
                </a:solidFill>
                <a:latin typeface="Fraunces Medium" pitchFamily="34" charset="0"/>
                <a:ea typeface="Fraunces Medium" pitchFamily="34" charset="-122"/>
                <a:cs typeface="Fraunces Medium" pitchFamily="34" charset="-120"/>
              </a:rPr>
              <a:t>3</a:t>
            </a:r>
            <a:endParaRPr lang="en-US" sz="2250" dirty="0"/>
          </a:p>
        </p:txBody>
      </p:sp>
      <p:sp>
        <p:nvSpPr>
          <p:cNvPr id="18" name="Text 15"/>
          <p:cNvSpPr/>
          <p:nvPr/>
        </p:nvSpPr>
        <p:spPr>
          <a:xfrm>
            <a:off x="9466778" y="3862268"/>
            <a:ext cx="2428994" cy="303609"/>
          </a:xfrm>
          <a:prstGeom prst="rect">
            <a:avLst/>
          </a:prstGeom>
          <a:noFill/>
          <a:ln/>
        </p:spPr>
        <p:txBody>
          <a:bodyPr wrap="none" lIns="0" tIns="0" rIns="0" bIns="0" rtlCol="0" anchor="t"/>
          <a:lstStyle/>
          <a:p>
            <a:pPr marL="0" indent="0" algn="ctr">
              <a:lnSpc>
                <a:spcPts val="2350"/>
              </a:lnSpc>
              <a:buNone/>
            </a:pPr>
            <a:r>
              <a:rPr lang="en-US" sz="1900" dirty="0">
                <a:solidFill>
                  <a:srgbClr val="EBECEF"/>
                </a:solidFill>
                <a:latin typeface="Fraunces Medium" pitchFamily="34" charset="0"/>
                <a:ea typeface="Fraunces Medium" pitchFamily="34" charset="-122"/>
                <a:cs typeface="Fraunces Medium" pitchFamily="34" charset="-120"/>
              </a:rPr>
              <a:t>Output Layer</a:t>
            </a:r>
            <a:endParaRPr lang="en-US" sz="1900" dirty="0"/>
          </a:p>
        </p:txBody>
      </p:sp>
      <p:sp>
        <p:nvSpPr>
          <p:cNvPr id="19" name="Text 16"/>
          <p:cNvSpPr/>
          <p:nvPr/>
        </p:nvSpPr>
        <p:spPr>
          <a:xfrm>
            <a:off x="7606665" y="4282440"/>
            <a:ext cx="6149340" cy="621744"/>
          </a:xfrm>
          <a:prstGeom prst="rect">
            <a:avLst/>
          </a:prstGeom>
          <a:noFill/>
          <a:ln/>
        </p:spPr>
        <p:txBody>
          <a:bodyPr wrap="square" lIns="0" tIns="0" rIns="0" bIns="0" rtlCol="0" anchor="t"/>
          <a:lstStyle/>
          <a:p>
            <a:pPr marL="0" indent="0" algn="ctr">
              <a:lnSpc>
                <a:spcPts val="2400"/>
              </a:lnSpc>
              <a:buNone/>
            </a:pPr>
            <a:r>
              <a:rPr lang="en-US" sz="1500" dirty="0">
                <a:solidFill>
                  <a:srgbClr val="EBECEF"/>
                </a:solidFill>
                <a:latin typeface="Epilogue" pitchFamily="34" charset="0"/>
                <a:ea typeface="Epilogue" pitchFamily="34" charset="-122"/>
                <a:cs typeface="Epilogue" pitchFamily="34" charset="-120"/>
              </a:rPr>
              <a:t>Generates the predicted future stock prices based on the LSTM model's analysis.</a:t>
            </a:r>
            <a:endParaRPr lang="en-US" sz="15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884515"/>
            <a:ext cx="5670590" cy="708779"/>
          </a:xfrm>
          <a:prstGeom prst="rect">
            <a:avLst/>
          </a:prstGeom>
          <a:noFill/>
          <a:ln/>
        </p:spPr>
        <p:txBody>
          <a:bodyPr wrap="none" lIns="0" tIns="0" rIns="0" bIns="0" rtlCol="0" anchor="t"/>
          <a:lstStyle/>
          <a:p>
            <a:pPr marL="0" indent="0">
              <a:lnSpc>
                <a:spcPts val="5550"/>
              </a:lnSpc>
              <a:buNone/>
            </a:pPr>
            <a:r>
              <a:rPr lang="en-US" sz="4450" dirty="0">
                <a:solidFill>
                  <a:srgbClr val="FFFFFF"/>
                </a:solidFill>
                <a:latin typeface="Fraunces Medium" pitchFamily="34" charset="0"/>
                <a:ea typeface="Fraunces Medium" pitchFamily="34" charset="-122"/>
                <a:cs typeface="Fraunces Medium" pitchFamily="34" charset="-120"/>
              </a:rPr>
              <a:t>WHY LSTM?</a:t>
            </a:r>
            <a:endParaRPr lang="en-US" sz="4450" dirty="0"/>
          </a:p>
        </p:txBody>
      </p:sp>
      <p:sp>
        <p:nvSpPr>
          <p:cNvPr id="3" name="Shape 1"/>
          <p:cNvSpPr/>
          <p:nvPr/>
        </p:nvSpPr>
        <p:spPr>
          <a:xfrm>
            <a:off x="793790" y="1933456"/>
            <a:ext cx="6408063" cy="2410897"/>
          </a:xfrm>
          <a:prstGeom prst="roundRect">
            <a:avLst>
              <a:gd name="adj" fmla="val 3952"/>
            </a:avLst>
          </a:prstGeom>
          <a:solidFill>
            <a:srgbClr val="283157"/>
          </a:solidFill>
          <a:ln w="7620">
            <a:solidFill>
              <a:srgbClr val="414A70"/>
            </a:solidFill>
            <a:prstDash val="solid"/>
          </a:ln>
        </p:spPr>
      </p:sp>
      <p:sp>
        <p:nvSpPr>
          <p:cNvPr id="4" name="Text 2"/>
          <p:cNvSpPr/>
          <p:nvPr/>
        </p:nvSpPr>
        <p:spPr>
          <a:xfrm>
            <a:off x="1028224" y="2167890"/>
            <a:ext cx="5131356" cy="354330"/>
          </a:xfrm>
          <a:prstGeom prst="rect">
            <a:avLst/>
          </a:prstGeom>
          <a:noFill/>
          <a:ln/>
        </p:spPr>
        <p:txBody>
          <a:bodyPr wrap="none" lIns="0" tIns="0" rIns="0" bIns="0" rtlCol="0" anchor="t"/>
          <a:lstStyle/>
          <a:p>
            <a:pPr marL="0" indent="0">
              <a:lnSpc>
                <a:spcPts val="2750"/>
              </a:lnSpc>
              <a:buNone/>
            </a:pPr>
            <a:r>
              <a:rPr lang="en-US" sz="2200" dirty="0">
                <a:solidFill>
                  <a:srgbClr val="EBECEF"/>
                </a:solidFill>
                <a:latin typeface="Fraunces Medium" pitchFamily="34" charset="0"/>
                <a:ea typeface="Fraunces Medium" pitchFamily="34" charset="-122"/>
                <a:cs typeface="Fraunces Medium" pitchFamily="34" charset="-120"/>
              </a:rPr>
              <a:t>Effective Handling of Sequential Data:</a:t>
            </a:r>
            <a:endParaRPr lang="en-US" sz="2200" dirty="0"/>
          </a:p>
        </p:txBody>
      </p:sp>
      <p:sp>
        <p:nvSpPr>
          <p:cNvPr id="5" name="Text 3"/>
          <p:cNvSpPr/>
          <p:nvPr/>
        </p:nvSpPr>
        <p:spPr>
          <a:xfrm>
            <a:off x="1028224" y="2658308"/>
            <a:ext cx="5939195" cy="1451610"/>
          </a:xfrm>
          <a:prstGeom prst="rect">
            <a:avLst/>
          </a:prstGeom>
          <a:noFill/>
          <a:ln/>
        </p:spPr>
        <p:txBody>
          <a:bodyPr wrap="square" lIns="0" tIns="0" rIns="0" bIns="0" rtlCol="0" anchor="t"/>
          <a:lstStyle/>
          <a:p>
            <a:pPr marL="0" indent="0">
              <a:lnSpc>
                <a:spcPts val="2850"/>
              </a:lnSpc>
              <a:buNone/>
            </a:pPr>
            <a:r>
              <a:rPr lang="en-US" sz="1750" dirty="0">
                <a:solidFill>
                  <a:srgbClr val="EBECEF"/>
                </a:solidFill>
                <a:latin typeface="Epilogue" pitchFamily="34" charset="0"/>
                <a:ea typeface="Epilogue" pitchFamily="34" charset="-122"/>
                <a:cs typeface="Epilogue" pitchFamily="34" charset="-120"/>
              </a:rPr>
              <a:t>LSTMs are specifically designed for time-series data, allowing them to learn from the temporal dependencies in stock prices, where past values influence future outcomes.</a:t>
            </a:r>
            <a:endParaRPr lang="en-US" sz="1750" dirty="0"/>
          </a:p>
        </p:txBody>
      </p:sp>
      <p:sp>
        <p:nvSpPr>
          <p:cNvPr id="6" name="Shape 4"/>
          <p:cNvSpPr/>
          <p:nvPr/>
        </p:nvSpPr>
        <p:spPr>
          <a:xfrm>
            <a:off x="7428667" y="1933456"/>
            <a:ext cx="6408063" cy="2410897"/>
          </a:xfrm>
          <a:prstGeom prst="roundRect">
            <a:avLst>
              <a:gd name="adj" fmla="val 3952"/>
            </a:avLst>
          </a:prstGeom>
          <a:solidFill>
            <a:srgbClr val="283157"/>
          </a:solidFill>
          <a:ln w="7620">
            <a:solidFill>
              <a:srgbClr val="414A70"/>
            </a:solidFill>
            <a:prstDash val="solid"/>
          </a:ln>
        </p:spPr>
      </p:sp>
      <p:sp>
        <p:nvSpPr>
          <p:cNvPr id="7" name="Text 5"/>
          <p:cNvSpPr/>
          <p:nvPr/>
        </p:nvSpPr>
        <p:spPr>
          <a:xfrm>
            <a:off x="7663101" y="2167890"/>
            <a:ext cx="4236601" cy="354330"/>
          </a:xfrm>
          <a:prstGeom prst="rect">
            <a:avLst/>
          </a:prstGeom>
          <a:noFill/>
          <a:ln/>
        </p:spPr>
        <p:txBody>
          <a:bodyPr wrap="none" lIns="0" tIns="0" rIns="0" bIns="0" rtlCol="0" anchor="t"/>
          <a:lstStyle/>
          <a:p>
            <a:pPr marL="0" indent="0">
              <a:lnSpc>
                <a:spcPts val="2750"/>
              </a:lnSpc>
              <a:buNone/>
            </a:pPr>
            <a:r>
              <a:rPr lang="en-US" sz="2200" dirty="0">
                <a:solidFill>
                  <a:srgbClr val="EBECEF"/>
                </a:solidFill>
                <a:latin typeface="Fraunces Medium" pitchFamily="34" charset="0"/>
                <a:ea typeface="Fraunces Medium" pitchFamily="34" charset="-122"/>
                <a:cs typeface="Fraunces Medium" pitchFamily="34" charset="-120"/>
              </a:rPr>
              <a:t>Long-Term Memory Capability:</a:t>
            </a:r>
            <a:endParaRPr lang="en-US" sz="2200" dirty="0"/>
          </a:p>
        </p:txBody>
      </p:sp>
      <p:sp>
        <p:nvSpPr>
          <p:cNvPr id="8" name="Text 6"/>
          <p:cNvSpPr/>
          <p:nvPr/>
        </p:nvSpPr>
        <p:spPr>
          <a:xfrm>
            <a:off x="7663101" y="2658308"/>
            <a:ext cx="5939195" cy="1451610"/>
          </a:xfrm>
          <a:prstGeom prst="rect">
            <a:avLst/>
          </a:prstGeom>
          <a:noFill/>
          <a:ln/>
        </p:spPr>
        <p:txBody>
          <a:bodyPr wrap="square" lIns="0" tIns="0" rIns="0" bIns="0" rtlCol="0" anchor="t"/>
          <a:lstStyle/>
          <a:p>
            <a:pPr marL="0" indent="0">
              <a:lnSpc>
                <a:spcPts val="2850"/>
              </a:lnSpc>
              <a:buNone/>
            </a:pPr>
            <a:r>
              <a:rPr lang="en-US" sz="1750" dirty="0">
                <a:solidFill>
                  <a:srgbClr val="EBECEF"/>
                </a:solidFill>
                <a:latin typeface="Epilogue" pitchFamily="34" charset="0"/>
                <a:ea typeface="Epilogue" pitchFamily="34" charset="-122"/>
                <a:cs typeface="Epilogue" pitchFamily="34" charset="-120"/>
              </a:rPr>
              <a:t>LSTMs excel at capturing long-term dependencies, enabling them to retain and utilize information from many previous time steps, which is essential for accurate stock price forecasting.</a:t>
            </a:r>
            <a:endParaRPr lang="en-US" sz="1750" dirty="0"/>
          </a:p>
        </p:txBody>
      </p:sp>
      <p:sp>
        <p:nvSpPr>
          <p:cNvPr id="9" name="Shape 7"/>
          <p:cNvSpPr/>
          <p:nvPr/>
        </p:nvSpPr>
        <p:spPr>
          <a:xfrm>
            <a:off x="793790" y="4571167"/>
            <a:ext cx="6408063" cy="2773799"/>
          </a:xfrm>
          <a:prstGeom prst="roundRect">
            <a:avLst>
              <a:gd name="adj" fmla="val 3435"/>
            </a:avLst>
          </a:prstGeom>
          <a:solidFill>
            <a:srgbClr val="283157"/>
          </a:solidFill>
          <a:ln w="7620">
            <a:solidFill>
              <a:srgbClr val="414A70"/>
            </a:solidFill>
            <a:prstDash val="solid"/>
          </a:ln>
        </p:spPr>
      </p:sp>
      <p:sp>
        <p:nvSpPr>
          <p:cNvPr id="10" name="Text 8"/>
          <p:cNvSpPr/>
          <p:nvPr/>
        </p:nvSpPr>
        <p:spPr>
          <a:xfrm>
            <a:off x="1028224" y="4805601"/>
            <a:ext cx="4780478" cy="354330"/>
          </a:xfrm>
          <a:prstGeom prst="rect">
            <a:avLst/>
          </a:prstGeom>
          <a:noFill/>
          <a:ln/>
        </p:spPr>
        <p:txBody>
          <a:bodyPr wrap="none" lIns="0" tIns="0" rIns="0" bIns="0" rtlCol="0" anchor="t"/>
          <a:lstStyle/>
          <a:p>
            <a:pPr marL="0" indent="0">
              <a:lnSpc>
                <a:spcPts val="2750"/>
              </a:lnSpc>
              <a:buNone/>
            </a:pPr>
            <a:r>
              <a:rPr lang="en-US" sz="2200" dirty="0">
                <a:solidFill>
                  <a:srgbClr val="EBECEF"/>
                </a:solidFill>
                <a:latin typeface="Fraunces Medium" pitchFamily="34" charset="0"/>
                <a:ea typeface="Fraunces Medium" pitchFamily="34" charset="-122"/>
                <a:cs typeface="Fraunces Medium" pitchFamily="34" charset="-120"/>
              </a:rPr>
              <a:t>Robustness to Vanishing Gradients:</a:t>
            </a:r>
            <a:endParaRPr lang="en-US" sz="2200" dirty="0"/>
          </a:p>
        </p:txBody>
      </p:sp>
      <p:sp>
        <p:nvSpPr>
          <p:cNvPr id="11" name="Text 9"/>
          <p:cNvSpPr/>
          <p:nvPr/>
        </p:nvSpPr>
        <p:spPr>
          <a:xfrm>
            <a:off x="1028224" y="5296019"/>
            <a:ext cx="5939195" cy="1814513"/>
          </a:xfrm>
          <a:prstGeom prst="rect">
            <a:avLst/>
          </a:prstGeom>
          <a:noFill/>
          <a:ln/>
        </p:spPr>
        <p:txBody>
          <a:bodyPr wrap="square" lIns="0" tIns="0" rIns="0" bIns="0" rtlCol="0" anchor="t"/>
          <a:lstStyle/>
          <a:p>
            <a:pPr marL="0" indent="0">
              <a:lnSpc>
                <a:spcPts val="2850"/>
              </a:lnSpc>
              <a:buNone/>
            </a:pPr>
            <a:r>
              <a:rPr lang="en-US" sz="1750" dirty="0">
                <a:solidFill>
                  <a:srgbClr val="EBECEF"/>
                </a:solidFill>
                <a:latin typeface="Epilogue" pitchFamily="34" charset="0"/>
                <a:ea typeface="Epilogue" pitchFamily="34" charset="-122"/>
                <a:cs typeface="Epilogue" pitchFamily="34" charset="-120"/>
              </a:rPr>
              <a:t>Unlike traditional recurrent neural networks, LSTMs mitigate the vanishing gradient problem, facilitating the learning of complex patterns over longer sequences, leading to improved prediction accuracy.</a:t>
            </a:r>
            <a:endParaRPr lang="en-US" sz="1750" dirty="0"/>
          </a:p>
        </p:txBody>
      </p:sp>
      <p:sp>
        <p:nvSpPr>
          <p:cNvPr id="12" name="Shape 10"/>
          <p:cNvSpPr/>
          <p:nvPr/>
        </p:nvSpPr>
        <p:spPr>
          <a:xfrm>
            <a:off x="7428667" y="4571167"/>
            <a:ext cx="6408063" cy="2773799"/>
          </a:xfrm>
          <a:prstGeom prst="roundRect">
            <a:avLst>
              <a:gd name="adj" fmla="val 3435"/>
            </a:avLst>
          </a:prstGeom>
          <a:solidFill>
            <a:srgbClr val="283157"/>
          </a:solidFill>
          <a:ln w="7620">
            <a:solidFill>
              <a:srgbClr val="414A70"/>
            </a:solidFill>
            <a:prstDash val="solid"/>
          </a:ln>
        </p:spPr>
      </p:sp>
      <p:sp>
        <p:nvSpPr>
          <p:cNvPr id="13" name="Text 11"/>
          <p:cNvSpPr/>
          <p:nvPr/>
        </p:nvSpPr>
        <p:spPr>
          <a:xfrm>
            <a:off x="7663101" y="4805601"/>
            <a:ext cx="4444246" cy="354330"/>
          </a:xfrm>
          <a:prstGeom prst="rect">
            <a:avLst/>
          </a:prstGeom>
          <a:noFill/>
          <a:ln/>
        </p:spPr>
        <p:txBody>
          <a:bodyPr wrap="none" lIns="0" tIns="0" rIns="0" bIns="0" rtlCol="0" anchor="t"/>
          <a:lstStyle/>
          <a:p>
            <a:pPr marL="0" indent="0">
              <a:lnSpc>
                <a:spcPts val="2750"/>
              </a:lnSpc>
              <a:buNone/>
            </a:pPr>
            <a:r>
              <a:rPr lang="en-US" sz="2200" dirty="0">
                <a:solidFill>
                  <a:srgbClr val="EBECEF"/>
                </a:solidFill>
                <a:latin typeface="Fraunces Medium" pitchFamily="34" charset="0"/>
                <a:ea typeface="Fraunces Medium" pitchFamily="34" charset="-122"/>
                <a:cs typeface="Fraunces Medium" pitchFamily="34" charset="-120"/>
              </a:rPr>
              <a:t>Flexibility in Feature Integration:</a:t>
            </a:r>
            <a:endParaRPr lang="en-US" sz="2200" dirty="0"/>
          </a:p>
        </p:txBody>
      </p:sp>
      <p:sp>
        <p:nvSpPr>
          <p:cNvPr id="14" name="Text 12"/>
          <p:cNvSpPr/>
          <p:nvPr/>
        </p:nvSpPr>
        <p:spPr>
          <a:xfrm>
            <a:off x="7663101" y="5296019"/>
            <a:ext cx="5939195" cy="1451610"/>
          </a:xfrm>
          <a:prstGeom prst="rect">
            <a:avLst/>
          </a:prstGeom>
          <a:noFill/>
          <a:ln/>
        </p:spPr>
        <p:txBody>
          <a:bodyPr wrap="square" lIns="0" tIns="0" rIns="0" bIns="0" rtlCol="0" anchor="t"/>
          <a:lstStyle/>
          <a:p>
            <a:pPr marL="0" indent="0">
              <a:lnSpc>
                <a:spcPts val="2850"/>
              </a:lnSpc>
              <a:buNone/>
            </a:pPr>
            <a:r>
              <a:rPr lang="en-US" sz="1750" dirty="0">
                <a:solidFill>
                  <a:srgbClr val="EBECEF"/>
                </a:solidFill>
                <a:latin typeface="Epilogue" pitchFamily="34" charset="0"/>
                <a:ea typeface="Epilogue" pitchFamily="34" charset="-122"/>
                <a:cs typeface="Epilogue" pitchFamily="34" charset="-120"/>
              </a:rPr>
              <a:t>LSTMs can easily incorporate multiple input features, such as technical indicators and external variables, allowing for a more comprehensive approach to predicting stock prices.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1047274"/>
            <a:ext cx="5670590" cy="708779"/>
          </a:xfrm>
          <a:prstGeom prst="rect">
            <a:avLst/>
          </a:prstGeom>
          <a:noFill/>
          <a:ln/>
        </p:spPr>
        <p:txBody>
          <a:bodyPr wrap="none" lIns="0" tIns="0" rIns="0" bIns="0" rtlCol="0" anchor="t"/>
          <a:lstStyle/>
          <a:p>
            <a:pPr marL="0" indent="0">
              <a:lnSpc>
                <a:spcPts val="5550"/>
              </a:lnSpc>
              <a:buNone/>
            </a:pPr>
            <a:r>
              <a:rPr lang="en-US" sz="4450" dirty="0">
                <a:solidFill>
                  <a:srgbClr val="FFFFFF"/>
                </a:solidFill>
                <a:latin typeface="Fraunces Medium" pitchFamily="34" charset="0"/>
                <a:ea typeface="Fraunces Medium" pitchFamily="34" charset="-122"/>
                <a:cs typeface="Fraunces Medium" pitchFamily="34" charset="-120"/>
              </a:rPr>
              <a:t>Dataset</a:t>
            </a:r>
            <a:endParaRPr lang="en-US" sz="4450" dirty="0"/>
          </a:p>
        </p:txBody>
      </p:sp>
      <p:sp>
        <p:nvSpPr>
          <p:cNvPr id="3" name="Text 1"/>
          <p:cNvSpPr/>
          <p:nvPr/>
        </p:nvSpPr>
        <p:spPr>
          <a:xfrm>
            <a:off x="793790" y="2096214"/>
            <a:ext cx="13042821" cy="708660"/>
          </a:xfrm>
          <a:prstGeom prst="rect">
            <a:avLst/>
          </a:prstGeom>
          <a:noFill/>
          <a:ln/>
        </p:spPr>
        <p:txBody>
          <a:bodyPr wrap="square" lIns="0" tIns="0" rIns="0" bIns="0" rtlCol="0" anchor="t"/>
          <a:lstStyle/>
          <a:p>
            <a:pPr marL="0" indent="0">
              <a:lnSpc>
                <a:spcPts val="2750"/>
              </a:lnSpc>
              <a:buNone/>
            </a:pPr>
            <a:r>
              <a:rPr lang="en-US" sz="2200" dirty="0">
                <a:solidFill>
                  <a:srgbClr val="FFFFFF"/>
                </a:solidFill>
                <a:latin typeface="Fraunces Medium" pitchFamily="34" charset="0"/>
                <a:ea typeface="Fraunces Medium" pitchFamily="34" charset="-122"/>
                <a:cs typeface="Fraunces Medium" pitchFamily="34" charset="-120"/>
              </a:rPr>
              <a:t>The dataset for this stock prediction project is sourced from Yahoo Finance and comprises essential financial data, including:</a:t>
            </a:r>
            <a:endParaRPr lang="en-US" sz="2200" dirty="0"/>
          </a:p>
        </p:txBody>
      </p:sp>
      <p:sp>
        <p:nvSpPr>
          <p:cNvPr id="4" name="Shape 2"/>
          <p:cNvSpPr/>
          <p:nvPr/>
        </p:nvSpPr>
        <p:spPr>
          <a:xfrm>
            <a:off x="793790" y="3400187"/>
            <a:ext cx="510302" cy="510302"/>
          </a:xfrm>
          <a:prstGeom prst="roundRect">
            <a:avLst>
              <a:gd name="adj" fmla="val 18669"/>
            </a:avLst>
          </a:prstGeom>
          <a:solidFill>
            <a:srgbClr val="283157"/>
          </a:solidFill>
          <a:ln w="7620">
            <a:solidFill>
              <a:srgbClr val="414A70"/>
            </a:solidFill>
            <a:prstDash val="solid"/>
          </a:ln>
        </p:spPr>
      </p:sp>
      <p:sp>
        <p:nvSpPr>
          <p:cNvPr id="5" name="Text 3"/>
          <p:cNvSpPr/>
          <p:nvPr/>
        </p:nvSpPr>
        <p:spPr>
          <a:xfrm>
            <a:off x="970955" y="3485198"/>
            <a:ext cx="155972" cy="340281"/>
          </a:xfrm>
          <a:prstGeom prst="rect">
            <a:avLst/>
          </a:prstGeom>
          <a:noFill/>
          <a:ln/>
        </p:spPr>
        <p:txBody>
          <a:bodyPr wrap="none" lIns="0" tIns="0" rIns="0" bIns="0" rtlCol="0" anchor="t"/>
          <a:lstStyle/>
          <a:p>
            <a:pPr marL="0" indent="0" algn="ctr">
              <a:lnSpc>
                <a:spcPts val="2650"/>
              </a:lnSpc>
              <a:buNone/>
            </a:pPr>
            <a:r>
              <a:rPr lang="en-US" sz="2650" dirty="0">
                <a:solidFill>
                  <a:srgbClr val="EBECEF"/>
                </a:solidFill>
                <a:latin typeface="Fraunces Medium" pitchFamily="34" charset="0"/>
                <a:ea typeface="Fraunces Medium" pitchFamily="34" charset="-122"/>
                <a:cs typeface="Fraunces Medium" pitchFamily="34" charset="-120"/>
              </a:rPr>
              <a:t>1</a:t>
            </a:r>
            <a:endParaRPr lang="en-US" sz="2650" dirty="0"/>
          </a:p>
        </p:txBody>
      </p:sp>
      <p:sp>
        <p:nvSpPr>
          <p:cNvPr id="6" name="Text 4"/>
          <p:cNvSpPr/>
          <p:nvPr/>
        </p:nvSpPr>
        <p:spPr>
          <a:xfrm>
            <a:off x="1530906" y="3400187"/>
            <a:ext cx="3402330" cy="425291"/>
          </a:xfrm>
          <a:prstGeom prst="rect">
            <a:avLst/>
          </a:prstGeom>
          <a:noFill/>
          <a:ln/>
        </p:spPr>
        <p:txBody>
          <a:bodyPr wrap="none" lIns="0" tIns="0" rIns="0" bIns="0" rtlCol="0" anchor="t"/>
          <a:lstStyle/>
          <a:p>
            <a:pPr marL="0" indent="0">
              <a:lnSpc>
                <a:spcPts val="3300"/>
              </a:lnSpc>
              <a:buNone/>
            </a:pPr>
            <a:r>
              <a:rPr lang="en-US" sz="2650" dirty="0">
                <a:solidFill>
                  <a:srgbClr val="EBECEF"/>
                </a:solidFill>
                <a:latin typeface="Fraunces Medium" pitchFamily="34" charset="0"/>
                <a:ea typeface="Fraunces Medium" pitchFamily="34" charset="-122"/>
                <a:cs typeface="Fraunces Medium" pitchFamily="34" charset="-120"/>
              </a:rPr>
              <a:t>Daily Stock Prices</a:t>
            </a:r>
            <a:endParaRPr lang="en-US" sz="2650" dirty="0"/>
          </a:p>
        </p:txBody>
      </p:sp>
      <p:sp>
        <p:nvSpPr>
          <p:cNvPr id="7" name="Text 5"/>
          <p:cNvSpPr/>
          <p:nvPr/>
        </p:nvSpPr>
        <p:spPr>
          <a:xfrm>
            <a:off x="1530906" y="3961567"/>
            <a:ext cx="5670947" cy="725805"/>
          </a:xfrm>
          <a:prstGeom prst="rect">
            <a:avLst/>
          </a:prstGeom>
          <a:noFill/>
          <a:ln/>
        </p:spPr>
        <p:txBody>
          <a:bodyPr wrap="square" lIns="0" tIns="0" rIns="0" bIns="0" rtlCol="0" anchor="t"/>
          <a:lstStyle/>
          <a:p>
            <a:pPr marL="0" indent="0">
              <a:lnSpc>
                <a:spcPts val="2850"/>
              </a:lnSpc>
              <a:buNone/>
            </a:pPr>
            <a:r>
              <a:rPr lang="en-US" sz="1750" dirty="0">
                <a:solidFill>
                  <a:srgbClr val="EBECEF"/>
                </a:solidFill>
                <a:latin typeface="Epilogue" pitchFamily="34" charset="0"/>
                <a:ea typeface="Epilogue" pitchFamily="34" charset="-122"/>
                <a:cs typeface="Epilogue" pitchFamily="34" charset="-120"/>
              </a:rPr>
              <a:t>Open, high, low, close, and adjusted close prices, crucial for analyzing price movements.</a:t>
            </a:r>
            <a:endParaRPr lang="en-US" sz="1750" dirty="0"/>
          </a:p>
        </p:txBody>
      </p:sp>
      <p:sp>
        <p:nvSpPr>
          <p:cNvPr id="8" name="Shape 6"/>
          <p:cNvSpPr/>
          <p:nvPr/>
        </p:nvSpPr>
        <p:spPr>
          <a:xfrm>
            <a:off x="7428667" y="3400187"/>
            <a:ext cx="510302" cy="510302"/>
          </a:xfrm>
          <a:prstGeom prst="roundRect">
            <a:avLst>
              <a:gd name="adj" fmla="val 18669"/>
            </a:avLst>
          </a:prstGeom>
          <a:solidFill>
            <a:srgbClr val="283157"/>
          </a:solidFill>
          <a:ln w="7620">
            <a:solidFill>
              <a:srgbClr val="414A70"/>
            </a:solidFill>
            <a:prstDash val="solid"/>
          </a:ln>
        </p:spPr>
      </p:sp>
      <p:sp>
        <p:nvSpPr>
          <p:cNvPr id="9" name="Text 7"/>
          <p:cNvSpPr/>
          <p:nvPr/>
        </p:nvSpPr>
        <p:spPr>
          <a:xfrm>
            <a:off x="7580709" y="3485198"/>
            <a:ext cx="206216" cy="340281"/>
          </a:xfrm>
          <a:prstGeom prst="rect">
            <a:avLst/>
          </a:prstGeom>
          <a:noFill/>
          <a:ln/>
        </p:spPr>
        <p:txBody>
          <a:bodyPr wrap="none" lIns="0" tIns="0" rIns="0" bIns="0" rtlCol="0" anchor="t"/>
          <a:lstStyle/>
          <a:p>
            <a:pPr marL="0" indent="0" algn="ctr">
              <a:lnSpc>
                <a:spcPts val="2650"/>
              </a:lnSpc>
              <a:buNone/>
            </a:pPr>
            <a:r>
              <a:rPr lang="en-US" sz="2650" dirty="0">
                <a:solidFill>
                  <a:srgbClr val="EBECEF"/>
                </a:solidFill>
                <a:latin typeface="Fraunces Medium" pitchFamily="34" charset="0"/>
                <a:ea typeface="Fraunces Medium" pitchFamily="34" charset="-122"/>
                <a:cs typeface="Fraunces Medium" pitchFamily="34" charset="-120"/>
              </a:rPr>
              <a:t>2</a:t>
            </a:r>
            <a:endParaRPr lang="en-US" sz="2650" dirty="0"/>
          </a:p>
        </p:txBody>
      </p:sp>
      <p:sp>
        <p:nvSpPr>
          <p:cNvPr id="10" name="Text 8"/>
          <p:cNvSpPr/>
          <p:nvPr/>
        </p:nvSpPr>
        <p:spPr>
          <a:xfrm>
            <a:off x="8165783" y="3400187"/>
            <a:ext cx="3402330" cy="425291"/>
          </a:xfrm>
          <a:prstGeom prst="rect">
            <a:avLst/>
          </a:prstGeom>
          <a:noFill/>
          <a:ln/>
        </p:spPr>
        <p:txBody>
          <a:bodyPr wrap="none" lIns="0" tIns="0" rIns="0" bIns="0" rtlCol="0" anchor="t"/>
          <a:lstStyle/>
          <a:p>
            <a:pPr marL="0" indent="0">
              <a:lnSpc>
                <a:spcPts val="3300"/>
              </a:lnSpc>
              <a:buNone/>
            </a:pPr>
            <a:r>
              <a:rPr lang="en-US" sz="2650" dirty="0">
                <a:solidFill>
                  <a:srgbClr val="EBECEF"/>
                </a:solidFill>
                <a:latin typeface="Fraunces Medium" pitchFamily="34" charset="0"/>
                <a:ea typeface="Fraunces Medium" pitchFamily="34" charset="-122"/>
                <a:cs typeface="Fraunces Medium" pitchFamily="34" charset="-120"/>
              </a:rPr>
              <a:t>Trading Volume</a:t>
            </a:r>
            <a:endParaRPr lang="en-US" sz="2650" dirty="0"/>
          </a:p>
        </p:txBody>
      </p:sp>
      <p:sp>
        <p:nvSpPr>
          <p:cNvPr id="11" name="Text 9"/>
          <p:cNvSpPr/>
          <p:nvPr/>
        </p:nvSpPr>
        <p:spPr>
          <a:xfrm>
            <a:off x="8165783" y="3961567"/>
            <a:ext cx="5670947" cy="725805"/>
          </a:xfrm>
          <a:prstGeom prst="rect">
            <a:avLst/>
          </a:prstGeom>
          <a:noFill/>
          <a:ln/>
        </p:spPr>
        <p:txBody>
          <a:bodyPr wrap="square" lIns="0" tIns="0" rIns="0" bIns="0" rtlCol="0" anchor="t"/>
          <a:lstStyle/>
          <a:p>
            <a:pPr marL="0" indent="0">
              <a:lnSpc>
                <a:spcPts val="2850"/>
              </a:lnSpc>
              <a:buNone/>
            </a:pPr>
            <a:r>
              <a:rPr lang="en-US" sz="1750" dirty="0">
                <a:solidFill>
                  <a:srgbClr val="EBECEF"/>
                </a:solidFill>
                <a:latin typeface="Epilogue" pitchFamily="34" charset="0"/>
                <a:ea typeface="Epilogue" pitchFamily="34" charset="-122"/>
                <a:cs typeface="Epilogue" pitchFamily="34" charset="-120"/>
              </a:rPr>
              <a:t>The total number of shares traded, indicating market activity.</a:t>
            </a:r>
            <a:endParaRPr lang="en-US" sz="1750" dirty="0"/>
          </a:p>
        </p:txBody>
      </p:sp>
      <p:sp>
        <p:nvSpPr>
          <p:cNvPr id="12" name="Shape 10"/>
          <p:cNvSpPr/>
          <p:nvPr/>
        </p:nvSpPr>
        <p:spPr>
          <a:xfrm>
            <a:off x="793790" y="5169337"/>
            <a:ext cx="510302" cy="510302"/>
          </a:xfrm>
          <a:prstGeom prst="roundRect">
            <a:avLst>
              <a:gd name="adj" fmla="val 18669"/>
            </a:avLst>
          </a:prstGeom>
          <a:solidFill>
            <a:srgbClr val="283157"/>
          </a:solidFill>
          <a:ln w="7620">
            <a:solidFill>
              <a:srgbClr val="414A70"/>
            </a:solidFill>
            <a:prstDash val="solid"/>
          </a:ln>
        </p:spPr>
      </p:sp>
      <p:sp>
        <p:nvSpPr>
          <p:cNvPr id="13" name="Text 11"/>
          <p:cNvSpPr/>
          <p:nvPr/>
        </p:nvSpPr>
        <p:spPr>
          <a:xfrm>
            <a:off x="955000" y="5254347"/>
            <a:ext cx="187881" cy="340281"/>
          </a:xfrm>
          <a:prstGeom prst="rect">
            <a:avLst/>
          </a:prstGeom>
          <a:noFill/>
          <a:ln/>
        </p:spPr>
        <p:txBody>
          <a:bodyPr wrap="none" lIns="0" tIns="0" rIns="0" bIns="0" rtlCol="0" anchor="t"/>
          <a:lstStyle/>
          <a:p>
            <a:pPr marL="0" indent="0" algn="ctr">
              <a:lnSpc>
                <a:spcPts val="2650"/>
              </a:lnSpc>
              <a:buNone/>
            </a:pPr>
            <a:r>
              <a:rPr lang="en-US" sz="2650" dirty="0">
                <a:solidFill>
                  <a:srgbClr val="EBECEF"/>
                </a:solidFill>
                <a:latin typeface="Fraunces Medium" pitchFamily="34" charset="0"/>
                <a:ea typeface="Fraunces Medium" pitchFamily="34" charset="-122"/>
                <a:cs typeface="Fraunces Medium" pitchFamily="34" charset="-120"/>
              </a:rPr>
              <a:t>3</a:t>
            </a:r>
            <a:endParaRPr lang="en-US" sz="2650" dirty="0"/>
          </a:p>
        </p:txBody>
      </p:sp>
      <p:sp>
        <p:nvSpPr>
          <p:cNvPr id="14" name="Text 12"/>
          <p:cNvSpPr/>
          <p:nvPr/>
        </p:nvSpPr>
        <p:spPr>
          <a:xfrm>
            <a:off x="1530906" y="5169337"/>
            <a:ext cx="3402330" cy="425291"/>
          </a:xfrm>
          <a:prstGeom prst="rect">
            <a:avLst/>
          </a:prstGeom>
          <a:noFill/>
          <a:ln/>
        </p:spPr>
        <p:txBody>
          <a:bodyPr wrap="none" lIns="0" tIns="0" rIns="0" bIns="0" rtlCol="0" anchor="t"/>
          <a:lstStyle/>
          <a:p>
            <a:pPr marL="0" indent="0">
              <a:lnSpc>
                <a:spcPts val="3300"/>
              </a:lnSpc>
              <a:buNone/>
            </a:pPr>
            <a:r>
              <a:rPr lang="en-US" sz="2650" dirty="0">
                <a:solidFill>
                  <a:srgbClr val="EBECEF"/>
                </a:solidFill>
                <a:latin typeface="Fraunces Medium" pitchFamily="34" charset="0"/>
                <a:ea typeface="Fraunces Medium" pitchFamily="34" charset="-122"/>
                <a:cs typeface="Fraunces Medium" pitchFamily="34" charset="-120"/>
              </a:rPr>
              <a:t>Time Index</a:t>
            </a:r>
            <a:endParaRPr lang="en-US" sz="2650" dirty="0"/>
          </a:p>
        </p:txBody>
      </p:sp>
      <p:sp>
        <p:nvSpPr>
          <p:cNvPr id="15" name="Text 13"/>
          <p:cNvSpPr/>
          <p:nvPr/>
        </p:nvSpPr>
        <p:spPr>
          <a:xfrm>
            <a:off x="1530906" y="5730716"/>
            <a:ext cx="5670947" cy="725805"/>
          </a:xfrm>
          <a:prstGeom prst="rect">
            <a:avLst/>
          </a:prstGeom>
          <a:noFill/>
          <a:ln/>
        </p:spPr>
        <p:txBody>
          <a:bodyPr wrap="square" lIns="0" tIns="0" rIns="0" bIns="0" rtlCol="0" anchor="t"/>
          <a:lstStyle/>
          <a:p>
            <a:pPr marL="0" indent="0">
              <a:lnSpc>
                <a:spcPts val="2850"/>
              </a:lnSpc>
              <a:buNone/>
            </a:pPr>
            <a:r>
              <a:rPr lang="en-US" sz="1750" dirty="0">
                <a:solidFill>
                  <a:srgbClr val="EBECEF"/>
                </a:solidFill>
                <a:latin typeface="Epilogue" pitchFamily="34" charset="0"/>
                <a:ea typeface="Epilogue" pitchFamily="34" charset="-122"/>
                <a:cs typeface="Epilogue" pitchFamily="34" charset="-120"/>
              </a:rPr>
              <a:t>Dates associated with each data entry for chronological analysis.</a:t>
            </a:r>
            <a:endParaRPr lang="en-US" sz="1750" dirty="0"/>
          </a:p>
        </p:txBody>
      </p:sp>
      <p:sp>
        <p:nvSpPr>
          <p:cNvPr id="16" name="Shape 14"/>
          <p:cNvSpPr/>
          <p:nvPr/>
        </p:nvSpPr>
        <p:spPr>
          <a:xfrm>
            <a:off x="7428667" y="5169337"/>
            <a:ext cx="510302" cy="510302"/>
          </a:xfrm>
          <a:prstGeom prst="roundRect">
            <a:avLst>
              <a:gd name="adj" fmla="val 18669"/>
            </a:avLst>
          </a:prstGeom>
          <a:solidFill>
            <a:srgbClr val="283157"/>
          </a:solidFill>
          <a:ln w="7620">
            <a:solidFill>
              <a:srgbClr val="414A70"/>
            </a:solidFill>
            <a:prstDash val="solid"/>
          </a:ln>
        </p:spPr>
      </p:sp>
      <p:sp>
        <p:nvSpPr>
          <p:cNvPr id="17" name="Text 15"/>
          <p:cNvSpPr/>
          <p:nvPr/>
        </p:nvSpPr>
        <p:spPr>
          <a:xfrm>
            <a:off x="7579757" y="5254347"/>
            <a:ext cx="208121" cy="340281"/>
          </a:xfrm>
          <a:prstGeom prst="rect">
            <a:avLst/>
          </a:prstGeom>
          <a:noFill/>
          <a:ln/>
        </p:spPr>
        <p:txBody>
          <a:bodyPr wrap="none" lIns="0" tIns="0" rIns="0" bIns="0" rtlCol="0" anchor="t"/>
          <a:lstStyle/>
          <a:p>
            <a:pPr marL="0" indent="0" algn="ctr">
              <a:lnSpc>
                <a:spcPts val="2650"/>
              </a:lnSpc>
              <a:buNone/>
            </a:pPr>
            <a:r>
              <a:rPr lang="en-US" sz="2650" dirty="0">
                <a:solidFill>
                  <a:srgbClr val="EBECEF"/>
                </a:solidFill>
                <a:latin typeface="Fraunces Medium" pitchFamily="34" charset="0"/>
                <a:ea typeface="Fraunces Medium" pitchFamily="34" charset="-122"/>
                <a:cs typeface="Fraunces Medium" pitchFamily="34" charset="-120"/>
              </a:rPr>
              <a:t>4</a:t>
            </a:r>
            <a:endParaRPr lang="en-US" sz="2650" dirty="0"/>
          </a:p>
        </p:txBody>
      </p:sp>
      <p:sp>
        <p:nvSpPr>
          <p:cNvPr id="18" name="Text 16"/>
          <p:cNvSpPr/>
          <p:nvPr/>
        </p:nvSpPr>
        <p:spPr>
          <a:xfrm>
            <a:off x="8165783" y="5169337"/>
            <a:ext cx="4965383" cy="425291"/>
          </a:xfrm>
          <a:prstGeom prst="rect">
            <a:avLst/>
          </a:prstGeom>
          <a:noFill/>
          <a:ln/>
        </p:spPr>
        <p:txBody>
          <a:bodyPr wrap="none" lIns="0" tIns="0" rIns="0" bIns="0" rtlCol="0" anchor="t"/>
          <a:lstStyle/>
          <a:p>
            <a:pPr marL="0" indent="0">
              <a:lnSpc>
                <a:spcPts val="3300"/>
              </a:lnSpc>
              <a:buNone/>
            </a:pPr>
            <a:r>
              <a:rPr lang="en-US" sz="2650" dirty="0">
                <a:solidFill>
                  <a:srgbClr val="EBECEF"/>
                </a:solidFill>
                <a:latin typeface="Fraunces Medium" pitchFamily="34" charset="0"/>
                <a:ea typeface="Fraunces Medium" pitchFamily="34" charset="-122"/>
                <a:cs typeface="Fraunces Medium" pitchFamily="34" charset="-120"/>
              </a:rPr>
              <a:t>Advanced Analysis Facilitation</a:t>
            </a:r>
            <a:endParaRPr lang="en-US" sz="2650" dirty="0"/>
          </a:p>
        </p:txBody>
      </p:sp>
      <p:sp>
        <p:nvSpPr>
          <p:cNvPr id="19" name="Text 17"/>
          <p:cNvSpPr/>
          <p:nvPr/>
        </p:nvSpPr>
        <p:spPr>
          <a:xfrm>
            <a:off x="8165783" y="5730716"/>
            <a:ext cx="5670947" cy="1451610"/>
          </a:xfrm>
          <a:prstGeom prst="rect">
            <a:avLst/>
          </a:prstGeom>
          <a:noFill/>
          <a:ln/>
        </p:spPr>
        <p:txBody>
          <a:bodyPr wrap="square" lIns="0" tIns="0" rIns="0" bIns="0" rtlCol="0" anchor="t"/>
          <a:lstStyle/>
          <a:p>
            <a:pPr marL="0" indent="0">
              <a:lnSpc>
                <a:spcPts val="2850"/>
              </a:lnSpc>
              <a:buNone/>
            </a:pPr>
            <a:r>
              <a:rPr lang="en-US" sz="1750" dirty="0">
                <a:solidFill>
                  <a:srgbClr val="EBECEF"/>
                </a:solidFill>
                <a:latin typeface="Epilogue" pitchFamily="34" charset="0"/>
                <a:ea typeface="Epilogue" pitchFamily="34" charset="-122"/>
                <a:cs typeface="Epilogue" pitchFamily="34" charset="-120"/>
              </a:rPr>
              <a:t>The dataset enables sophisticated analyses, such as time series forecasting using LSTM models, enhancing prediction accuracy and decision-making.</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45569" y="585788"/>
            <a:ext cx="5325428" cy="665678"/>
          </a:xfrm>
          <a:prstGeom prst="rect">
            <a:avLst/>
          </a:prstGeom>
          <a:noFill/>
          <a:ln/>
        </p:spPr>
        <p:txBody>
          <a:bodyPr wrap="none" lIns="0" tIns="0" rIns="0" bIns="0" rtlCol="0" anchor="t"/>
          <a:lstStyle/>
          <a:p>
            <a:pPr marL="0" indent="0">
              <a:lnSpc>
                <a:spcPts val="5200"/>
              </a:lnSpc>
              <a:buNone/>
            </a:pPr>
            <a:r>
              <a:rPr lang="en-US" sz="4150" dirty="0">
                <a:solidFill>
                  <a:srgbClr val="FFFFFF"/>
                </a:solidFill>
                <a:latin typeface="Fraunces Medium" pitchFamily="34" charset="0"/>
                <a:ea typeface="Fraunces Medium" pitchFamily="34" charset="-122"/>
                <a:cs typeface="Fraunces Medium" pitchFamily="34" charset="-120"/>
              </a:rPr>
              <a:t>Evaluation Metrics</a:t>
            </a:r>
            <a:endParaRPr lang="en-US" sz="4150" dirty="0"/>
          </a:p>
        </p:txBody>
      </p:sp>
      <p:pic>
        <p:nvPicPr>
          <p:cNvPr id="3" name="Image 0" descr="preencoded.png"/>
          <p:cNvPicPr>
            <a:picLocks noChangeAspect="1"/>
          </p:cNvPicPr>
          <p:nvPr/>
        </p:nvPicPr>
        <p:blipFill>
          <a:blip r:embed="rId3"/>
          <a:stretch>
            <a:fillRect/>
          </a:stretch>
        </p:blipFill>
        <p:spPr>
          <a:xfrm>
            <a:off x="745569" y="1810464"/>
            <a:ext cx="6309836" cy="4868942"/>
          </a:xfrm>
          <a:prstGeom prst="rect">
            <a:avLst/>
          </a:prstGeom>
        </p:spPr>
      </p:pic>
      <p:sp>
        <p:nvSpPr>
          <p:cNvPr id="4" name="Text 1"/>
          <p:cNvSpPr/>
          <p:nvPr/>
        </p:nvSpPr>
        <p:spPr>
          <a:xfrm>
            <a:off x="745569" y="6918960"/>
            <a:ext cx="6309836" cy="340757"/>
          </a:xfrm>
          <a:prstGeom prst="rect">
            <a:avLst/>
          </a:prstGeom>
          <a:noFill/>
          <a:ln/>
        </p:spPr>
        <p:txBody>
          <a:bodyPr wrap="none" lIns="0" tIns="0" rIns="0" bIns="0" rtlCol="0" anchor="t"/>
          <a:lstStyle/>
          <a:p>
            <a:pPr marL="0" indent="0">
              <a:lnSpc>
                <a:spcPts val="2650"/>
              </a:lnSpc>
              <a:buNone/>
            </a:pPr>
            <a:r>
              <a:rPr lang="en-US" sz="1650" dirty="0">
                <a:solidFill>
                  <a:srgbClr val="EBECEF"/>
                </a:solidFill>
                <a:latin typeface="Epilogue" pitchFamily="34" charset="0"/>
                <a:ea typeface="Epilogue" pitchFamily="34" charset="-122"/>
                <a:cs typeface="Epilogue" pitchFamily="34" charset="-120"/>
              </a:rPr>
              <a:t> MAPE: 2.28%      RMSE: 5.26 </a:t>
            </a:r>
            <a:endParaRPr lang="en-US" sz="1650" dirty="0"/>
          </a:p>
        </p:txBody>
      </p:sp>
      <p:sp>
        <p:nvSpPr>
          <p:cNvPr id="5" name="Text 2"/>
          <p:cNvSpPr/>
          <p:nvPr/>
        </p:nvSpPr>
        <p:spPr>
          <a:xfrm>
            <a:off x="745569" y="7451408"/>
            <a:ext cx="6309836" cy="340757"/>
          </a:xfrm>
          <a:prstGeom prst="rect">
            <a:avLst/>
          </a:prstGeom>
          <a:noFill/>
          <a:ln/>
        </p:spPr>
        <p:txBody>
          <a:bodyPr wrap="none" lIns="0" tIns="0" rIns="0" bIns="0" rtlCol="0" anchor="t"/>
          <a:lstStyle/>
          <a:p>
            <a:pPr marL="0" indent="0">
              <a:lnSpc>
                <a:spcPts val="2650"/>
              </a:lnSpc>
              <a:buNone/>
            </a:pPr>
            <a:r>
              <a:rPr lang="en-US" sz="1650" dirty="0">
                <a:solidFill>
                  <a:srgbClr val="EBECEF"/>
                </a:solidFill>
                <a:latin typeface="Epilogue" pitchFamily="34" charset="0"/>
                <a:ea typeface="Epilogue" pitchFamily="34" charset="-122"/>
                <a:cs typeface="Epilogue" pitchFamily="34" charset="-120"/>
              </a:rPr>
              <a:t>MAPE: Mean Absolute Percentage Error                     </a:t>
            </a:r>
            <a:endParaRPr lang="en-US" sz="1650" dirty="0"/>
          </a:p>
        </p:txBody>
      </p:sp>
      <p:pic>
        <p:nvPicPr>
          <p:cNvPr id="6" name="Image 1" descr="preencoded.png"/>
          <p:cNvPicPr>
            <a:picLocks noChangeAspect="1"/>
          </p:cNvPicPr>
          <p:nvPr/>
        </p:nvPicPr>
        <p:blipFill>
          <a:blip r:embed="rId4"/>
          <a:stretch>
            <a:fillRect/>
          </a:stretch>
        </p:blipFill>
        <p:spPr>
          <a:xfrm>
            <a:off x="7582614" y="1810464"/>
            <a:ext cx="6309836" cy="4754523"/>
          </a:xfrm>
          <a:prstGeom prst="rect">
            <a:avLst/>
          </a:prstGeom>
        </p:spPr>
      </p:pic>
      <p:sp>
        <p:nvSpPr>
          <p:cNvPr id="7" name="Text 3"/>
          <p:cNvSpPr/>
          <p:nvPr/>
        </p:nvSpPr>
        <p:spPr>
          <a:xfrm>
            <a:off x="7582614" y="6804541"/>
            <a:ext cx="6309836" cy="340757"/>
          </a:xfrm>
          <a:prstGeom prst="rect">
            <a:avLst/>
          </a:prstGeom>
          <a:noFill/>
          <a:ln/>
        </p:spPr>
        <p:txBody>
          <a:bodyPr wrap="none" lIns="0" tIns="0" rIns="0" bIns="0" rtlCol="0" anchor="t"/>
          <a:lstStyle/>
          <a:p>
            <a:pPr marL="0" indent="0">
              <a:lnSpc>
                <a:spcPts val="2650"/>
              </a:lnSpc>
              <a:buNone/>
            </a:pPr>
            <a:r>
              <a:rPr lang="en-US" sz="1650" dirty="0">
                <a:solidFill>
                  <a:srgbClr val="EBECEF"/>
                </a:solidFill>
                <a:latin typeface="Epilogue" pitchFamily="34" charset="0"/>
                <a:ea typeface="Epilogue" pitchFamily="34" charset="-122"/>
                <a:cs typeface="Epilogue" pitchFamily="34" charset="-120"/>
              </a:rPr>
              <a:t>  MAPE: 5.25%      RMSE: 30.01</a:t>
            </a:r>
            <a:endParaRPr lang="en-US" sz="1650" dirty="0"/>
          </a:p>
        </p:txBody>
      </p:sp>
      <p:sp>
        <p:nvSpPr>
          <p:cNvPr id="8" name="Text 4"/>
          <p:cNvSpPr/>
          <p:nvPr/>
        </p:nvSpPr>
        <p:spPr>
          <a:xfrm>
            <a:off x="7582614" y="7336988"/>
            <a:ext cx="6309836" cy="340757"/>
          </a:xfrm>
          <a:prstGeom prst="rect">
            <a:avLst/>
          </a:prstGeom>
          <a:noFill/>
          <a:ln/>
        </p:spPr>
        <p:txBody>
          <a:bodyPr wrap="none" lIns="0" tIns="0" rIns="0" bIns="0" rtlCol="0" anchor="t"/>
          <a:lstStyle/>
          <a:p>
            <a:pPr marL="0" indent="0">
              <a:lnSpc>
                <a:spcPts val="2650"/>
              </a:lnSpc>
              <a:buNone/>
            </a:pPr>
            <a:r>
              <a:rPr lang="en-US" sz="1650" dirty="0">
                <a:solidFill>
                  <a:srgbClr val="EBECEF"/>
                </a:solidFill>
                <a:latin typeface="Epilogue" pitchFamily="34" charset="0"/>
                <a:ea typeface="Epilogue" pitchFamily="34" charset="-122"/>
                <a:cs typeface="Epilogue" pitchFamily="34" charset="-120"/>
              </a:rPr>
              <a:t>RMSE: Root Mean Squared Error</a:t>
            </a:r>
            <a:endParaRPr lang="en-US" sz="16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1103828"/>
            <a:ext cx="6579275" cy="708779"/>
          </a:xfrm>
          <a:prstGeom prst="rect">
            <a:avLst/>
          </a:prstGeom>
          <a:noFill/>
          <a:ln/>
        </p:spPr>
        <p:txBody>
          <a:bodyPr wrap="none" lIns="0" tIns="0" rIns="0" bIns="0" rtlCol="0" anchor="t"/>
          <a:lstStyle/>
          <a:p>
            <a:pPr marL="0" indent="0">
              <a:lnSpc>
                <a:spcPts val="5550"/>
              </a:lnSpc>
              <a:buNone/>
            </a:pPr>
            <a:r>
              <a:rPr lang="en-US" sz="4450" dirty="0">
                <a:solidFill>
                  <a:srgbClr val="FFFFFF"/>
                </a:solidFill>
                <a:latin typeface="Fraunces Medium" pitchFamily="34" charset="0"/>
                <a:ea typeface="Fraunces Medium" pitchFamily="34" charset="-122"/>
                <a:cs typeface="Fraunces Medium" pitchFamily="34" charset="-120"/>
              </a:rPr>
              <a:t>Conclusion &amp; Next Steps</a:t>
            </a:r>
            <a:endParaRPr lang="en-US" sz="4450" dirty="0"/>
          </a:p>
        </p:txBody>
      </p:sp>
      <p:sp>
        <p:nvSpPr>
          <p:cNvPr id="4" name="Text 1"/>
          <p:cNvSpPr/>
          <p:nvPr/>
        </p:nvSpPr>
        <p:spPr>
          <a:xfrm>
            <a:off x="793790" y="2152769"/>
            <a:ext cx="7556421" cy="2177415"/>
          </a:xfrm>
          <a:prstGeom prst="rect">
            <a:avLst/>
          </a:prstGeom>
          <a:noFill/>
          <a:ln/>
        </p:spPr>
        <p:txBody>
          <a:bodyPr wrap="square" lIns="0" tIns="0" rIns="0" bIns="0" rtlCol="0" anchor="t"/>
          <a:lstStyle/>
          <a:p>
            <a:pPr marL="0" indent="0">
              <a:lnSpc>
                <a:spcPts val="2850"/>
              </a:lnSpc>
              <a:buNone/>
            </a:pPr>
            <a:r>
              <a:rPr lang="en-US" sz="1750" dirty="0">
                <a:solidFill>
                  <a:srgbClr val="EBECEF"/>
                </a:solidFill>
                <a:latin typeface="Epilogue" pitchFamily="34" charset="0"/>
                <a:ea typeface="Epilogue" pitchFamily="34" charset="-122"/>
                <a:cs typeface="Epilogue" pitchFamily="34" charset="-120"/>
              </a:rPr>
              <a:t>In summary, this stock prediction project leverages advanced machine learning techniques, specifically LSTM networks, to generate accurate forecasts of future stock prices. By effectively integrating multiple features, such as historical price data and technical indicators, the model captures the intricate patterns and trends in the market</a:t>
            </a:r>
            <a:endParaRPr lang="en-US" sz="1750" dirty="0"/>
          </a:p>
        </p:txBody>
      </p:sp>
      <p:sp>
        <p:nvSpPr>
          <p:cNvPr id="5" name="Text 2"/>
          <p:cNvSpPr/>
          <p:nvPr/>
        </p:nvSpPr>
        <p:spPr>
          <a:xfrm>
            <a:off x="793790" y="4585335"/>
            <a:ext cx="7556421" cy="2540318"/>
          </a:xfrm>
          <a:prstGeom prst="rect">
            <a:avLst/>
          </a:prstGeom>
          <a:noFill/>
          <a:ln/>
        </p:spPr>
        <p:txBody>
          <a:bodyPr wrap="square" lIns="0" tIns="0" rIns="0" bIns="0" rtlCol="0" anchor="t"/>
          <a:lstStyle/>
          <a:p>
            <a:pPr marL="0" indent="0">
              <a:lnSpc>
                <a:spcPts val="2850"/>
              </a:lnSpc>
              <a:buNone/>
            </a:pPr>
            <a:r>
              <a:rPr lang="en-US" sz="1750" dirty="0">
                <a:solidFill>
                  <a:srgbClr val="EBECEF"/>
                </a:solidFill>
                <a:latin typeface="Epilogue" pitchFamily="34" charset="0"/>
                <a:ea typeface="Epilogue" pitchFamily="34" charset="-122"/>
                <a:cs typeface="Epilogue" pitchFamily="34" charset="-120"/>
              </a:rPr>
              <a:t>Looking ahead, we plan to incorporate sentiment analysis by analyzing data from news articles and social media to gauge market sentiment. Additionally, we will strive to optimize predictions based on company growth metrics, such as earnings reports and revenue trends. This multifaceted approach will allow us to refine our predictions further and provide deeper insights into market trends and the factors influencing stock prices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655</Words>
  <Application>Microsoft Office PowerPoint</Application>
  <PresentationFormat>Custom</PresentationFormat>
  <Paragraphs>79</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Epilogue</vt:lpstr>
      <vt:lpstr>Fraunces Medium</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Rahul Pawar</cp:lastModifiedBy>
  <cp:revision>2</cp:revision>
  <dcterms:created xsi:type="dcterms:W3CDTF">2024-10-22T18:27:47Z</dcterms:created>
  <dcterms:modified xsi:type="dcterms:W3CDTF">2025-10-23T12:26:31Z</dcterms:modified>
</cp:coreProperties>
</file>