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34"/>
  <c:pivotSource>
    <c:name>[EMPLOYEE DATA SET.xlsx]sheet 2!PivotTable1</c:name>
    <c:fmtId val="7"/>
  </c:pivotSource>
  <c:chart>
    <c:title>
      <c:tx>
        <c:rich>
          <a:bodyPr/>
          <a:lstStyle/>
          <a:p>
            <a:pPr>
              <a:defRPr lang="en-IN"/>
            </a:pPr>
            <a:r>
              <a:rPr lang="en-IN"/>
              <a:t>EMPLOYEE PERFORMANCE ANALYSIS</a:t>
            </a:r>
          </a:p>
        </c:rich>
      </c:tx>
      <c:layout>
        <c:manualLayout>
          <c:xMode val="edge"/>
          <c:yMode val="edge"/>
          <c:x val="0.25001488919628684"/>
          <c:y val="4.2899252977993137E-2"/>
        </c:manualLayout>
      </c:layout>
      <c:overlay val="1"/>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6E-2"/>
          <c:y val="0.20175143119517014"/>
          <c:w val="0.79946877274013706"/>
          <c:h val="0.52798707853825966"/>
        </c:manualLayout>
      </c:layout>
      <c:barChart>
        <c:barDir val="col"/>
        <c:grouping val="clustered"/>
        <c:varyColors val="1"/>
        <c:ser>
          <c:idx val="0"/>
          <c:order val="0"/>
          <c:tx>
            <c:strRef>
              <c:f>'sheet 2'!$B$3:$B$4</c:f>
              <c:strCache>
                <c:ptCount val="1"/>
                <c:pt idx="0">
                  <c:v>average</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D417-4665-9527-3C19EE80502A}"/>
            </c:ext>
          </c:extLst>
        </c:ser>
        <c:ser>
          <c:idx val="2"/>
          <c:order val="2"/>
          <c:tx>
            <c:strRef>
              <c:f>'sheet 2'!$D$3:$D$4</c:f>
              <c:strCache>
                <c:ptCount val="1"/>
                <c:pt idx="0">
                  <c:v>low</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D417-4665-9527-3C19EE80502A}"/>
            </c:ext>
          </c:extLst>
        </c:ser>
        <c:ser>
          <c:idx val="3"/>
          <c:order val="3"/>
          <c:tx>
            <c:strRef>
              <c:f>'sheet 2'!$E$3:$E$4</c:f>
              <c:strCache>
                <c:ptCount val="1"/>
                <c:pt idx="0">
                  <c:v>medium</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D417-4665-9527-3C19EE80502A}"/>
            </c:ext>
          </c:extLst>
        </c:ser>
        <c:ser>
          <c:idx val="4"/>
          <c:order val="4"/>
          <c:tx>
            <c:strRef>
              <c:f>'sheet 2'!$F$3:$F$4</c:f>
              <c:strCache>
                <c:ptCount val="1"/>
                <c:pt idx="0">
                  <c:v>very high</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D417-4665-9527-3C19EE80502A}"/>
            </c:ext>
          </c:extLst>
        </c:ser>
        <c:ser>
          <c:idx val="1"/>
          <c:order val="1"/>
          <c:tx>
            <c:strRef>
              <c:f>'sheet 2'!$C$3:$C$4</c:f>
              <c:strCache>
                <c:ptCount val="1"/>
                <c:pt idx="0">
                  <c:v>high</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D417-4665-9527-3C19EE80502A}"/>
            </c:ext>
          </c:extLst>
        </c:ser>
        <c:dLbls>
          <c:showLegendKey val="0"/>
          <c:showVal val="0"/>
          <c:showCatName val="0"/>
          <c:showSerName val="0"/>
          <c:showPercent val="0"/>
          <c:showBubbleSize val="0"/>
        </c:dLbls>
        <c:gapWidth val="55"/>
        <c:axId val="68647552"/>
        <c:axId val="68665728"/>
      </c:barChart>
      <c:catAx>
        <c:axId val="68647552"/>
        <c:scaling>
          <c:orientation val="minMax"/>
        </c:scaling>
        <c:delete val="1"/>
        <c:axPos val="b"/>
        <c:numFmt formatCode="General" sourceLinked="0"/>
        <c:majorTickMark val="none"/>
        <c:minorTickMark val="cross"/>
        <c:tickLblPos val="nextTo"/>
        <c:crossAx val="68665728"/>
        <c:crosses val="autoZero"/>
        <c:auto val="1"/>
        <c:lblAlgn val="ctr"/>
        <c:lblOffset val="100"/>
        <c:noMultiLvlLbl val="1"/>
      </c:catAx>
      <c:valAx>
        <c:axId val="68665728"/>
        <c:scaling>
          <c:orientation val="minMax"/>
        </c:scaling>
        <c:delete val="1"/>
        <c:axPos val="l"/>
        <c:majorGridlines/>
        <c:numFmt formatCode="General" sourceLinked="1"/>
        <c:majorTickMark val="none"/>
        <c:minorTickMark val="cross"/>
        <c:tickLblPos val="nextTo"/>
        <c:crossAx val="68647552"/>
        <c:crosses val="autoZero"/>
        <c:crossBetween val="between"/>
      </c:valAx>
    </c:plotArea>
    <c:legend>
      <c:legendPos val="r"/>
      <c:overlay val="1"/>
      <c:txPr>
        <a:bodyPr/>
        <a:lstStyle/>
        <a:p>
          <a:pPr>
            <a:defRPr lang="en-IN"/>
          </a:pPr>
          <a:endParaRPr lang="en-US"/>
        </a:p>
      </c:txPr>
    </c:legend>
    <c:plotVisOnly val="1"/>
    <c:dispBlanksAs val="gap"/>
    <c:showDLblsOverMax val="1"/>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1"/>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1"/>
            <a:ext cx="1135381" cy="971204"/>
            <a:chOff x="742950" y="1104900"/>
            <a:chExt cx="1743075" cy="1333500"/>
          </a:xfrm>
          <a:solidFill>
            <a:schemeClr val="tx2">
              <a:lumMod val="40000"/>
              <a:lumOff val="60000"/>
            </a:schemeClr>
          </a:solidFill>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gr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gr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rot="-1670285">
            <a:off x="2040870" y="1326056"/>
            <a:ext cx="518596" cy="437461"/>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974147" y="2020512"/>
            <a:ext cx="723900" cy="629960"/>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40000"/>
              <a:lumOff val="6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662420" y="249382"/>
            <a:ext cx="9982200" cy="1493989"/>
          </a:xfrm>
          <a:prstGeom prst="rect">
            <a:avLst/>
          </a:prstGeom>
          <a:noFill/>
          <a:ln>
            <a:noFill/>
          </a:ln>
        </p:spPr>
        <p:txBody>
          <a:bodyPr spcFirstLastPara="1" wrap="square" lIns="0" tIns="16500" rIns="0" bIns="0" anchor="t" anchorCtr="0">
            <a:spAutoFit/>
          </a:bodyPr>
          <a:lstStyle/>
          <a:p>
            <a:pPr marL="3213735" lvl="0" indent="0" algn="ctr" rtl="0">
              <a:spcBef>
                <a:spcPts val="0"/>
              </a:spcBef>
              <a:spcAft>
                <a:spcPts val="0"/>
              </a:spcAft>
              <a:buNone/>
            </a:pPr>
            <a:r>
              <a:rPr lang="en-US" b="1" i="0" dirty="0">
                <a:solidFill>
                  <a:srgbClr val="0F0F0F"/>
                </a:solidFill>
                <a:latin typeface="Roboto"/>
                <a:ea typeface="Roboto"/>
                <a:cs typeface="Roboto"/>
                <a:sym typeface="Roboto"/>
              </a:rPr>
              <a:t>EMPLOYEE DATA ANALYSIS USING EXCEL</a:t>
            </a:r>
            <a:br>
              <a:rPr lang="en-US" b="1" i="0" dirty="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36" name="Google Shape;36;p1"/>
          <p:cNvSpPr txBox="1"/>
          <p:nvPr/>
        </p:nvSpPr>
        <p:spPr>
          <a:xfrm>
            <a:off x="1702873" y="2254211"/>
            <a:ext cx="89355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STUDENT NAME</a:t>
            </a:r>
            <a:r>
              <a:rPr lang="en-US" sz="2400" dirty="0">
                <a:solidFill>
                  <a:schemeClr val="dk1"/>
                </a:solidFill>
                <a:latin typeface="Calibri"/>
                <a:ea typeface="Calibri"/>
                <a:cs typeface="Calibri"/>
                <a:sym typeface="Calibri"/>
              </a:rPr>
              <a:t>: SANGEETHA.R</a:t>
            </a:r>
            <a:endParaRPr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REGISTER NO:   asunm110122200227</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DEPARTMENT</a:t>
            </a:r>
            <a:r>
              <a:rPr lang="en-US" sz="2400" dirty="0">
                <a:solidFill>
                  <a:schemeClr val="dk1"/>
                </a:solidFill>
                <a:latin typeface="Calibri"/>
                <a:ea typeface="Calibri"/>
                <a:cs typeface="Calibri"/>
                <a:sym typeface="Calibri"/>
              </a:rPr>
              <a:t>: B.COM(CORPORATE SECRETARYSHIP)</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COLLEGE</a:t>
            </a:r>
            <a:r>
              <a:rPr lang="en-US" sz="2400" dirty="0">
                <a:solidFill>
                  <a:schemeClr val="dk1"/>
                </a:solidFill>
                <a:latin typeface="Calibri"/>
                <a:ea typeface="Calibri"/>
                <a:cs typeface="Calibri"/>
                <a:sym typeface="Calibri"/>
              </a:rPr>
              <a:t>: DHARMAMURTHI RAO BAHADUR CALAVALA CUNNAN CHEETY HINDU COLLEGE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5016758"/>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a:t>
            </a:r>
            <a:r>
              <a:rPr lang="en-IN" sz="2000" dirty="0"/>
              <a:t>=IF(J2=5,"veryhigh",IF(J2=4,"high",IF(J2=3,"medium",IF(J2,"low“,</a:t>
            </a:r>
          </a:p>
          <a:p>
            <a:r>
              <a:rPr lang="en-IN" sz="2000" dirty="0"/>
              <a:t>        IF(J2=1,"average")))))]</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699886230"/>
              </p:ext>
            </p:extLst>
          </p:nvPr>
        </p:nvGraphicFramePr>
        <p:xfrm>
          <a:off x="533400" y="1295400"/>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38707" y="76782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346661" y="1612668"/>
            <a:ext cx="8113223"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a:t>
            </a:r>
            <a:r>
              <a:rPr lang="en-US" dirty="0">
                <a:latin typeface="Times New Roman" panose="02020603050405020304" pitchFamily="18" charset="0"/>
                <a:cs typeface="Times New Roman" panose="02020603050405020304" pitchFamily="18" charset="0"/>
              </a:rPr>
              <a:t>n</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39025"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748982" y="763125"/>
            <a:ext cx="3909695" cy="678180"/>
          </a:xfrm>
          <a:prstGeom prst="rect">
            <a:avLst/>
          </a:prstGeom>
        </p:spPr>
        <p:txBody>
          <a:bodyPr vert="horz" wrap="square" lIns="0" tIns="16510" rIns="0" bIns="0" rtlCol="0">
            <a:spAutoFit/>
          </a:bodyPr>
          <a:lstStyle/>
          <a:p>
            <a:pPr marL="12700" algn="ctr">
              <a:lnSpc>
                <a:spcPct val="100000"/>
              </a:lnSpc>
              <a:spcBef>
                <a:spcPts val="130"/>
              </a:spcBef>
            </a:pPr>
            <a:r>
              <a:rPr sz="4250" u="sng" spc="5" dirty="0"/>
              <a:t>PROJECT</a:t>
            </a:r>
            <a:r>
              <a:rPr sz="4250" u="sng" spc="-85" dirty="0"/>
              <a:t> </a:t>
            </a:r>
            <a:r>
              <a:rPr sz="4250" u="sng" spc="25" dirty="0"/>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6" name="Picture 25" descr="PngItem_2575695.png"/>
          <p:cNvPicPr>
            <a:picLocks noChangeAspect="1"/>
          </p:cNvPicPr>
          <p:nvPr/>
        </p:nvPicPr>
        <p:blipFill>
          <a:blip r:embed="rId4"/>
          <a:stretch>
            <a:fillRect/>
          </a:stretch>
        </p:blipFill>
        <p:spPr>
          <a:xfrm>
            <a:off x="8853111" y="3374968"/>
            <a:ext cx="2747204" cy="29011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397375" y="395512"/>
            <a:ext cx="2357120" cy="758190"/>
          </a:xfrm>
          <a:prstGeom prst="rect">
            <a:avLst/>
          </a:prstGeom>
        </p:spPr>
        <p:txBody>
          <a:bodyPr vert="horz" wrap="square" lIns="0" tIns="13335" rIns="0" bIns="0" rtlCol="0">
            <a:spAutoFit/>
          </a:bodyPr>
          <a:lstStyle/>
          <a:p>
            <a:pPr marL="12700" algn="ctr">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806</Words>
  <Application>Microsoft Office PowerPoint</Application>
  <PresentationFormat>Widescreen</PresentationFormat>
  <Paragraphs>128</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Jeevan R</cp:lastModifiedBy>
  <cp:revision>4</cp:revision>
  <dcterms:modified xsi:type="dcterms:W3CDTF">2024-08-30T08:02:43Z</dcterms:modified>
</cp:coreProperties>
</file>