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clg\employee_data%20chart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Library04\Downloads\Project%20-%2010%20(8).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chart1.xlsx]Sheet2!PivotTable2</c:name>
    <c:fmtId val="3"/>
  </c:pivotSource>
  <c:chart>
    <c:autoTitleDeleted val="1"/>
    <c:pivotFmts>
      <c:pivotFmt>
        <c:idx val="0"/>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s>
    <c:plotArea>
      <c:layout>
        <c:manualLayout>
          <c:layoutTarget val="inner"/>
          <c:xMode val="edge"/>
          <c:yMode val="edge"/>
          <c:x val="6.4451041137934081E-2"/>
          <c:y val="0.14909581970974237"/>
          <c:w val="0.65849733291159451"/>
          <c:h val="0.4148979906923399"/>
        </c:manualLayout>
      </c:layout>
      <c:barChart>
        <c:barDir val="col"/>
        <c:grouping val="stacked"/>
        <c:varyColors val="0"/>
        <c:ser>
          <c:idx val="5"/>
          <c:order val="0"/>
          <c:tx>
            <c:strRef>
              <c:f>Sheet2!$I$4:$I$6</c:f>
              <c:strCache>
                <c:ptCount val="1"/>
                <c:pt idx="0">
                  <c:v>(blank) - (blank)</c:v>
                </c:pt>
              </c:strCache>
            </c:strRef>
          </c:tx>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Sheet2!$I$7:$I$29</c:f>
              <c:numCache>
                <c:formatCode>General</c:formatCode>
                <c:ptCount val="11"/>
              </c:numCache>
            </c:numRef>
          </c:val>
          <c:extLst>
            <c:ext xmlns:c16="http://schemas.microsoft.com/office/drawing/2014/chart" uri="{C3380CC4-5D6E-409C-BE32-E72D297353CC}">
              <c16:uniqueId val="{00000005-4C7E-49EC-96CD-F4F598A4DD25}"/>
            </c:ext>
          </c:extLst>
        </c:ser>
        <c:dLbls>
          <c:showLegendKey val="0"/>
          <c:showVal val="0"/>
          <c:showCatName val="0"/>
          <c:showSerName val="0"/>
          <c:showPercent val="0"/>
          <c:showBubbleSize val="0"/>
        </c:dLbls>
        <c:gapWidth val="150"/>
        <c:overlap val="100"/>
        <c:serLines>
          <c:spPr>
            <a:ln w="9525">
              <a:solidFill>
                <a:schemeClr val="tx2">
                  <a:lumMod val="60000"/>
                  <a:lumOff val="40000"/>
                </a:schemeClr>
              </a:solidFill>
              <a:prstDash val="dash"/>
            </a:ln>
            <a:effectLst/>
          </c:spPr>
        </c:serLines>
        <c:axId val="361079616"/>
        <c:axId val="361080008"/>
      </c:barChart>
      <c:catAx>
        <c:axId val="361079616"/>
        <c:scaling>
          <c:orientation val="minMax"/>
        </c:scaling>
        <c:delete val="1"/>
        <c:axPos val="b"/>
        <c:numFmt formatCode="General" sourceLinked="1"/>
        <c:majorTickMark val="none"/>
        <c:minorTickMark val="none"/>
        <c:tickLblPos val="nextTo"/>
        <c:crossAx val="361080008"/>
        <c:crosses val="autoZero"/>
        <c:auto val="1"/>
        <c:lblAlgn val="ctr"/>
        <c:lblOffset val="100"/>
        <c:noMultiLvlLbl val="0"/>
      </c:catAx>
      <c:valAx>
        <c:axId val="361080008"/>
        <c:scaling>
          <c:orientation val="minMax"/>
        </c:scaling>
        <c:delete val="1"/>
        <c:axPos val="l"/>
        <c:numFmt formatCode="General" sourceLinked="1"/>
        <c:majorTickMark val="none"/>
        <c:minorTickMark val="none"/>
        <c:tickLblPos val="nextTo"/>
        <c:crossAx val="3610796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- 10 (8).xlsx]Sheet2!Sheet2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s>
    <c:plotArea>
      <c:layout>
        <c:manualLayout>
          <c:layoutTarget val="inner"/>
          <c:xMode val="edge"/>
          <c:yMode val="edge"/>
          <c:x val="5.7357807240045196E-2"/>
          <c:y val="3.5419500501374816E-2"/>
          <c:w val="0.65932838887650491"/>
          <c:h val="0.89186352970408111"/>
        </c:manualLayout>
      </c:layout>
      <c:barChart>
        <c:barDir val="col"/>
        <c:grouping val="clustered"/>
        <c:varyColors val="0"/>
        <c:ser>
          <c:idx val="0"/>
          <c:order val="0"/>
          <c:tx>
            <c:strRef>
              <c:f>Sheet2!$B$4:$B$6</c:f>
              <c:strCache>
                <c:ptCount val="1"/>
                <c:pt idx="0">
                  <c:v>Fully Meets - 1</c:v>
                </c:pt>
              </c:strCache>
            </c:strRef>
          </c:tx>
          <c:spPr>
            <a:solidFill>
              <a:schemeClr val="accent1"/>
            </a:solidFill>
            <a:ln>
              <a:noFill/>
            </a:ln>
            <a:effectLst/>
          </c:spPr>
          <c:invertIfNegative val="0"/>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Sheet2!$B$7:$B$17</c:f>
              <c:numCache>
                <c:formatCode>General</c:formatCode>
                <c:ptCount val="10"/>
                <c:pt idx="7">
                  <c:v>3492</c:v>
                </c:pt>
              </c:numCache>
            </c:numRef>
          </c:val>
          <c:extLst>
            <c:ext xmlns:c16="http://schemas.microsoft.com/office/drawing/2014/chart" uri="{C3380CC4-5D6E-409C-BE32-E72D297353CC}">
              <c16:uniqueId val="{00000000-B0F4-D54A-A7EA-F284055316AD}"/>
            </c:ext>
          </c:extLst>
        </c:ser>
        <c:ser>
          <c:idx val="1"/>
          <c:order val="1"/>
          <c:tx>
            <c:strRef>
              <c:f>Sheet2!$C$4:$C$6</c:f>
              <c:strCache>
                <c:ptCount val="1"/>
                <c:pt idx="0">
                  <c:v>Fully Meets - 2</c:v>
                </c:pt>
              </c:strCache>
            </c:strRef>
          </c:tx>
          <c:spPr>
            <a:solidFill>
              <a:schemeClr val="accent3"/>
            </a:solidFill>
            <a:ln>
              <a:noFill/>
            </a:ln>
            <a:effectLst/>
          </c:spPr>
          <c:invertIfNegative val="0"/>
          <c:trendline>
            <c:spPr>
              <a:ln w="19050" cap="rnd">
                <a:solidFill>
                  <a:schemeClr val="accent3"/>
                </a:solidFill>
                <a:prstDash val="sysDot"/>
              </a:ln>
              <a:effectLst/>
            </c:spPr>
            <c:trendlineType val="movingAvg"/>
            <c:period val="2"/>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Sheet2!$C$7:$C$17</c:f>
              <c:numCache>
                <c:formatCode>General</c:formatCode>
                <c:ptCount val="10"/>
                <c:pt idx="2">
                  <c:v>3489</c:v>
                </c:pt>
                <c:pt idx="8">
                  <c:v>3490</c:v>
                </c:pt>
                <c:pt idx="9">
                  <c:v>3488</c:v>
                </c:pt>
              </c:numCache>
            </c:numRef>
          </c:val>
          <c:extLst>
            <c:ext xmlns:c16="http://schemas.microsoft.com/office/drawing/2014/chart" uri="{C3380CC4-5D6E-409C-BE32-E72D297353CC}">
              <c16:uniqueId val="{00000002-B0F4-D54A-A7EA-F284055316AD}"/>
            </c:ext>
          </c:extLst>
        </c:ser>
        <c:ser>
          <c:idx val="2"/>
          <c:order val="2"/>
          <c:tx>
            <c:strRef>
              <c:f>Sheet2!$D$4:$D$6</c:f>
              <c:strCache>
                <c:ptCount val="1"/>
                <c:pt idx="0">
                  <c:v>Fully Meets - 4</c:v>
                </c:pt>
              </c:strCache>
            </c:strRef>
          </c:tx>
          <c:spPr>
            <a:solidFill>
              <a:schemeClr val="accent5"/>
            </a:solidFill>
            <a:ln>
              <a:noFill/>
            </a:ln>
            <a:effectLst/>
          </c:spPr>
          <c:invertIfNegative val="0"/>
          <c:trendline>
            <c:spPr>
              <a:ln w="19050" cap="rnd">
                <a:solidFill>
                  <a:schemeClr val="accent5"/>
                </a:solidFill>
                <a:prstDash val="sysDot"/>
              </a:ln>
              <a:effectLst/>
            </c:spPr>
            <c:trendlineType val="linear"/>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Sheet2!$D$7:$D$17</c:f>
              <c:numCache>
                <c:formatCode>General</c:formatCode>
                <c:ptCount val="10"/>
                <c:pt idx="1">
                  <c:v>3494</c:v>
                </c:pt>
                <c:pt idx="4">
                  <c:v>3487</c:v>
                </c:pt>
                <c:pt idx="6">
                  <c:v>3495</c:v>
                </c:pt>
              </c:numCache>
            </c:numRef>
          </c:val>
          <c:extLst>
            <c:ext xmlns:c16="http://schemas.microsoft.com/office/drawing/2014/chart" uri="{C3380CC4-5D6E-409C-BE32-E72D297353CC}">
              <c16:uniqueId val="{00000004-B0F4-D54A-A7EA-F284055316AD}"/>
            </c:ext>
          </c:extLst>
        </c:ser>
        <c:ser>
          <c:idx val="3"/>
          <c:order val="3"/>
          <c:tx>
            <c:strRef>
              <c:f>Sheet2!$E$4:$E$6</c:f>
              <c:strCache>
                <c:ptCount val="1"/>
                <c:pt idx="0">
                  <c:v>Fully Meets - 5</c:v>
                </c:pt>
              </c:strCache>
            </c:strRef>
          </c:tx>
          <c:spPr>
            <a:solidFill>
              <a:schemeClr val="accent1">
                <a:lumMod val="60000"/>
              </a:schemeClr>
            </a:solidFill>
            <a:ln>
              <a:noFill/>
            </a:ln>
            <a:effectLst/>
          </c:spPr>
          <c:invertIfNegative val="0"/>
          <c:trendline>
            <c:spPr>
              <a:ln w="19050" cap="rnd">
                <a:solidFill>
                  <a:schemeClr val="accent1">
                    <a:lumMod val="60000"/>
                  </a:schemeClr>
                </a:solidFill>
                <a:prstDash val="sysDot"/>
              </a:ln>
              <a:effectLst/>
            </c:spPr>
            <c:trendlineType val="linear"/>
            <c:forward val="2"/>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Sheet2!$E$7:$E$17</c:f>
              <c:numCache>
                <c:formatCode>General</c:formatCode>
                <c:ptCount val="10"/>
                <c:pt idx="0">
                  <c:v>3496</c:v>
                </c:pt>
                <c:pt idx="3">
                  <c:v>3493</c:v>
                </c:pt>
                <c:pt idx="5">
                  <c:v>3491</c:v>
                </c:pt>
              </c:numCache>
            </c:numRef>
          </c:val>
          <c:extLst>
            <c:ext xmlns:c16="http://schemas.microsoft.com/office/drawing/2014/chart" uri="{C3380CC4-5D6E-409C-BE32-E72D297353CC}">
              <c16:uniqueId val="{00000006-B0F4-D54A-A7EA-F284055316AD}"/>
            </c:ext>
          </c:extLst>
        </c:ser>
        <c:dLbls>
          <c:showLegendKey val="0"/>
          <c:showVal val="0"/>
          <c:showCatName val="0"/>
          <c:showSerName val="0"/>
          <c:showPercent val="0"/>
          <c:showBubbleSize val="0"/>
        </c:dLbls>
        <c:gapWidth val="219"/>
        <c:overlap val="-27"/>
        <c:axId val="361080400"/>
        <c:axId val="361080792"/>
      </c:barChart>
      <c:catAx>
        <c:axId val="36108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080792"/>
        <c:crosses val="autoZero"/>
        <c:auto val="1"/>
        <c:lblAlgn val="ctr"/>
        <c:lblOffset val="100"/>
        <c:noMultiLvlLbl val="0"/>
      </c:catAx>
      <c:valAx>
        <c:axId val="361080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080400"/>
        <c:crosses val="autoZero"/>
        <c:crossBetween val="between"/>
      </c:valAx>
      <c:spPr>
        <a:noFill/>
        <a:ln>
          <a:noFill/>
        </a:ln>
        <a:effectLst/>
      </c:spPr>
    </c:plotArea>
    <c:legend>
      <c:legendPos val="r"/>
      <c:layout>
        <c:manualLayout>
          <c:xMode val="edge"/>
          <c:yMode val="edge"/>
          <c:x val="0.72741542525221237"/>
          <c:y val="0.22885079313566534"/>
          <c:w val="0.26338809263150575"/>
          <c:h val="0.535858504546601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EB532-9F71-4EC7-A9E3-779BF93FF0A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DF68574-4FC5-402A-9E39-C8954EA26A62}" type="pres">
      <dgm:prSet presAssocID="{2CBEB532-9F71-4EC7-A9E3-779BF93FF0A6}" presName="linearFlow" presStyleCnt="0">
        <dgm:presLayoutVars>
          <dgm:dir/>
          <dgm:resizeHandles val="exact"/>
        </dgm:presLayoutVars>
      </dgm:prSet>
      <dgm:spPr/>
    </dgm:pt>
  </dgm:ptLst>
  <dgm:cxnLst>
    <dgm:cxn modelId="{7A4F37DC-2F0F-486E-BF04-6B17B5FD00F2}" type="presOf" srcId="{2CBEB532-9F71-4EC7-A9E3-779BF93FF0A6}" destId="{BDF68574-4FC5-402A-9E39-C8954EA26A62}"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dirty="0"/>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pPr algn="ctr"/>
          <a:r>
            <a:rPr lang="en-US" dirty="0"/>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DBD63CA2-BBCB-44D5-AA62-A88A8D374C98}" type="pres">
      <dgm:prSet presAssocID="{658CD5FA-649D-409A-AB13-5590FFB290F1}" presName="diagram" presStyleCnt="0">
        <dgm:presLayoutVars>
          <dgm:chPref val="1"/>
          <dgm:dir/>
          <dgm:animOne val="branch"/>
          <dgm:animLvl val="lvl"/>
          <dgm:resizeHandles val="exact"/>
        </dgm:presLayoutVars>
      </dgm:prSet>
      <dgm:spPr/>
    </dgm:pt>
    <dgm:pt modelId="{0EDC5CA3-0594-4D17-8A68-4C4FAD3C2642}" type="pres">
      <dgm:prSet presAssocID="{A866F0C3-EE89-4A00-9F86-DE76FA9C32F5}" presName="root1" presStyleCnt="0"/>
      <dgm:spPr/>
    </dgm:pt>
    <dgm:pt modelId="{750B7E0D-6548-4F54-9DF7-4024C9C35633}" type="pres">
      <dgm:prSet presAssocID="{A866F0C3-EE89-4A00-9F86-DE76FA9C32F5}" presName="LevelOneTextNode" presStyleLbl="node0" presStyleIdx="0" presStyleCnt="5" custScaleX="240678">
        <dgm:presLayoutVars>
          <dgm:chPref val="3"/>
        </dgm:presLayoutVars>
      </dgm:prSet>
      <dgm:spPr/>
    </dgm:pt>
    <dgm:pt modelId="{E75956EC-429B-4BD5-B3C4-DFBF9110384E}" type="pres">
      <dgm:prSet presAssocID="{A866F0C3-EE89-4A00-9F86-DE76FA9C32F5}" presName="level2hierChild" presStyleCnt="0"/>
      <dgm:spPr/>
    </dgm:pt>
    <dgm:pt modelId="{02200150-4A42-48B8-8086-8F03207340FD}" type="pres">
      <dgm:prSet presAssocID="{1D244653-2238-4EA4-82F4-89DE61AD31BC}" presName="root1" presStyleCnt="0"/>
      <dgm:spPr/>
    </dgm:pt>
    <dgm:pt modelId="{D99F937C-4F21-42F2-A481-8ACF37265741}" type="pres">
      <dgm:prSet presAssocID="{1D244653-2238-4EA4-82F4-89DE61AD31BC}" presName="LevelOneTextNode" presStyleLbl="node0" presStyleIdx="1" presStyleCnt="5" custScaleX="240555">
        <dgm:presLayoutVars>
          <dgm:chPref val="3"/>
        </dgm:presLayoutVars>
      </dgm:prSet>
      <dgm:spPr/>
    </dgm:pt>
    <dgm:pt modelId="{CDA77F38-7CE7-4AAA-84C8-82DAFDD0C965}" type="pres">
      <dgm:prSet presAssocID="{1D244653-2238-4EA4-82F4-89DE61AD31BC}" presName="level2hierChild" presStyleCnt="0"/>
      <dgm:spPr/>
    </dgm:pt>
    <dgm:pt modelId="{57FC4949-D65E-4F1D-A7CF-D11EEC6F8F4D}" type="pres">
      <dgm:prSet presAssocID="{FD41BEA5-4598-4803-B3D4-E724E987CACC}" presName="root1" presStyleCnt="0"/>
      <dgm:spPr/>
    </dgm:pt>
    <dgm:pt modelId="{372584B6-57F5-4D09-9E80-712C11F5E302}" type="pres">
      <dgm:prSet presAssocID="{FD41BEA5-4598-4803-B3D4-E724E987CACC}" presName="LevelOneTextNode" presStyleLbl="node0" presStyleIdx="2" presStyleCnt="5" custScaleX="240556">
        <dgm:presLayoutVars>
          <dgm:chPref val="3"/>
        </dgm:presLayoutVars>
      </dgm:prSet>
      <dgm:spPr/>
    </dgm:pt>
    <dgm:pt modelId="{018B597D-9F85-4D45-BED2-7875B280C784}" type="pres">
      <dgm:prSet presAssocID="{FD41BEA5-4598-4803-B3D4-E724E987CACC}" presName="level2hierChild" presStyleCnt="0"/>
      <dgm:spPr/>
    </dgm:pt>
    <dgm:pt modelId="{4C6AFA65-F7A4-4937-9960-43C8AEB41998}" type="pres">
      <dgm:prSet presAssocID="{38731D6D-5C8D-443E-A8A3-65A9E3716F3E}" presName="root1" presStyleCnt="0"/>
      <dgm:spPr/>
    </dgm:pt>
    <dgm:pt modelId="{4590D9AF-241E-4952-8494-FD2A18D15014}" type="pres">
      <dgm:prSet presAssocID="{38731D6D-5C8D-443E-A8A3-65A9E3716F3E}" presName="LevelOneTextNode" presStyleLbl="node0" presStyleIdx="3" presStyleCnt="5" custScaleX="237812">
        <dgm:presLayoutVars>
          <dgm:chPref val="3"/>
        </dgm:presLayoutVars>
      </dgm:prSet>
      <dgm:spPr/>
    </dgm:pt>
    <dgm:pt modelId="{A9268555-8C39-407A-80BC-85AFE1347901}" type="pres">
      <dgm:prSet presAssocID="{38731D6D-5C8D-443E-A8A3-65A9E3716F3E}" presName="level2hierChild" presStyleCnt="0"/>
      <dgm:spPr/>
    </dgm:pt>
    <dgm:pt modelId="{BB9F73D4-1059-4D84-86FA-24F3217886E5}" type="pres">
      <dgm:prSet presAssocID="{F38AD4C5-235E-4450-BFD9-70E9C2CE6F84}" presName="root1" presStyleCnt="0"/>
      <dgm:spPr/>
    </dgm:pt>
    <dgm:pt modelId="{13B2B604-5BC5-4B4D-BC61-0087D9540314}" type="pres">
      <dgm:prSet presAssocID="{F38AD4C5-235E-4450-BFD9-70E9C2CE6F84}" presName="LevelOneTextNode" presStyleLbl="node0" presStyleIdx="4" presStyleCnt="5" custScaleX="237411" custLinFactNeighborX="2156" custLinFactNeighborY="-4147">
        <dgm:presLayoutVars>
          <dgm:chPref val="3"/>
        </dgm:presLayoutVars>
      </dgm:prSet>
      <dgm:spPr/>
    </dgm:pt>
    <dgm:pt modelId="{AF351980-E14E-4DCA-89ED-45F360ADFE7A}" type="pres">
      <dgm:prSet presAssocID="{F38AD4C5-235E-4450-BFD9-70E9C2CE6F84}" presName="level2hierChild" presStyleCnt="0"/>
      <dgm:spPr/>
    </dgm:pt>
  </dgm:ptLst>
  <dgm:cxnLst>
    <dgm:cxn modelId="{04C3CC0C-CC39-4DCC-B31A-9C514DA9E01C}" srcId="{658CD5FA-649D-409A-AB13-5590FFB290F1}" destId="{A866F0C3-EE89-4A00-9F86-DE76FA9C32F5}" srcOrd="0" destOrd="0" parTransId="{62BDF331-94DF-485C-BC5C-916C3905C7F2}" sibTransId="{C41F2E6E-50FC-41EC-AC54-A3C1CB5EB4A4}"/>
    <dgm:cxn modelId="{59067D15-73B1-48AB-8F95-7CBE19997F41}" srcId="{658CD5FA-649D-409A-AB13-5590FFB290F1}" destId="{F38AD4C5-235E-4450-BFD9-70E9C2CE6F84}" srcOrd="4" destOrd="0" parTransId="{7B210181-429E-4DFD-9A75-5E75432756A9}" sibTransId="{5F8ECA51-A9D8-41DE-A532-81DAECCDD3D2}"/>
    <dgm:cxn modelId="{F9E8B12C-EC83-4CC4-95CF-54ED29DF1AF9}" type="presOf" srcId="{1D244653-2238-4EA4-82F4-89DE61AD31BC}" destId="{D99F937C-4F21-42F2-A481-8ACF37265741}" srcOrd="0" destOrd="0" presId="urn:microsoft.com/office/officeart/2005/8/layout/hierarchy2"/>
    <dgm:cxn modelId="{7E07B762-D2DB-4908-A164-2A37D5FDA877}" type="presOf" srcId="{FD41BEA5-4598-4803-B3D4-E724E987CACC}" destId="{372584B6-57F5-4D09-9E80-712C11F5E302}" srcOrd="0" destOrd="0" presId="urn:microsoft.com/office/officeart/2005/8/layout/hierarchy2"/>
    <dgm:cxn modelId="{7321D551-09C6-4590-B646-8366474B580A}" type="presOf" srcId="{A866F0C3-EE89-4A00-9F86-DE76FA9C32F5}" destId="{750B7E0D-6548-4F54-9DF7-4024C9C35633}" srcOrd="0" destOrd="0" presId="urn:microsoft.com/office/officeart/2005/8/layout/hierarchy2"/>
    <dgm:cxn modelId="{AF62C59F-C9AB-4575-A5C9-0C85D4686674}" srcId="{658CD5FA-649D-409A-AB13-5590FFB290F1}" destId="{1D244653-2238-4EA4-82F4-89DE61AD31BC}" srcOrd="1" destOrd="0" parTransId="{5153D895-3A1D-4D89-8A6C-394F2E5AFB08}" sibTransId="{FA03C3EB-97DE-4D3A-873A-2775DEB4C561}"/>
    <dgm:cxn modelId="{63AF93AB-95CF-41EC-A56E-AF82EB68500C}" type="presOf" srcId="{658CD5FA-649D-409A-AB13-5590FFB290F1}" destId="{DBD63CA2-BBCB-44D5-AA62-A88A8D374C98}" srcOrd="0" destOrd="0" presId="urn:microsoft.com/office/officeart/2005/8/layout/hierarchy2"/>
    <dgm:cxn modelId="{6295CBDA-BD9B-4978-8057-432853B080D4}" type="presOf" srcId="{F38AD4C5-235E-4450-BFD9-70E9C2CE6F84}" destId="{13B2B604-5BC5-4B4D-BC61-0087D9540314}" srcOrd="0" destOrd="0" presId="urn:microsoft.com/office/officeart/2005/8/layout/hierarchy2"/>
    <dgm:cxn modelId="{276476E9-938F-4116-96B7-BACAC8E8526E}" srcId="{658CD5FA-649D-409A-AB13-5590FFB290F1}" destId="{FD41BEA5-4598-4803-B3D4-E724E987CACC}" srcOrd="2" destOrd="0" parTransId="{B23E819B-5FA2-45C5-8FE4-17AB0D221F30}" sibTransId="{7932AE51-4A74-4458-BB40-3DA7A739400A}"/>
    <dgm:cxn modelId="{551C11EB-B4E8-4C5B-A114-2EDB6A7FA54E}" type="presOf" srcId="{38731D6D-5C8D-443E-A8A3-65A9E3716F3E}" destId="{4590D9AF-241E-4952-8494-FD2A18D15014}" srcOrd="0" destOrd="0" presId="urn:microsoft.com/office/officeart/2005/8/layout/hierarchy2"/>
    <dgm:cxn modelId="{2E9293FF-BA3E-4C12-82D7-A8A2E8EA30A0}" srcId="{658CD5FA-649D-409A-AB13-5590FFB290F1}" destId="{38731D6D-5C8D-443E-A8A3-65A9E3716F3E}" srcOrd="3" destOrd="0" parTransId="{DF36BC72-E341-4A43-8E0F-050A19CA0110}" sibTransId="{A3B5EDA5-CFC0-476C-B16C-1EA19363EB90}"/>
    <dgm:cxn modelId="{0DF15209-22F7-41DC-AFCF-55E4BCA8057C}" type="presParOf" srcId="{DBD63CA2-BBCB-44D5-AA62-A88A8D374C98}" destId="{0EDC5CA3-0594-4D17-8A68-4C4FAD3C2642}" srcOrd="0" destOrd="0" presId="urn:microsoft.com/office/officeart/2005/8/layout/hierarchy2"/>
    <dgm:cxn modelId="{FE2871B5-7C65-473D-8A76-BA430458BAC5}" type="presParOf" srcId="{0EDC5CA3-0594-4D17-8A68-4C4FAD3C2642}" destId="{750B7E0D-6548-4F54-9DF7-4024C9C35633}" srcOrd="0" destOrd="0" presId="urn:microsoft.com/office/officeart/2005/8/layout/hierarchy2"/>
    <dgm:cxn modelId="{2EAF28A2-096B-4227-A5EF-A2CB72A731CC}" type="presParOf" srcId="{0EDC5CA3-0594-4D17-8A68-4C4FAD3C2642}" destId="{E75956EC-429B-4BD5-B3C4-DFBF9110384E}" srcOrd="1" destOrd="0" presId="urn:microsoft.com/office/officeart/2005/8/layout/hierarchy2"/>
    <dgm:cxn modelId="{AE6F6FE4-FBC2-4AE7-8ACE-B85E63D62902}" type="presParOf" srcId="{DBD63CA2-BBCB-44D5-AA62-A88A8D374C98}" destId="{02200150-4A42-48B8-8086-8F03207340FD}" srcOrd="1" destOrd="0" presId="urn:microsoft.com/office/officeart/2005/8/layout/hierarchy2"/>
    <dgm:cxn modelId="{D5E71B8E-9194-4817-8B5B-19BBE29AB992}" type="presParOf" srcId="{02200150-4A42-48B8-8086-8F03207340FD}" destId="{D99F937C-4F21-42F2-A481-8ACF37265741}" srcOrd="0" destOrd="0" presId="urn:microsoft.com/office/officeart/2005/8/layout/hierarchy2"/>
    <dgm:cxn modelId="{1E34104E-B986-40C1-95F4-4378223924E4}" type="presParOf" srcId="{02200150-4A42-48B8-8086-8F03207340FD}" destId="{CDA77F38-7CE7-4AAA-84C8-82DAFDD0C965}" srcOrd="1" destOrd="0" presId="urn:microsoft.com/office/officeart/2005/8/layout/hierarchy2"/>
    <dgm:cxn modelId="{BCBDF6CD-092D-40FE-9114-51D2663D152B}" type="presParOf" srcId="{DBD63CA2-BBCB-44D5-AA62-A88A8D374C98}" destId="{57FC4949-D65E-4F1D-A7CF-D11EEC6F8F4D}" srcOrd="2" destOrd="0" presId="urn:microsoft.com/office/officeart/2005/8/layout/hierarchy2"/>
    <dgm:cxn modelId="{30ED093D-382C-4BFD-BD14-E55935B1EB97}" type="presParOf" srcId="{57FC4949-D65E-4F1D-A7CF-D11EEC6F8F4D}" destId="{372584B6-57F5-4D09-9E80-712C11F5E302}" srcOrd="0" destOrd="0" presId="urn:microsoft.com/office/officeart/2005/8/layout/hierarchy2"/>
    <dgm:cxn modelId="{98550C1C-E041-456E-8693-CF77131E0597}" type="presParOf" srcId="{57FC4949-D65E-4F1D-A7CF-D11EEC6F8F4D}" destId="{018B597D-9F85-4D45-BED2-7875B280C784}" srcOrd="1" destOrd="0" presId="urn:microsoft.com/office/officeart/2005/8/layout/hierarchy2"/>
    <dgm:cxn modelId="{8202ECD2-FB27-429B-8833-92640C218560}" type="presParOf" srcId="{DBD63CA2-BBCB-44D5-AA62-A88A8D374C98}" destId="{4C6AFA65-F7A4-4937-9960-43C8AEB41998}" srcOrd="3" destOrd="0" presId="urn:microsoft.com/office/officeart/2005/8/layout/hierarchy2"/>
    <dgm:cxn modelId="{A5131D01-85D3-4576-9993-F6A34466496A}" type="presParOf" srcId="{4C6AFA65-F7A4-4937-9960-43C8AEB41998}" destId="{4590D9AF-241E-4952-8494-FD2A18D15014}" srcOrd="0" destOrd="0" presId="urn:microsoft.com/office/officeart/2005/8/layout/hierarchy2"/>
    <dgm:cxn modelId="{E287BD2C-3E8B-424F-BFF0-D23BB7E19F0E}" type="presParOf" srcId="{4C6AFA65-F7A4-4937-9960-43C8AEB41998}" destId="{A9268555-8C39-407A-80BC-85AFE1347901}" srcOrd="1" destOrd="0" presId="urn:microsoft.com/office/officeart/2005/8/layout/hierarchy2"/>
    <dgm:cxn modelId="{09E6BA83-C0AF-47D4-95E5-284854907BB8}" type="presParOf" srcId="{DBD63CA2-BBCB-44D5-AA62-A88A8D374C98}" destId="{BB9F73D4-1059-4D84-86FA-24F3217886E5}" srcOrd="4" destOrd="0" presId="urn:microsoft.com/office/officeart/2005/8/layout/hierarchy2"/>
    <dgm:cxn modelId="{F35A9B2E-6C82-4B94-888C-C8914E599DB1}" type="presParOf" srcId="{BB9F73D4-1059-4D84-86FA-24F3217886E5}" destId="{13B2B604-5BC5-4B4D-BC61-0087D9540314}" srcOrd="0" destOrd="0" presId="urn:microsoft.com/office/officeart/2005/8/layout/hierarchy2"/>
    <dgm:cxn modelId="{4094DA75-675D-4FB7-8EB7-E20485AEAC8C}" type="presParOf" srcId="{BB9F73D4-1059-4D84-86FA-24F3217886E5}" destId="{AF351980-E14E-4DCA-89ED-45F360ADFE7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523067" cy="1523067"/>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20E02D8-68AA-4C0E-BF51-BA594B8BAF6D}">
      <dsp:nvSpPr>
        <dsp:cNvPr id="0" name=""/>
        <dsp:cNvSpPr/>
      </dsp:nvSpPr>
      <dsp:spPr>
        <a:xfrm>
          <a:off x="761533" y="0"/>
          <a:ext cx="7680101" cy="1523067"/>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Employee Performance Analysis Using Excel</a:t>
          </a:r>
        </a:p>
      </dsp:txBody>
      <dsp:txXfrm>
        <a:off x="761533" y="0"/>
        <a:ext cx="7680101" cy="15230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B7E0D-6548-4F54-9DF7-4024C9C35633}">
      <dsp:nvSpPr>
        <dsp:cNvPr id="0" name=""/>
        <dsp:cNvSpPr/>
      </dsp:nvSpPr>
      <dsp:spPr>
        <a:xfrm>
          <a:off x="2236635" y="1471"/>
          <a:ext cx="4314345" cy="8962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Human Resources (HR) Department  </a:t>
          </a:r>
        </a:p>
      </dsp:txBody>
      <dsp:txXfrm>
        <a:off x="2262886" y="27722"/>
        <a:ext cx="4261843" cy="843787"/>
      </dsp:txXfrm>
    </dsp:sp>
    <dsp:sp modelId="{D99F937C-4F21-42F2-A481-8ACF37265741}">
      <dsp:nvSpPr>
        <dsp:cNvPr id="0" name=""/>
        <dsp:cNvSpPr/>
      </dsp:nvSpPr>
      <dsp:spPr>
        <a:xfrm>
          <a:off x="2236635" y="1032204"/>
          <a:ext cx="4312140" cy="8962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Department Managers (Sales &amp; Production)</a:t>
          </a:r>
        </a:p>
      </dsp:txBody>
      <dsp:txXfrm>
        <a:off x="2262886" y="1058455"/>
        <a:ext cx="4259638" cy="843787"/>
      </dsp:txXfrm>
    </dsp:sp>
    <dsp:sp modelId="{372584B6-57F5-4D09-9E80-712C11F5E302}">
      <dsp:nvSpPr>
        <dsp:cNvPr id="0" name=""/>
        <dsp:cNvSpPr/>
      </dsp:nvSpPr>
      <dsp:spPr>
        <a:xfrm>
          <a:off x="2236635" y="2062938"/>
          <a:ext cx="4312158" cy="8962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Senior Leadership/Executives</a:t>
          </a:r>
        </a:p>
      </dsp:txBody>
      <dsp:txXfrm>
        <a:off x="2262886" y="2089189"/>
        <a:ext cx="4259656" cy="843787"/>
      </dsp:txXfrm>
    </dsp:sp>
    <dsp:sp modelId="{4590D9AF-241E-4952-8494-FD2A18D15014}">
      <dsp:nvSpPr>
        <dsp:cNvPr id="0" name=""/>
        <dsp:cNvSpPr/>
      </dsp:nvSpPr>
      <dsp:spPr>
        <a:xfrm>
          <a:off x="2236635" y="3093671"/>
          <a:ext cx="4262969" cy="8962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Employees</a:t>
          </a:r>
        </a:p>
      </dsp:txBody>
      <dsp:txXfrm>
        <a:off x="2262886" y="3119922"/>
        <a:ext cx="4210467" cy="843787"/>
      </dsp:txXfrm>
    </dsp:sp>
    <dsp:sp modelId="{13B2B604-5BC5-4B4D-BC61-0087D9540314}">
      <dsp:nvSpPr>
        <dsp:cNvPr id="0" name=""/>
        <dsp:cNvSpPr/>
      </dsp:nvSpPr>
      <dsp:spPr>
        <a:xfrm>
          <a:off x="2275283" y="4087235"/>
          <a:ext cx="4255781" cy="8962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Finance/Compensation Teams</a:t>
          </a:r>
        </a:p>
      </dsp:txBody>
      <dsp:txXfrm>
        <a:off x="2301534" y="4113486"/>
        <a:ext cx="4203279" cy="843787"/>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7.xml" /><Relationship Id="rId4" Type="http://schemas.openxmlformats.org/officeDocument/2006/relationships/image" Target="../media/image1.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7.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a:t>
            </a:r>
            <a:r>
              <a:rPr lang="en-US" sz="2400" dirty="0" err="1"/>
              <a:t>SANGEETHA</a:t>
            </a:r>
            <a:r>
              <a:rPr lang="en-US" sz="2400" dirty="0"/>
              <a:t>  G </a:t>
            </a:r>
          </a:p>
          <a:p>
            <a:r>
              <a:rPr lang="en-US" sz="2400" dirty="0"/>
              <a:t>REGISTER NO.:  312204623</a:t>
            </a:r>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a:extLst>
              <a:ext uri="{FF2B5EF4-FFF2-40B4-BE49-F238E27FC236}">
                <a16:creationId xmlns:a16="http://schemas.microsoft.com/office/drawing/2014/main" id="{E8AB570A-50DD-4AC7-96F1-8169B324E2B1}"/>
              </a:ext>
            </a:extLst>
          </p:cNvPr>
          <p:cNvGraphicFramePr>
            <a:graphicFrameLocks/>
          </p:cNvGraphicFramePr>
          <p:nvPr>
            <p:extLst>
              <p:ext uri="{D42A27DB-BD31-4B8C-83A1-F6EECF244321}">
                <p14:modId xmlns:p14="http://schemas.microsoft.com/office/powerpoint/2010/main" val="962566204"/>
              </p:ext>
            </p:extLst>
          </p:nvPr>
        </p:nvGraphicFramePr>
        <p:xfrm>
          <a:off x="6471920" y="1785328"/>
          <a:ext cx="5171440" cy="4706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602439124"/>
              </p:ext>
            </p:extLst>
          </p:nvPr>
        </p:nvGraphicFramePr>
        <p:xfrm>
          <a:off x="2575773" y="1838457"/>
          <a:ext cx="8285777" cy="394415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4" y="2824349"/>
            <a:ext cx="1904762" cy="1904762"/>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a16="http://schemas.microsoft.com/office/drawing/2014/main" id="{F8F81060-0014-4B65-9A40-3816E13FC2E4}"/>
              </a:ext>
            </a:extLst>
          </p:cNvPr>
          <p:cNvSpPr txBox="1"/>
          <p:nvPr/>
        </p:nvSpPr>
        <p:spPr>
          <a:xfrm>
            <a:off x="461460" y="1519311"/>
            <a:ext cx="10607039" cy="4401205"/>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analysis revealed significant performance discrepancies among employees in similar roles, indicating potential issues with the evaluation process or management practices.</a:t>
            </a:r>
          </a:p>
          <a:p>
            <a:pPr algn="just"/>
            <a:r>
              <a:rPr lang="en-US" sz="2000" dirty="0">
                <a:latin typeface="Arial" panose="020B0604020202020204" pitchFamily="34" charset="0"/>
                <a:cs typeface="Arial" panose="020B0604020202020204" pitchFamily="34" charset="0"/>
              </a:rPr>
              <a:t>Variations in employee type and status were found to influence performance ratings and job satisfaction, suggesting a need for tailored performance management strategies.</a:t>
            </a:r>
          </a:p>
          <a:p>
            <a:pPr algn="just"/>
            <a:r>
              <a:rPr lang="en-US" sz="2000" dirty="0">
                <a:latin typeface="Arial" panose="020B0604020202020204" pitchFamily="34" charset="0"/>
                <a:cs typeface="Arial" panose="020B0604020202020204" pitchFamily="34" charset="0"/>
              </a:rPr>
              <a:t>Inconsistencies in performance ratings point to the need for standardized evaluation criteria and more transparent performance assessment methods.</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Key areas for improvement include refining performance evaluation criteria, enhancing fairness in ratings, and addressing any discrepancies caused by employment status or demographic factors.</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Implement the recommendations to improve performance management practices, monitor the impact of changes, and continuously assess and adjust strategies to foster a fair and productive work environment.</a:t>
            </a:r>
            <a:endParaRPr lang="en-IN" sz="20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45108" y="371248"/>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 y="1693823"/>
            <a:ext cx="8106150" cy="4256216"/>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867876285"/>
              </p:ext>
            </p:extLst>
          </p:nvPr>
        </p:nvGraphicFramePr>
        <p:xfrm>
          <a:off x="702365" y="2623930"/>
          <a:ext cx="8441635" cy="1523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a16="http://schemas.microsoft.com/office/drawing/2014/main" id="{C88AC415-C681-421E-B395-E370663BDE66}"/>
              </a:ext>
            </a:extLst>
          </p:cNvPr>
          <p:cNvSpPr>
            <a:spLocks noGrp="1"/>
          </p:cNvSpPr>
          <p:nvPr>
            <p:ph type="body" idx="1"/>
          </p:nvPr>
        </p:nvSpPr>
        <p:spPr>
          <a:xfrm>
            <a:off x="613499" y="1810882"/>
            <a:ext cx="9382959" cy="4445952"/>
          </a:xfrm>
        </p:spPr>
        <p:txBody>
          <a:bodyPr>
            <a:normAutofit/>
          </a:bodyPr>
          <a:lstStyle/>
          <a:p>
            <a:pPr marL="342900" indent="-342900" algn="just">
              <a:buFont typeface="Wingdings" panose="05000000000000000000" pitchFamily="2" charset="2"/>
              <a:buChar char="ü"/>
            </a:pPr>
            <a:r>
              <a:rPr lang="en-US" dirty="0">
                <a:solidFill>
                  <a:schemeClr val="tx1"/>
                </a:solidFill>
              </a:rPr>
              <a:t>The data shows varying performance scores and ratings among employees in similar roles (e.g., Area Sales Managers), which could indicate inconsistent evaluation criteria or management </a:t>
            </a:r>
            <a:r>
              <a:rPr lang="en-US" dirty="0" err="1">
                <a:solidFill>
                  <a:schemeClr val="tx1"/>
                </a:solidFill>
              </a:rPr>
              <a:t>practices.There</a:t>
            </a:r>
            <a:r>
              <a:rPr lang="en-US" dirty="0">
                <a:solidFill>
                  <a:schemeClr val="tx1"/>
                </a:solidFill>
              </a:rPr>
              <a:t> is a mix of employee statuses (Active, Temporary, Contract) which may impact job stability and employee satisfaction.</a:t>
            </a:r>
          </a:p>
          <a:p>
            <a:pPr marL="342900" indent="-342900" algn="just">
              <a:buFont typeface="Wingdings" panose="05000000000000000000" pitchFamily="2" charset="2"/>
              <a:buChar char="ü"/>
            </a:pPr>
            <a:r>
              <a:rPr lang="en-US" dirty="0">
                <a:solidFill>
                  <a:schemeClr val="tx1"/>
                </a:solidFill>
              </a:rPr>
              <a:t>Employees have different classifications and employment types (Full-Time, Part-Time, Contract, Temporary) which can affect workload distribution and team dynamics.</a:t>
            </a:r>
          </a:p>
          <a:p>
            <a:pPr marL="342900" indent="-342900" algn="just">
              <a:buFont typeface="Wingdings" panose="05000000000000000000" pitchFamily="2" charset="2"/>
              <a:buChar char="ü"/>
            </a:pPr>
            <a:r>
              <a:rPr lang="en-US" dirty="0">
                <a:solidFill>
                  <a:schemeClr val="tx1"/>
                </a:solidFill>
              </a:rPr>
              <a:t>The employee ratings range from 1 to 5, suggesting potential inconsistencies in how performance is assessed across departments or business </a:t>
            </a:r>
            <a:r>
              <a:rPr lang="en-US" dirty="0" err="1">
                <a:solidFill>
                  <a:schemeClr val="tx1"/>
                </a:solidFill>
              </a:rPr>
              <a:t>units.There</a:t>
            </a:r>
            <a:r>
              <a:rPr lang="en-US" dirty="0">
                <a:solidFill>
                  <a:schemeClr val="tx1"/>
                </a:solidFill>
              </a:rPr>
              <a:t> are variations in gender, race, and other demographics that could influence performance and job satisfaction but may not be adequately addressed.</a:t>
            </a:r>
          </a:p>
          <a:p>
            <a:pPr marL="342900" indent="-342900" algn="just">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graphicFrame>
        <p:nvGraphicFramePr>
          <p:cNvPr id="6" name="Diagram 5">
            <a:extLst>
              <a:ext uri="{FF2B5EF4-FFF2-40B4-BE49-F238E27FC236}">
                <a16:creationId xmlns:a16="http://schemas.microsoft.com/office/drawing/2014/main" id="{3D9A1EB8-B17F-42CE-8CCE-B278C0DC1051}"/>
              </a:ext>
            </a:extLst>
          </p:cNvPr>
          <p:cNvGraphicFramePr/>
          <p:nvPr>
            <p:extLst>
              <p:ext uri="{D42A27DB-BD31-4B8C-83A1-F6EECF244321}">
                <p14:modId xmlns:p14="http://schemas.microsoft.com/office/powerpoint/2010/main" val="4256197668"/>
              </p:ext>
            </p:extLst>
          </p:nvPr>
        </p:nvGraphicFramePr>
        <p:xfrm>
          <a:off x="530089" y="1722783"/>
          <a:ext cx="8852451" cy="4862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622738" y="2150772"/>
            <a:ext cx="184731" cy="369332"/>
          </a:xfrm>
          <a:prstGeom prst="rect">
            <a:avLst/>
          </a:prstGeom>
          <a:noFill/>
        </p:spPr>
        <p:txBody>
          <a:bodyPr wrap="none" rtlCol="0">
            <a:spAutoFit/>
          </a:bodyPr>
          <a:lstStyle/>
          <a:p>
            <a:endParaRPr lang="en-IN" dirty="0"/>
          </a:p>
        </p:txBody>
      </p:sp>
      <p:sp>
        <p:nvSpPr>
          <p:cNvPr id="5" name="TextBox 4"/>
          <p:cNvSpPr txBox="1"/>
          <p:nvPr/>
        </p:nvSpPr>
        <p:spPr>
          <a:xfrm>
            <a:off x="1403797" y="2897746"/>
            <a:ext cx="5666704" cy="1996226"/>
          </a:xfrm>
          <a:prstGeom prst="rect">
            <a:avLst/>
          </a:prstGeom>
          <a:noFill/>
        </p:spPr>
        <p:txBody>
          <a:bodyPr wrap="square" rtlCol="0">
            <a:spAutoFit/>
          </a:bodyPr>
          <a:lstStyle/>
          <a:p>
            <a:endParaRPr lang="en-IN" dirty="0"/>
          </a:p>
        </p:txBody>
      </p:sp>
      <p:sp>
        <p:nvSpPr>
          <p:cNvPr id="7" name="TextBox 6"/>
          <p:cNvSpPr txBox="1"/>
          <p:nvPr/>
        </p:nvSpPr>
        <p:spPr>
          <a:xfrm>
            <a:off x="397565" y="1764406"/>
            <a:ext cx="10380372" cy="5632311"/>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To analyze performance discrepancies and identify factors contributing to varying performance scores and ratings among Area Sales Managers. To analyze performance discrepancies and identify factors contributing to varying performance scores and ratings among Area Sales Managers.</a:t>
            </a:r>
          </a:p>
          <a:p>
            <a:pPr algn="just"/>
            <a:endParaRPr lang="en-IN" sz="2000" dirty="0"/>
          </a:p>
          <a:p>
            <a:pPr marL="342900" indent="-342900" algn="just">
              <a:buFont typeface="Wingdings" panose="05000000000000000000" pitchFamily="2" charset="2"/>
              <a:buChar char="Ø"/>
            </a:pPr>
            <a:r>
              <a:rPr lang="en-US" sz="2000" dirty="0"/>
              <a:t>Investigate the evaluation criteria and methods used for performance ratings to ensure consistency and fairness across different managers and departments. Assess how different employment statuses (e.g., Full-Time vs. Part-Time) affect employee performance and overall team efficiency. Explore how demographic factors (e.g., gender, race) impact performance ratings and if any biases are present.</a:t>
            </a:r>
          </a:p>
          <a:p>
            <a:pPr algn="just"/>
            <a:endParaRPr lang="en-IN" sz="2000" dirty="0"/>
          </a:p>
          <a:p>
            <a:pPr marL="342900" indent="-342900" algn="just">
              <a:buFont typeface="Wingdings" panose="05000000000000000000" pitchFamily="2" charset="2"/>
              <a:buChar char="Ø"/>
            </a:pPr>
            <a:r>
              <a:rPr lang="en-US" sz="2000" dirty="0"/>
              <a:t>Develop recommendations for improving performance evaluation processes, addressing potential biases, and standardizing criteria to enhance overall employee satisfaction and performance consistency.</a:t>
            </a:r>
            <a:endParaRPr lang="en-IN" sz="2000" dirty="0"/>
          </a:p>
          <a:p>
            <a:pPr lvl="0" algn="just"/>
            <a:endParaRPr lang="en-IN" sz="2000" dirty="0"/>
          </a:p>
          <a:p>
            <a:pPr algn="just"/>
            <a:endParaRPr lang="en-IN" sz="2000" dirty="0"/>
          </a:p>
          <a:p>
            <a:pPr lvl="0" algn="just"/>
            <a:endParaRPr lang="en-IN" sz="2000" dirty="0"/>
          </a:p>
          <a:p>
            <a:pPr algn="just"/>
            <a:endParaRPr lang="en-IN" sz="2000" dirty="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id="{81764151-B9B3-4C8D-937B-F049C9C4FEF4}"/>
              </a:ext>
            </a:extLst>
          </p:cNvPr>
          <p:cNvGraphicFramePr/>
          <p:nvPr>
            <p:extLst>
              <p:ext uri="{D42A27DB-BD31-4B8C-83A1-F6EECF244321}">
                <p14:modId xmlns:p14="http://schemas.microsoft.com/office/powerpoint/2010/main" val="4121934233"/>
              </p:ext>
            </p:extLst>
          </p:nvPr>
        </p:nvGraphicFramePr>
        <p:xfrm>
          <a:off x="609600" y="1589649"/>
          <a:ext cx="8787617" cy="5022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id="{A620A2CE-FFE9-4505-8508-445497B29450}"/>
              </a:ext>
            </a:extLst>
          </p:cNvPr>
          <p:cNvSpPr txBox="1"/>
          <p:nvPr/>
        </p:nvSpPr>
        <p:spPr>
          <a:xfrm>
            <a:off x="556590" y="2491409"/>
            <a:ext cx="9765970" cy="3139321"/>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 Background Color Shading, Data Bars, Values.</a:t>
            </a:r>
            <a:endParaRPr lang="en-US" dirty="0"/>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performance groups, such as those with exceeds, needs improvement and fully meets.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employee Id.</a:t>
            </a:r>
          </a:p>
          <a:p>
            <a:endParaRPr lang="en-US" sz="2000" dirty="0"/>
          </a:p>
          <a:p>
            <a:r>
              <a:rPr lang="en-US" sz="2000" dirty="0">
                <a:effectLst>
                  <a:outerShdw blurRad="38100" dist="38100" dir="2700000" algn="tl">
                    <a:srgbClr val="000000">
                      <a:alpha val="43137"/>
                    </a:srgbClr>
                  </a:outerShdw>
                </a:effectLst>
              </a:rPr>
              <a:t>GRAPHS -</a:t>
            </a:r>
            <a:r>
              <a:rPr lang="en-US" sz="2000" dirty="0"/>
              <a:t> Final Report with Trend line.</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743614" y="1732302"/>
            <a:ext cx="8593569" cy="3785652"/>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dirty="0">
                <a:effectLst>
                  <a:outerShdw blurRad="38100" dist="38100" dir="2700000" algn="tl">
                    <a:srgbClr val="000000">
                      <a:alpha val="43137"/>
                    </a:srgbClr>
                  </a:outerShdw>
                </a:effectLst>
              </a:rPr>
              <a:t>FIRST NAME</a:t>
            </a:r>
            <a:r>
              <a:rPr lang="en-US" sz="2000" dirty="0"/>
              <a:t>: The first name of the employee.</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CURRENT EMPLOYEE RATING</a:t>
            </a:r>
            <a:r>
              <a:rPr lang="en-US" sz="2000" dirty="0"/>
              <a:t>: The current rating or evaluation of the employee's overall performance</a:t>
            </a:r>
          </a:p>
          <a:p>
            <a:endParaRPr lang="en-US" sz="2000" dirty="0"/>
          </a:p>
          <a:p>
            <a:r>
              <a:rPr lang="en-US" sz="2000" dirty="0">
                <a:effectLst>
                  <a:outerShdw blurRad="38100" dist="38100" dir="2700000" algn="tl">
                    <a:srgbClr val="000000">
                      <a:alpha val="43137"/>
                    </a:srgbClr>
                  </a:outerShdw>
                </a:effectLst>
              </a:rPr>
              <a:t>PERFORMANCE SCORE</a:t>
            </a:r>
            <a:r>
              <a:rPr lang="en-US" sz="2000" dirty="0"/>
              <a:t>: A score indicating the employee's performance level (e.g., Excellent, Satisfactory, Needs Improvement).</a:t>
            </a:r>
          </a:p>
          <a:p>
            <a:endParaRPr lang="en-US" sz="2000" dirty="0"/>
          </a:p>
          <a:p>
            <a:r>
              <a:rPr lang="en-US" sz="2000" dirty="0">
                <a:effectLst>
                  <a:outerShdw blurRad="38100" dist="38100" dir="2700000" algn="tl">
                    <a:srgbClr val="000000">
                      <a:alpha val="43137"/>
                    </a:srgbClr>
                  </a:outerShdw>
                </a:effectLst>
              </a:rPr>
              <a:t>BUSINESS UNIT</a:t>
            </a:r>
            <a:r>
              <a:rPr lang="en-US" sz="2000" dirty="0"/>
              <a:t>: The specific business unit or department to which the employee belongs</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755374" y="1868557"/>
            <a:ext cx="8958469" cy="3785652"/>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a:t>
            </a:r>
          </a:p>
          <a:p>
            <a:endParaRPr lang="en-US" sz="2000" dirty="0"/>
          </a:p>
          <a:p>
            <a:r>
              <a:rPr lang="en-US" sz="2000" dirty="0">
                <a:effectLst>
                  <a:outerShdw blurRad="38100" dist="38100" dir="2700000" algn="tl">
                    <a:srgbClr val="000000">
                      <a:alpha val="43137"/>
                    </a:srgbClr>
                  </a:outerShdw>
                </a:effectLst>
              </a:rPr>
              <a:t>PIVOT TABLE: </a:t>
            </a:r>
            <a:r>
              <a:rPr lang="en-US" sz="2000" dirty="0"/>
              <a:t>Employee ID, First Name, Performance Score, Business Unit, Current Employee Rating.</a:t>
            </a:r>
          </a:p>
          <a:p>
            <a:endParaRPr lang="en-US" sz="2000" dirty="0"/>
          </a:p>
          <a:p>
            <a:r>
              <a:rPr lang="en-US" sz="2000" dirty="0">
                <a:effectLst>
                  <a:outerShdw blurRad="38100" dist="38100" dir="2700000" algn="tl">
                    <a:srgbClr val="000000">
                      <a:alpha val="43137"/>
                    </a:srgbClr>
                  </a:outerShdw>
                </a:effectLst>
              </a:rPr>
              <a:t>CHART: </a:t>
            </a:r>
            <a:r>
              <a:rPr lang="en-US" sz="2000" dirty="0"/>
              <a:t>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570</TotalTime>
  <Words>686</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Guest User</cp:lastModifiedBy>
  <cp:revision>53</cp:revision>
  <dcterms:created xsi:type="dcterms:W3CDTF">2024-08-21T00:32:52Z</dcterms:created>
  <dcterms:modified xsi:type="dcterms:W3CDTF">2024-08-28T08:38:51Z</dcterms:modified>
</cp:coreProperties>
</file>