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5" d="100"/>
          <a:sy n="95"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9/27/2024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76550426"/>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30383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33071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750052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0683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753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1189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3461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5287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06731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30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4127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1044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116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46180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24912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57751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67147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3924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8332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600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9611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506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81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730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94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384652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11.jpe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563444" y="3066504"/>
            <a:ext cx="10773255" cy="15392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NAME:G.Sangeetha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NO:312204249</a:t>
            </a:r>
            <a:endParaRPr lang="en-US" altLang="zh-CN" sz="22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DEPARTMENT:B.com(Accounting &amp;Finance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COLLEGE:AnnaViolet Arts and Science college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867371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3" name="文本框"/>
          <p:cNvSpPr txBox="1">
            <a:spLocks/>
          </p:cNvSpPr>
          <p:nvPr/>
        </p:nvSpPr>
        <p:spPr>
          <a:xfrm>
            <a:off x="1128075" y="1200131"/>
            <a:ext cx="7349045" cy="1424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Salary Benchmarking: Regression models can be used to benchmark salaries against industry standards and market trends. By analyzing compensation data from similar organizations or industry surveys, regression analysis helps organizations ensure their salary levels remain competitive.24 Apr 2024</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34973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4" name="文本框"/>
          <p:cNvSpPr txBox="1">
            <a:spLocks/>
          </p:cNvSpPr>
          <p:nvPr/>
        </p:nvSpPr>
        <p:spPr>
          <a:xfrm rot="21580520">
            <a:off x="912079" y="1343004"/>
            <a:ext cx="7565042"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Droid Sans" charset="0"/>
              <a:ea typeface="宋体" charset="0"/>
              <a:cs typeface="Lucida Sans"/>
            </a:endParaRPr>
          </a:p>
        </p:txBody>
      </p:sp>
      <p:pic>
        <p:nvPicPr>
          <p:cNvPr id="2" name="Picture 1">
            <a:extLst>
              <a:ext uri="{FF2B5EF4-FFF2-40B4-BE49-F238E27FC236}">
                <a16:creationId xmlns:a16="http://schemas.microsoft.com/office/drawing/2014/main" id="{80C5E3FB-A402-C5AC-92C5-6E5A1A9A07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9551" y="1219200"/>
            <a:ext cx="7386103" cy="5021655"/>
          </a:xfrm>
          <a:prstGeom prst="rect">
            <a:avLst/>
          </a:prstGeom>
        </p:spPr>
      </p:pic>
    </p:spTree>
    <p:extLst>
      <p:ext uri="{BB962C8B-B14F-4D97-AF65-F5344CB8AC3E}">
        <p14:creationId xmlns:p14="http://schemas.microsoft.com/office/powerpoint/2010/main" val="105727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3" name="TextBox 2">
            <a:extLst>
              <a:ext uri="{FF2B5EF4-FFF2-40B4-BE49-F238E27FC236}">
                <a16:creationId xmlns:a16="http://schemas.microsoft.com/office/drawing/2014/main" id="{361EFE82-D11C-5363-7F66-B6A79C80316D}"/>
              </a:ext>
            </a:extLst>
          </p:cNvPr>
          <p:cNvSpPr txBox="1"/>
          <p:nvPr/>
        </p:nvSpPr>
        <p:spPr>
          <a:xfrm>
            <a:off x="1883121" y="1343633"/>
            <a:ext cx="7870479" cy="4031873"/>
          </a:xfrm>
          <a:prstGeom prst="rect">
            <a:avLst/>
          </a:prstGeom>
          <a:noFill/>
        </p:spPr>
        <p:txBody>
          <a:bodyPr wrap="square">
            <a:spAutoFit/>
          </a:bodyPr>
          <a:lstStyle/>
          <a:p>
            <a:r>
              <a:rPr lang="en-US" sz="3200" dirty="0"/>
              <a:t>1. Improved internal equity and fairness</a:t>
            </a:r>
          </a:p>
          <a:p>
            <a:r>
              <a:rPr lang="en-US" sz="3200" dirty="0"/>
              <a:t>2. Enhanced external competitiveness</a:t>
            </a:r>
          </a:p>
          <a:p>
            <a:r>
              <a:rPr lang="en-US" sz="3200" dirty="0"/>
              <a:t>3. Better talent attraction and retention</a:t>
            </a:r>
          </a:p>
          <a:p>
            <a:r>
              <a:rPr lang="en-US" sz="3200" dirty="0"/>
              <a:t>4. Compliance with regulations (e.g., equal pay laws)</a:t>
            </a:r>
          </a:p>
          <a:p>
            <a:r>
              <a:rPr lang="en-US" sz="3200" dirty="0"/>
              <a:t>5. Data-driven decision-making</a:t>
            </a:r>
          </a:p>
          <a:p>
            <a:r>
              <a:rPr lang="en-US" sz="3200" dirty="0"/>
              <a:t>6. Increased employee satisfaction and engagement</a:t>
            </a:r>
          </a:p>
        </p:txBody>
      </p:sp>
    </p:spTree>
    <p:extLst>
      <p:ext uri="{BB962C8B-B14F-4D97-AF65-F5344CB8AC3E}">
        <p14:creationId xmlns:p14="http://schemas.microsoft.com/office/powerpoint/2010/main" val="105735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1676374" y="-95248"/>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23906" y="0"/>
            <a:ext cx="12216313" cy="6858466"/>
            <a:chOff x="-23906" y="0"/>
            <a:chExt cx="12216313" cy="6858466"/>
          </a:xfrm>
        </p:grpSpPr>
        <p:sp>
          <p:nvSpPr>
            <p:cNvPr id="64" name="曲线"/>
            <p:cNvSpPr>
              <a:spLocks/>
            </p:cNvSpPr>
            <p:nvPr/>
          </p:nvSpPr>
          <p:spPr>
            <a:xfrm>
              <a:off x="4943215" y="4825"/>
              <a:ext cx="3138073"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23906" y="3694896"/>
              <a:ext cx="12215418"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4440203" y="0"/>
              <a:ext cx="7751155"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5523798" y="0"/>
              <a:ext cx="666860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3802449" y="3048000"/>
              <a:ext cx="838891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4841502" y="0"/>
              <a:ext cx="7350510"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8855419" y="0"/>
              <a:ext cx="3335941"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8957518" y="0"/>
              <a:ext cx="3234554"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7506324" y="3590925"/>
              <a:ext cx="468503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
        <p:nvSpPr>
          <p:cNvPr id="157" name="文本框"/>
          <p:cNvSpPr txBox="1">
            <a:spLocks/>
          </p:cNvSpPr>
          <p:nvPr/>
        </p:nvSpPr>
        <p:spPr>
          <a:xfrm>
            <a:off x="2209766" y="3714693"/>
            <a:ext cx="4762427" cy="6248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Salary and compensation analysis through data modeling</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68772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439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8"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nSpc>
                <a:spcPct val="100000"/>
              </a:lnSpc>
              <a:spcBef>
                <a:spcPts val="130"/>
              </a:spcBef>
              <a:tabLst>
                <a:tab pos="2727960" algn="l"/>
              </a:tabLst>
            </a:pPr>
            <a:r>
              <a:rPr lang="en-US" altLang="zh-CN" sz="4250" b="1" i="0" spc="-20">
                <a:solidFill>
                  <a:schemeClr val="tx1"/>
                </a:solidFill>
                <a:latin typeface="Trebuchet MS" charset="0"/>
                <a:cs typeface="Trebuchet MS" charset="0"/>
              </a:rPr>
              <a:t>P</a:t>
            </a:r>
            <a:r>
              <a:rPr lang="en-US" altLang="zh-CN" sz="4250" b="1" i="0" spc="15">
                <a:solidFill>
                  <a:schemeClr val="tx1"/>
                </a:solidFill>
                <a:latin typeface="Trebuchet MS" charset="0"/>
                <a:cs typeface="Trebuchet MS" charset="0"/>
              </a:rPr>
              <a:t>ROB</a:t>
            </a:r>
            <a:r>
              <a:rPr lang="en-US" altLang="zh-CN" sz="4250" b="1" i="0" spc="55">
                <a:solidFill>
                  <a:schemeClr val="tx1"/>
                </a:solidFill>
                <a:latin typeface="Trebuchet MS" charset="0"/>
                <a:cs typeface="Trebuchet MS" charset="0"/>
              </a:rPr>
              <a:t>L</a:t>
            </a:r>
            <a:r>
              <a:rPr lang="en-US" altLang="zh-CN" sz="4250" b="1" i="0" spc="-20">
                <a:solidFill>
                  <a:schemeClr val="tx1"/>
                </a:solidFill>
                <a:latin typeface="Trebuchet MS" charset="0"/>
                <a:cs typeface="Trebuchet MS" charset="0"/>
              </a:rPr>
              <a:t>E</a:t>
            </a:r>
            <a:r>
              <a:rPr lang="en-US" altLang="zh-CN" sz="4250" b="1" i="0" spc="20">
                <a:solidFill>
                  <a:schemeClr val="tx1"/>
                </a:solidFill>
                <a:latin typeface="Trebuchet MS" charset="0"/>
                <a:cs typeface="Trebuchet MS" charset="0"/>
              </a:rPr>
              <a:t>M</a:t>
            </a:r>
            <a:r>
              <a:rPr lang="en-US" altLang="zh-CN" sz="4250" b="1" i="0">
                <a:solidFill>
                  <a:schemeClr val="tx1"/>
                </a:solidFill>
                <a:latin typeface="Trebuchet MS" charset="0"/>
                <a:cs typeface="Trebuchet MS" charset="0"/>
              </a:rPr>
              <a:t>	</a:t>
            </a:r>
            <a:r>
              <a:rPr lang="en-US" altLang="zh-CN" sz="4250" b="1" i="0" spc="10">
                <a:solidFill>
                  <a:schemeClr val="tx1"/>
                </a:solidFill>
                <a:latin typeface="Trebuchet MS" charset="0"/>
                <a:cs typeface="Trebuchet MS" charset="0"/>
              </a:rPr>
              <a:t>S</a:t>
            </a:r>
            <a:r>
              <a:rPr lang="en-US" altLang="zh-CN" sz="4250" b="1" i="0" spc="-370">
                <a:solidFill>
                  <a:schemeClr val="tx1"/>
                </a:solidFill>
                <a:latin typeface="Trebuchet MS" charset="0"/>
                <a:cs typeface="Trebuchet MS" charset="0"/>
              </a:rPr>
              <a:t>T</a:t>
            </a:r>
            <a:r>
              <a:rPr lang="en-US" altLang="zh-CN" sz="4250" b="1" i="0" spc="-375">
                <a:solidFill>
                  <a:schemeClr val="tx1"/>
                </a:solidFill>
                <a:latin typeface="Trebuchet MS" charset="0"/>
                <a:cs typeface="Trebuchet MS" charset="0"/>
              </a:rPr>
              <a:t>A</a:t>
            </a:r>
            <a:r>
              <a:rPr lang="en-US" altLang="zh-CN" sz="4250" b="1" i="0" spc="15">
                <a:solidFill>
                  <a:schemeClr val="tx1"/>
                </a:solidFill>
                <a:latin typeface="Trebuchet MS" charset="0"/>
                <a:cs typeface="Trebuchet MS" charset="0"/>
              </a:rPr>
              <a:t>T</a:t>
            </a:r>
            <a:r>
              <a:rPr lang="en-US" altLang="zh-CN" sz="4250" b="1" i="0" spc="-10">
                <a:solidFill>
                  <a:schemeClr val="tx1"/>
                </a:solidFill>
                <a:latin typeface="Trebuchet MS" charset="0"/>
                <a:cs typeface="Trebuchet MS" charset="0"/>
              </a:rPr>
              <a:t>E</a:t>
            </a:r>
            <a:r>
              <a:rPr lang="en-US" altLang="zh-CN" sz="4250" b="1" i="0" spc="-20">
                <a:solidFill>
                  <a:schemeClr val="tx1"/>
                </a:solidFill>
                <a:latin typeface="Trebuchet MS" charset="0"/>
                <a:cs typeface="Trebuchet MS" charset="0"/>
              </a:rPr>
              <a:t>ME</a:t>
            </a:r>
            <a:r>
              <a:rPr lang="en-US" altLang="zh-CN" sz="4250" b="1" i="0" spc="10">
                <a:solidFill>
                  <a:schemeClr val="tx1"/>
                </a:solidFill>
                <a:latin typeface="Trebuchet MS" charset="0"/>
                <a:cs typeface="Trebuchet MS" charset="0"/>
              </a:rPr>
              <a:t>NT</a:t>
            </a:r>
            <a:endParaRPr lang="zh-CN" altLang="en-US" sz="4250" b="1" i="0">
              <a:solidFill>
                <a:schemeClr val="tx1"/>
              </a:solidFill>
              <a:latin typeface="Trebuchet MS" charset="0"/>
              <a:cs typeface="Trebuchet MS" charset="0"/>
            </a:endParaRPr>
          </a:p>
        </p:txBody>
      </p:sp>
      <p:sp>
        <p:nvSpPr>
          <p:cNvPr id="160" name="文本框"/>
          <p:cNvSpPr>
            <a:spLocks noGrp="1"/>
          </p:cNvSpPr>
          <p:nvPr>
            <p:ph type="body" idx="1"/>
          </p:nvPr>
        </p:nvSpPr>
        <p:spPr>
          <a:xfrm>
            <a:off x="609590" y="1601975"/>
            <a:ext cx="10977433" cy="45287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pic>
        <p:nvPicPr>
          <p:cNvPr id="11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spc="10">
              <a:solidFill>
                <a:srgbClr val="2D936B"/>
              </a:solidFill>
              <a:latin typeface="Trebuchet MS" charset="0"/>
              <a:ea typeface="宋体" charset="0"/>
              <a:cs typeface="Trebuchet MS" charset="0"/>
            </a:endParaRPr>
          </a:p>
        </p:txBody>
      </p:sp>
      <p:sp>
        <p:nvSpPr>
          <p:cNvPr id="161" name="文本框"/>
          <p:cNvSpPr txBox="1">
            <a:spLocks/>
          </p:cNvSpPr>
          <p:nvPr/>
        </p:nvSpPr>
        <p:spPr>
          <a:xfrm>
            <a:off x="1198949" y="1629027"/>
            <a:ext cx="6047908" cy="431993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fontAlgn="auto" hangingPunct="1">
              <a:lnSpc>
                <a:spcPct val="100000"/>
              </a:lnSpc>
              <a:spcBef>
                <a:spcPts val="0"/>
              </a:spcBef>
              <a:spcAft>
                <a:spcPts val="0"/>
              </a:spcAft>
              <a:buNone/>
            </a:pPr>
            <a:endParaRPr lang="en-US" altLang="zh-CN" sz="2600" b="0" i="0" u="none" strike="noStrike" kern="1200" cap="none" spc="0" baseline="0">
              <a:solidFill>
                <a:schemeClr val="tx1"/>
              </a:solidFill>
              <a:latin typeface="Calibri" charset="0"/>
              <a:ea typeface="宋体" charset="0"/>
              <a:cs typeface="Calibri" charset="0"/>
            </a:endParaRPr>
          </a:p>
          <a:p>
            <a:pPr marL="0" indent="0" algn="l" fontAlgn="auto" hangingPunct="1">
              <a:lnSpc>
                <a:spcPct val="100000"/>
              </a:lnSpc>
              <a:spcBef>
                <a:spcPts val="0"/>
              </a:spcBef>
              <a:spcAft>
                <a:spcPts val="0"/>
              </a:spcAft>
              <a:buNone/>
            </a:pPr>
            <a:endParaRPr lang="en-US" altLang="zh-CN" sz="2600" b="0" i="0" u="none" strike="noStrike" kern="1200" cap="none" spc="0" baseline="0">
              <a:solidFill>
                <a:schemeClr val="tx1"/>
              </a:solidFill>
              <a:latin typeface="Calibri" charset="0"/>
              <a:ea typeface="宋体" charset="0"/>
              <a:cs typeface="Calibri" charset="0"/>
            </a:endParaRPr>
          </a:p>
          <a:p>
            <a:pPr marL="0" indent="0" algn="l" fontAlgn="auto" hangingPunct="1">
              <a:lnSpc>
                <a:spcPct val="100000"/>
              </a:lnSpc>
              <a:spcBef>
                <a:spcPts val="0"/>
              </a:spcBef>
              <a:spcAft>
                <a:spcPts val="0"/>
              </a:spcAft>
              <a:buNone/>
            </a:pPr>
            <a:r>
              <a:rPr lang="en-US" altLang="zh-CN" sz="2600" b="0" i="0" u="none" strike="noStrike" kern="1200" cap="none" spc="0" baseline="0">
                <a:solidFill>
                  <a:schemeClr val="tx1"/>
                </a:solidFill>
                <a:latin typeface="Calibri" charset="0"/>
                <a:ea typeface="宋体" charset="0"/>
                <a:cs typeface="Calibri" charset="0"/>
              </a:rPr>
              <a:t>1. Definition: Clearly articulate the problem.</a:t>
            </a:r>
          </a:p>
          <a:p>
            <a:pPr marL="0" indent="0" algn="l" fontAlgn="auto" hangingPunct="1">
              <a:lnSpc>
                <a:spcPct val="100000"/>
              </a:lnSpc>
              <a:spcBef>
                <a:spcPts val="0"/>
              </a:spcBef>
              <a:spcAft>
                <a:spcPts val="0"/>
              </a:spcAft>
              <a:buNone/>
            </a:pPr>
            <a:r>
              <a:rPr lang="en-US" altLang="zh-CN" sz="2600" b="0" i="0" u="none" strike="noStrike" kern="1200" cap="none" spc="0" baseline="0">
                <a:solidFill>
                  <a:schemeClr val="tx1"/>
                </a:solidFill>
                <a:latin typeface="Calibri" charset="0"/>
                <a:ea typeface="宋体" charset="0"/>
                <a:cs typeface="Calibri" charset="0"/>
              </a:rPr>
              <a:t>2. Context: Provide relevant background information.</a:t>
            </a:r>
          </a:p>
          <a:p>
            <a:pPr marL="0" indent="0" algn="l" fontAlgn="auto" hangingPunct="1">
              <a:lnSpc>
                <a:spcPct val="100000"/>
              </a:lnSpc>
              <a:spcBef>
                <a:spcPts val="0"/>
              </a:spcBef>
              <a:spcAft>
                <a:spcPts val="0"/>
              </a:spcAft>
              <a:buNone/>
            </a:pPr>
            <a:r>
              <a:rPr lang="en-US" altLang="zh-CN" sz="2600" b="0" i="0" u="none" strike="noStrike" kern="1200" cap="none" spc="0" baseline="0">
                <a:solidFill>
                  <a:schemeClr val="tx1"/>
                </a:solidFill>
                <a:latin typeface="Calibri" charset="0"/>
                <a:ea typeface="宋体" charset="0"/>
                <a:cs typeface="Calibri" charset="0"/>
              </a:rPr>
              <a:t>3. Impact: Explain the consequences or effects.</a:t>
            </a:r>
          </a:p>
          <a:p>
            <a:pPr marL="0" indent="0" algn="l" fontAlgn="auto" hangingPunct="1">
              <a:lnSpc>
                <a:spcPct val="100000"/>
              </a:lnSpc>
              <a:spcBef>
                <a:spcPts val="0"/>
              </a:spcBef>
              <a:spcAft>
                <a:spcPts val="0"/>
              </a:spcAft>
              <a:buNone/>
            </a:pPr>
            <a:r>
              <a:rPr lang="en-US" altLang="zh-CN" sz="2600" b="0" i="0" u="none" strike="noStrike" kern="1200" cap="none" spc="0" baseline="0">
                <a:solidFill>
                  <a:schemeClr val="tx1"/>
                </a:solidFill>
                <a:latin typeface="Calibri" charset="0"/>
                <a:ea typeface="宋体" charset="0"/>
                <a:cs typeface="Calibri" charset="0"/>
              </a:rPr>
              <a:t>4. Goals: Outline desired outcomes or objectives.</a:t>
            </a:r>
          </a:p>
          <a:p>
            <a:pPr marL="0" indent="0" algn="l" fontAlgn="auto" hangingPunct="1">
              <a:lnSpc>
                <a:spcPct val="100000"/>
              </a:lnSpc>
              <a:spcBef>
                <a:spcPts val="0"/>
              </a:spcBef>
              <a:spcAft>
                <a:spcPts val="0"/>
              </a:spcAft>
              <a:buNone/>
            </a:pPr>
            <a:r>
              <a:rPr lang="en-US" altLang="zh-CN" sz="2600" b="0" i="0" u="none" strike="noStrike" kern="1200" cap="none" spc="0" baseline="0">
                <a:solidFill>
                  <a:schemeClr val="tx1"/>
                </a:solidFill>
                <a:latin typeface="Calibri" charset="0"/>
                <a:ea typeface="宋体" charset="0"/>
                <a:cs typeface="Calibri" charset="0"/>
              </a:rPr>
              <a:t>5. Scope: Define boundaries and limitations.</a:t>
            </a:r>
          </a:p>
          <a:p>
            <a:pPr marL="0" indent="0" algn="l" fontAlgn="auto" hangingPunct="1">
              <a:lnSpc>
                <a:spcPct val="100000"/>
              </a:lnSpc>
              <a:spcBef>
                <a:spcPts val="0"/>
              </a:spcBef>
              <a:spcAft>
                <a:spcPts val="0"/>
              </a:spcAft>
              <a:buNone/>
            </a:pPr>
            <a:endParaRPr lang="en-US" altLang="zh-CN" sz="2600" b="0" i="0" u="none" strike="noStrike" kern="1200" cap="none" spc="0" baseline="0">
              <a:solidFill>
                <a:schemeClr val="tx1"/>
              </a:solidFill>
              <a:latin typeface="Calibri" charset="0"/>
              <a:ea typeface="宋体" charset="0"/>
              <a:cs typeface="Calibri" charset="0"/>
            </a:endParaRPr>
          </a:p>
          <a:p>
            <a:pPr marL="0" indent="0" algn="l" fontAlgn="auto" hangingPunct="1">
              <a:lnSpc>
                <a:spcPct val="100000"/>
              </a:lnSpc>
              <a:spcBef>
                <a:spcPts val="0"/>
              </a:spcBef>
              <a:spcAft>
                <a:spcPts val="0"/>
              </a:spcAft>
              <a:buNone/>
            </a:pPr>
            <a:endParaRPr lang="zh-CN" altLang="en-US" sz="26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484707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0"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2" name="矩形"/>
          <p:cNvSpPr>
            <a:spLocks/>
          </p:cNvSpPr>
          <p:nvPr/>
        </p:nvSpPr>
        <p:spPr>
          <a:xfrm>
            <a:off x="1206596" y="2349596"/>
            <a:ext cx="7924800"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
        <p:nvSpPr>
          <p:cNvPr id="163" name="矩形"/>
          <p:cNvSpPr>
            <a:spLocks/>
          </p:cNvSpPr>
          <p:nvPr/>
        </p:nvSpPr>
        <p:spPr>
          <a:xfrm>
            <a:off x="1422593" y="2565593"/>
            <a:ext cx="7924800"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
        <p:nvSpPr>
          <p:cNvPr id="164" name="矩形"/>
          <p:cNvSpPr>
            <a:spLocks/>
          </p:cNvSpPr>
          <p:nvPr/>
        </p:nvSpPr>
        <p:spPr>
          <a:xfrm>
            <a:off x="1991009" y="4724660"/>
            <a:ext cx="7924800" cy="4533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
        <p:nvSpPr>
          <p:cNvPr id="165" name="矩形"/>
          <p:cNvSpPr>
            <a:spLocks/>
          </p:cNvSpPr>
          <p:nvPr/>
        </p:nvSpPr>
        <p:spPr>
          <a:xfrm>
            <a:off x="1124700" y="4435839"/>
            <a:ext cx="8930907"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
        <p:nvSpPr>
          <p:cNvPr id="166" name="矩形"/>
          <p:cNvSpPr>
            <a:spLocks/>
          </p:cNvSpPr>
          <p:nvPr/>
        </p:nvSpPr>
        <p:spPr>
          <a:xfrm>
            <a:off x="-3479854" y="-1539318"/>
            <a:ext cx="18216924" cy="4533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2400" b="0" i="0" u="none" strike="noStrike" kern="1200" cap="none" spc="0" baseline="0">
              <a:solidFill>
                <a:srgbClr val="0D0D0D"/>
              </a:solidFill>
              <a:latin typeface="Times New Roman" pitchFamily="18" charset="0"/>
              <a:ea typeface="宋体" charset="0"/>
              <a:cs typeface="Times New Roman" pitchFamily="18" charset="0"/>
            </a:endParaRPr>
          </a:p>
        </p:txBody>
      </p:sp>
      <p:sp>
        <p:nvSpPr>
          <p:cNvPr id="167" name="文本框"/>
          <p:cNvSpPr txBox="1">
            <a:spLocks/>
          </p:cNvSpPr>
          <p:nvPr/>
        </p:nvSpPr>
        <p:spPr>
          <a:xfrm>
            <a:off x="1342947" y="2133567"/>
            <a:ext cx="7277046" cy="16916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Annual salary information including gross pay and overtime pay for all active, permanent employees of Montgomery County, MD paid in calendar year 2023. This dataset is a prime candidate for conducting analyses on salary disparities, the relationship between department/division and salary, and the distribution of salaries across gender and grade levels.</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03525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rot="5400000">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8" name="文本框"/>
          <p:cNvSpPr txBox="1">
            <a:spLocks/>
          </p:cNvSpPr>
          <p:nvPr/>
        </p:nvSpPr>
        <p:spPr>
          <a:xfrm>
            <a:off x="1562076" y="1990694"/>
            <a:ext cx="5757905" cy="1805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300" b="0" i="0" u="none" strike="noStrike" kern="1200" cap="none" spc="0" baseline="0">
                <a:solidFill>
                  <a:schemeClr val="tx1"/>
                </a:solidFill>
                <a:latin typeface="Droid Sans" charset="0"/>
                <a:ea typeface="宋体" charset="0"/>
                <a:cs typeface="Lucida Sans"/>
              </a:rPr>
              <a:t>The end users of salary and compensation analysis through data modeling are business executives, who can use the information to ensure that a system meets business needs</a:t>
            </a:r>
            <a:endParaRPr lang="zh-CN" altLang="en-US" sz="2300" b="0" i="0" u="none" strike="noStrike" kern="1200" cap="none" spc="0" baseline="0">
              <a:solidFill>
                <a:schemeClr val="tx1"/>
              </a:solidFill>
              <a:latin typeface="Droid Sans" charset="0"/>
              <a:ea typeface="宋体" charset="0"/>
              <a:cs typeface="Lucida Sans"/>
            </a:endParaRPr>
          </a:p>
        </p:txBody>
      </p:sp>
      <p:sp>
        <p:nvSpPr>
          <p:cNvPr id="169" name="梯形"/>
          <p:cNvSpPr>
            <a:spLocks/>
          </p:cNvSpPr>
          <p:nvPr/>
        </p:nvSpPr>
        <p:spPr>
          <a:xfrm>
            <a:off x="6962669" y="18478218"/>
            <a:ext cx="1257280" cy="1257280"/>
          </a:xfrm>
          <a:prstGeom prst="trapezoid">
            <a:avLst>
              <a:gd name="adj" fmla="val 25000"/>
            </a:avLst>
          </a:prstGeom>
          <a:solidFill>
            <a:srgbClr val="FFFFFF"/>
          </a:solidFill>
          <a:ln w="12700" cap="flat" cmpd="sng">
            <a:solidFill>
              <a:schemeClr val="tx1"/>
            </a:solidFill>
            <a:prstDash val="solid"/>
            <a:miter/>
          </a:ln>
        </p:spPr>
      </p:sp>
    </p:spTree>
    <p:extLst>
      <p:ext uri="{BB962C8B-B14F-4D97-AF65-F5344CB8AC3E}">
        <p14:creationId xmlns:p14="http://schemas.microsoft.com/office/powerpoint/2010/main" val="1970989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34"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70" name="文本框"/>
          <p:cNvSpPr txBox="1">
            <a:spLocks/>
          </p:cNvSpPr>
          <p:nvPr/>
        </p:nvSpPr>
        <p:spPr>
          <a:xfrm rot="21593140">
            <a:off x="3216044" y="1985007"/>
            <a:ext cx="6335903" cy="45681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000" b="0" i="0" u="none" strike="noStrike" kern="1200" cap="none" spc="0" baseline="0">
                <a:solidFill>
                  <a:schemeClr val="tx1"/>
                </a:solidFill>
                <a:latin typeface="Droid Sans" charset="0"/>
                <a:ea typeface="宋体" charset="0"/>
                <a:cs typeface="Lucida Sans"/>
              </a:rPr>
              <a:t>Salary benchmarking gives an impartial idea of competitive salaries and allows organizations to make informed decisions. Salary benchmarks provide data points, whether it is worth it or not to pay an employee above the average salary. It also helps understand the holistic remuneration packages offered by employers.</a:t>
            </a:r>
            <a:endParaRPr lang="zh-CN" altLang="en-US" sz="3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10169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1" name="文本框"/>
          <p:cNvSpPr txBox="1">
            <a:spLocks/>
          </p:cNvSpPr>
          <p:nvPr/>
        </p:nvSpPr>
        <p:spPr>
          <a:xfrm>
            <a:off x="1416071" y="1409678"/>
            <a:ext cx="8135876" cy="546354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3000" b="0" i="0" u="none" strike="noStrike" kern="1200" cap="none" spc="0" baseline="0">
                <a:solidFill>
                  <a:schemeClr val="tx1"/>
                </a:solidFill>
                <a:latin typeface="Droid Sans" charset="0"/>
                <a:ea typeface="宋体" charset="0"/>
                <a:cs typeface="Lucida Sans"/>
              </a:rPr>
              <a:t>The dataset used in this analysis comprises anonymized data on data science salaries collected from various sources, including surveys, job postings, and public records. It includes information on salary, education level, years of experience, job title, location, and more. By analyzing this dataset, we aim to uncover patterns and insights that can help professionals make informed decisions regarding their careers and organizations optimize their hiring and compensation strategies.</a:t>
            </a:r>
            <a:endParaRPr lang="zh-CN" altLang="en-US" sz="30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13587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1"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72" name="文本框"/>
          <p:cNvSpPr txBox="1">
            <a:spLocks/>
          </p:cNvSpPr>
          <p:nvPr/>
        </p:nvSpPr>
        <p:spPr>
          <a:xfrm>
            <a:off x="1779441" y="1266805"/>
            <a:ext cx="6269061" cy="19583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a:rPr>
              <a:t>Fact-based decision-making: Data analytics provides accurate and reliable information to help organizations make informed decisions about their compensation strategy. By analyzing data, organizations can identify compensation trends, evaluate the effectiveness of their compensation programs, and make data-driven decisions about their compensation strategy.</a:t>
            </a:r>
            <a:endParaRPr lang="zh-CN" altLang="en-US" sz="18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183807786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220</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gsthara3@gmail.com</cp:lastModifiedBy>
  <cp:revision>16</cp:revision>
  <dcterms:created xsi:type="dcterms:W3CDTF">2024-03-29T15:07:22Z</dcterms:created>
  <dcterms:modified xsi:type="dcterms:W3CDTF">2024-09-27T09:39:10Z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