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tableStyles" Target="tableStyle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2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0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9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4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5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7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5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6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3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"/>
          <p:cNvSpPr txBox="1"/>
          <p:nvPr/>
        </p:nvSpPr>
        <p:spPr>
          <a:xfrm>
            <a:off x="-1" y="60960"/>
            <a:ext cx="8792806" cy="6797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AU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AU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Fashion is an art form that allows individuals to express themselves through clothing and accessories. It is a constantly evolving industry that is influenced by cultural, social, and economic factors. In recent years, several types of fashion have emerged, each with its own unique characteristics and appeal.</a:t>
            </a:r>
            <a:endParaRPr sz="2800" lang="en-AU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&amp;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AU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AU">
              <a:solidFill>
                <a:srgbClr val="000000"/>
              </a:solidFill>
            </a:endParaRPr>
          </a:p>
          <a:p>
            <a:endParaRPr sz="2800" lang="en-AU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AU">
              <a:solidFill>
                <a:srgbClr val="000000"/>
              </a:solidFill>
            </a:endParaRPr>
          </a:p>
          <a:p>
            <a:endParaRPr sz="2800" lang="en-AU">
              <a:solidFill>
                <a:srgbClr val="000000"/>
              </a:solidFill>
            </a:endParaRPr>
          </a:p>
          <a:p>
            <a:endParaRPr sz="2800" lang="en-AU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&amp;</a:t>
            </a:r>
            <a:r>
              <a:rPr sz="2800" lang="en-US">
                <a:solidFill>
                  <a:srgbClr val="000000"/>
                </a:solidFill>
              </a:rPr>
              <a:t>Brainstorming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p</a:t>
            </a:r>
            <a:endParaRPr sz="2800" lang="en-AU">
              <a:solidFill>
                <a:srgbClr val="000000"/>
              </a:solidFill>
            </a:endParaRPr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102549" y="5196977"/>
            <a:ext cx="2587706" cy="1192890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"/>
          <p:cNvSpPr txBox="1"/>
          <p:nvPr/>
        </p:nvSpPr>
        <p:spPr>
          <a:xfrm>
            <a:off x="0" y="195323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AU">
                <a:solidFill>
                  <a:srgbClr val="000000"/>
                </a:solidFill>
              </a:rPr>
              <a:t/>
            </a:r>
            <a:endParaRPr sz="2800" lang="en-AU">
              <a:solidFill>
                <a:srgbClr val="000000"/>
              </a:solidFill>
            </a:endParaRPr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8962" y="195322"/>
            <a:ext cx="6176402" cy="1565232"/>
          </a:xfrm>
          <a:prstGeom prst="rect"/>
        </p:spPr>
      </p:pic>
      <p:sp>
        <p:nvSpPr>
          <p:cNvPr id="1048647" name=""/>
          <p:cNvSpPr txBox="1"/>
          <p:nvPr/>
        </p:nvSpPr>
        <p:spPr>
          <a:xfrm>
            <a:off x="0" y="2090271"/>
            <a:ext cx="8500219" cy="1348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;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AU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AU">
              <a:solidFill>
                <a:srgbClr val="000000"/>
              </a:solidFill>
            </a:endParaRPr>
          </a:p>
          <a:p>
            <a:endParaRPr sz="2800" lang="en-AU">
              <a:solidFill>
                <a:srgbClr val="000000"/>
              </a:solidFill>
            </a:endParaRPr>
          </a:p>
        </p:txBody>
      </p:sp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522304" y="3203167"/>
            <a:ext cx="3658600" cy="2348120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"/>
          <p:cNvSpPr txBox="1"/>
          <p:nvPr/>
        </p:nvSpPr>
        <p:spPr>
          <a:xfrm>
            <a:off x="710881" y="295239"/>
            <a:ext cx="7930387" cy="9296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AU">
              <a:solidFill>
                <a:srgbClr val="000000"/>
              </a:solidFill>
            </a:endParaRPr>
          </a:p>
          <a:p>
            <a:endParaRPr sz="2800" lang="en-AU">
              <a:solidFill>
                <a:srgbClr val="000000"/>
              </a:solidFill>
            </a:endParaRPr>
          </a:p>
        </p:txBody>
      </p:sp>
      <p:pic>
        <p:nvPicPr>
          <p:cNvPr id="209716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831272" y="1404263"/>
            <a:ext cx="7456965" cy="1909711"/>
          </a:xfrm>
          <a:prstGeom prst="rect"/>
        </p:spPr>
      </p:pic>
      <p:sp>
        <p:nvSpPr>
          <p:cNvPr id="1048650" name=""/>
          <p:cNvSpPr txBox="1"/>
          <p:nvPr/>
        </p:nvSpPr>
        <p:spPr>
          <a:xfrm>
            <a:off x="831271" y="3173730"/>
            <a:ext cx="6581371" cy="9296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AU">
              <a:solidFill>
                <a:srgbClr val="000000"/>
              </a:solidFill>
            </a:endParaRPr>
          </a:p>
          <a:p>
            <a:endParaRPr sz="2800" lang="en-AU">
              <a:solidFill>
                <a:srgbClr val="000000"/>
              </a:solidFill>
            </a:endParaRPr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600000">
            <a:off x="1285045" y="3848848"/>
            <a:ext cx="6549419" cy="2791719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"/>
          <p:cNvSpPr txBox="1"/>
          <p:nvPr/>
        </p:nvSpPr>
        <p:spPr>
          <a:xfrm>
            <a:off x="0" y="0"/>
            <a:ext cx="8595075" cy="9296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purchase </a:t>
            </a:r>
            <a:r>
              <a:rPr sz="2800" lang="en-US">
                <a:solidFill>
                  <a:srgbClr val="000000"/>
                </a:solidFill>
              </a:rPr>
              <a:t>Bills 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AU">
              <a:solidFill>
                <a:srgbClr val="000000"/>
              </a:solidFill>
            </a:endParaRPr>
          </a:p>
          <a:p>
            <a:endParaRPr sz="2800" lang="en-AU">
              <a:solidFill>
                <a:srgbClr val="000000"/>
              </a:solidFill>
            </a:endParaRPr>
          </a:p>
        </p:txBody>
      </p:sp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722231" y="656671"/>
            <a:ext cx="6752360" cy="2470278"/>
          </a:xfrm>
          <a:prstGeom prst="rect"/>
        </p:spPr>
      </p:pic>
      <p:sp>
        <p:nvSpPr>
          <p:cNvPr id="1048652" name=""/>
          <p:cNvSpPr txBox="1"/>
          <p:nvPr/>
        </p:nvSpPr>
        <p:spPr>
          <a:xfrm>
            <a:off x="0" y="3429000"/>
            <a:ext cx="8652674" cy="9296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AU">
              <a:solidFill>
                <a:srgbClr val="000000"/>
              </a:solidFill>
            </a:endParaRPr>
          </a:p>
          <a:p>
            <a:endParaRPr sz="2800" lang="en-AU">
              <a:solidFill>
                <a:srgbClr val="000000"/>
              </a:solidFill>
            </a:endParaRPr>
          </a:p>
        </p:txBody>
      </p:sp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435189" y="4038883"/>
            <a:ext cx="8273623" cy="2655972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"/>
          <p:cNvSpPr txBox="1"/>
          <p:nvPr/>
        </p:nvSpPr>
        <p:spPr>
          <a:xfrm>
            <a:off x="0" y="166274"/>
            <a:ext cx="9311007" cy="9296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6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endParaRPr sz="2800" lang="en-AU">
              <a:solidFill>
                <a:srgbClr val="000000"/>
              </a:solidFill>
            </a:endParaRPr>
          </a:p>
          <a:p>
            <a:endParaRPr sz="2800" lang="en-AU">
              <a:solidFill>
                <a:srgbClr val="000000"/>
              </a:solidFill>
            </a:endParaRPr>
          </a:p>
        </p:txBody>
      </p:sp>
      <p:pic>
        <p:nvPicPr>
          <p:cNvPr id="209717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5334">
            <a:off x="424625" y="942255"/>
            <a:ext cx="7713575" cy="2219865"/>
          </a:xfrm>
          <a:prstGeom prst="rect"/>
        </p:spPr>
      </p:pic>
      <p:sp>
        <p:nvSpPr>
          <p:cNvPr id="1048654" name=""/>
          <p:cNvSpPr txBox="1"/>
          <p:nvPr/>
        </p:nvSpPr>
        <p:spPr>
          <a:xfrm>
            <a:off x="281411" y="3428999"/>
            <a:ext cx="7036572" cy="9296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7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AU">
              <a:solidFill>
                <a:srgbClr val="000000"/>
              </a:solidFill>
            </a:endParaRPr>
          </a:p>
          <a:p>
            <a:endParaRPr sz="2800" lang="en-AU">
              <a:solidFill>
                <a:srgbClr val="000000"/>
              </a:solidFill>
            </a:endParaRPr>
          </a:p>
        </p:txBody>
      </p:sp>
      <p:pic>
        <p:nvPicPr>
          <p:cNvPr id="209717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571706" y="4048814"/>
            <a:ext cx="8167595" cy="2604672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"/>
          <p:cNvSpPr txBox="1"/>
          <p:nvPr/>
        </p:nvSpPr>
        <p:spPr>
          <a:xfrm>
            <a:off x="0" y="0"/>
            <a:ext cx="8734626" cy="9296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8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AU">
              <a:solidFill>
                <a:srgbClr val="000000"/>
              </a:solidFill>
            </a:endParaRPr>
          </a:p>
          <a:p>
            <a:endParaRPr sz="2800" lang="en-AU">
              <a:solidFill>
                <a:srgbClr val="000000"/>
              </a:solidFill>
            </a:endParaRPr>
          </a:p>
        </p:txBody>
      </p:sp>
      <p:pic>
        <p:nvPicPr>
          <p:cNvPr id="209717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717235"/>
            <a:ext cx="9144000" cy="2893463"/>
          </a:xfrm>
          <a:prstGeom prst="rect"/>
        </p:spPr>
      </p:pic>
      <p:sp>
        <p:nvSpPr>
          <p:cNvPr id="1048656" name=""/>
          <p:cNvSpPr txBox="1"/>
          <p:nvPr/>
        </p:nvSpPr>
        <p:spPr>
          <a:xfrm>
            <a:off x="470328" y="3429000"/>
            <a:ext cx="6680864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AU">
              <a:solidFill>
                <a:srgbClr val="000000"/>
              </a:solidFill>
            </a:endParaRPr>
          </a:p>
          <a:p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AU">
                <a:solidFill>
                  <a:srgbClr val="000000"/>
                </a:solidFill>
              </a:rPr>
              <a:t>•Confidence boost.</a:t>
            </a:r>
            <a:endParaRPr sz="2800" lang="en-AU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altLang="en-US" sz="2800" lang="en-AU">
                <a:solidFill>
                  <a:srgbClr val="000000"/>
                </a:solidFill>
              </a:rPr>
              <a:t>•Sense of accomplishment.</a:t>
            </a:r>
            <a:endParaRPr sz="2800" lang="en-AU">
              <a:solidFill>
                <a:srgbClr val="000000"/>
              </a:solidFill>
            </a:endParaRPr>
          </a:p>
          <a:p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AU">
                <a:solidFill>
                  <a:srgbClr val="000000"/>
                </a:solidFill>
              </a:rPr>
              <a:t>•Consistent wardrobe.</a:t>
            </a:r>
            <a:endParaRPr sz="2800" lang="en-AU">
              <a:solidFill>
                <a:srgbClr val="000000"/>
              </a:solidFill>
            </a:endParaRPr>
          </a:p>
          <a:p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AU">
                <a:solidFill>
                  <a:srgbClr val="000000"/>
                </a:solidFill>
              </a:rPr>
              <a:t>•Creativity.</a:t>
            </a:r>
            <a:endParaRPr sz="2800" lang="en-AU">
              <a:solidFill>
                <a:srgbClr val="000000"/>
              </a:solidFill>
            </a:endParaRPr>
          </a:p>
          <a:p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AU">
                <a:solidFill>
                  <a:srgbClr val="000000"/>
                </a:solidFill>
              </a:rPr>
              <a:t>•Happiness boost.</a:t>
            </a:r>
            <a:endParaRPr sz="2800" lang="en-AU">
              <a:solidFill>
                <a:srgbClr val="000000"/>
              </a:solidFill>
            </a:endParaRPr>
          </a:p>
          <a:p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AU">
                <a:solidFill>
                  <a:srgbClr val="000000"/>
                </a:solidFill>
              </a:rPr>
              <a:t>•Better focus.</a:t>
            </a:r>
            <a:endParaRPr sz="2800" lang="en-AU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"/>
          <p:cNvSpPr txBox="1"/>
          <p:nvPr/>
        </p:nvSpPr>
        <p:spPr>
          <a:xfrm>
            <a:off x="213088" y="0"/>
            <a:ext cx="8717825" cy="5120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ntages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AU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altLang="en-US" sz="2800" lang="en-AU">
                <a:solidFill>
                  <a:srgbClr val="000000"/>
                </a:solidFill>
              </a:rPr>
              <a:t>•Fashion trends can create social pressure to conform, leading to a lack of individuality and self-expression. </a:t>
            </a:r>
            <a:endParaRPr sz="2800" lang="en-AU">
              <a:solidFill>
                <a:srgbClr val="000000"/>
              </a:solidFill>
            </a:endParaRPr>
          </a:p>
          <a:p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AU">
                <a:solidFill>
                  <a:srgbClr val="000000"/>
                </a:solidFill>
              </a:rPr>
              <a:t>•Some people may not like the idea of buying secondhand cloth</a:t>
            </a:r>
            <a:endParaRPr sz="2800" lang="en-AU">
              <a:solidFill>
                <a:srgbClr val="000000"/>
              </a:solidFill>
            </a:endParaRPr>
          </a:p>
          <a:p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AU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h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g</a:t>
            </a:r>
            <a:r>
              <a:rPr altLang="en-US" sz="2800" lang="en-US">
                <a:solidFill>
                  <a:srgbClr val="000000"/>
                </a:solidFill>
              </a:rPr>
              <a:t>h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b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k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f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v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b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endParaRPr sz="2800" lang="en-AU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AU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Conclusion 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AU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fashion design is a constantly evolving field that provides opportunities to express personal style and unique ideas.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AU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"/>
          <p:cNvSpPr txBox="1"/>
          <p:nvPr/>
        </p:nvSpPr>
        <p:spPr>
          <a:xfrm>
            <a:off x="533916" y="0"/>
            <a:ext cx="8076168" cy="9296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6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AU">
              <a:solidFill>
                <a:srgbClr val="000000"/>
              </a:solidFill>
            </a:endParaRPr>
          </a:p>
          <a:p>
            <a:endParaRPr sz="2800" lang="en-AU">
              <a:solidFill>
                <a:srgbClr val="000000"/>
              </a:solidFill>
            </a:endParaRPr>
          </a:p>
        </p:txBody>
      </p:sp>
      <p:pic>
        <p:nvPicPr>
          <p:cNvPr id="209718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12324">
            <a:off x="639235" y="556556"/>
            <a:ext cx="7870067" cy="2494153"/>
          </a:xfrm>
          <a:prstGeom prst="rect"/>
        </p:spPr>
      </p:pic>
      <p:sp>
        <p:nvSpPr>
          <p:cNvPr id="1048659" name=""/>
          <p:cNvSpPr txBox="1"/>
          <p:nvPr/>
        </p:nvSpPr>
        <p:spPr>
          <a:xfrm>
            <a:off x="342940" y="3429000"/>
            <a:ext cx="8069721" cy="9296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6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AU">
              <a:solidFill>
                <a:srgbClr val="000000"/>
              </a:solidFill>
            </a:endParaRPr>
          </a:p>
          <a:p>
            <a:endParaRPr sz="2800" lang="en-AU">
              <a:solidFill>
                <a:srgbClr val="000000"/>
              </a:solidFill>
            </a:endParaRPr>
          </a:p>
        </p:txBody>
      </p:sp>
      <p:pic>
        <p:nvPicPr>
          <p:cNvPr id="2097185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1178236" y="4134222"/>
            <a:ext cx="6787527" cy="272117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"/>
          <p:cNvSpPr txBox="1"/>
          <p:nvPr/>
        </p:nvSpPr>
        <p:spPr>
          <a:xfrm>
            <a:off x="231129" y="0"/>
            <a:ext cx="8846514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7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AU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Fashion designing is considered to be an extraordinary course and has an extraordinary scope as well. For instance, the rise in the E-commerce fashion world, wherein you can purchase all your outfits and accessories online has led to an inclination in the demand for fashion designers as well.</a:t>
            </a:r>
            <a:endParaRPr sz="2800" lang="en-AU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CPH2015</dc:creator>
  <dcterms:created xsi:type="dcterms:W3CDTF">2015-05-11T11:30:45Z</dcterms:created>
  <dcterms:modified xsi:type="dcterms:W3CDTF">2023-10-17T07:01:02Z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86aa6c6574854284bc0e8f3cceaf704f</vt:lpwstr>
  </property>
</Properties>
</file>