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432C85-B9BA-4FA8-B4F2-099AE8E96D5F}">
          <p14:sldIdLst>
            <p14:sldId id="256"/>
            <p14:sldId id="259"/>
            <p14:sldId id="260"/>
            <p14:sldId id="261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2" autoAdjust="0"/>
    <p:restoredTop sz="94660"/>
  </p:normalViewPr>
  <p:slideViewPr>
    <p:cSldViewPr>
      <p:cViewPr varScale="1">
        <p:scale>
          <a:sx n="69" d="100"/>
          <a:sy n="69" d="100"/>
        </p:scale>
        <p:origin x="-1368" y="-5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tms.engin.umich.edu/CTMS/index.php?example=Introduction&amp;section=ControlPI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964" y="3429000"/>
            <a:ext cx="7772400" cy="147002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PROJECT : 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312420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r>
              <a:rPr lang="en-US" sz="4800" dirty="0" smtClean="0">
                <a:solidFill>
                  <a:srgbClr val="7030A0"/>
                </a:solidFill>
                <a:latin typeface="Arial Black" pitchFamily="34" charset="0"/>
              </a:rPr>
              <a:t>Project 1:</a:t>
            </a:r>
          </a:p>
          <a:p>
            <a:endParaRPr lang="en-US" sz="4800" dirty="0" smtClean="0">
              <a:solidFill>
                <a:srgbClr val="7030A0"/>
              </a:solidFill>
              <a:latin typeface="Arial Black" pitchFamily="34" charset="0"/>
            </a:endParaRPr>
          </a:p>
          <a:p>
            <a:r>
              <a:rPr lang="en-US" sz="4800" dirty="0" smtClean="0">
                <a:solidFill>
                  <a:srgbClr val="7030A0"/>
                </a:solidFill>
                <a:latin typeface="Arial Black" pitchFamily="34" charset="0"/>
              </a:rPr>
              <a:t>DC </a:t>
            </a:r>
            <a:r>
              <a:rPr lang="en-US" sz="4800" dirty="0" smtClean="0">
                <a:solidFill>
                  <a:srgbClr val="7030A0"/>
                </a:solidFill>
                <a:latin typeface="Arial Black" pitchFamily="34" charset="0"/>
              </a:rPr>
              <a:t>motor speed control </a:t>
            </a:r>
          </a:p>
          <a:p>
            <a:r>
              <a:rPr lang="en-US" sz="4800" dirty="0" smtClean="0">
                <a:solidFill>
                  <a:srgbClr val="7030A0"/>
                </a:solidFill>
                <a:latin typeface="Arial Black" pitchFamily="34" charset="0"/>
              </a:rPr>
              <a:t>{PID simulation}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5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PID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Recall </a:t>
            </a:r>
            <a:r>
              <a:rPr lang="en-US" dirty="0"/>
              <a:t>from the </a:t>
            </a:r>
            <a:r>
              <a:rPr lang="en-US" dirty="0">
                <a:hlinkClick r:id="rId2"/>
              </a:rPr>
              <a:t>Introduction: PID Controller Design</a:t>
            </a:r>
            <a:r>
              <a:rPr lang="en-US" dirty="0"/>
              <a:t> page, adding an integral term will eliminate the steady-state error to a step reference and a derivative term will often reduce the overshoot. Let's try a PID controller with small  and . Modify your m-file so that the lines defining your control are as follows. Running this new m-file gives you the plot shown below.</a:t>
            </a:r>
          </a:p>
          <a:p>
            <a:r>
              <a:rPr lang="en-US" dirty="0" err="1"/>
              <a:t>Kp</a:t>
            </a:r>
            <a:r>
              <a:rPr lang="en-US" dirty="0"/>
              <a:t> = 75; Ki = 1; </a:t>
            </a:r>
            <a:r>
              <a:rPr lang="en-US" dirty="0" err="1"/>
              <a:t>Kd</a:t>
            </a:r>
            <a:r>
              <a:rPr lang="en-US" dirty="0"/>
              <a:t> = 1; C = </a:t>
            </a:r>
            <a:r>
              <a:rPr lang="en-US" dirty="0" err="1"/>
              <a:t>pid</a:t>
            </a:r>
            <a:r>
              <a:rPr lang="en-US" dirty="0"/>
              <a:t>(</a:t>
            </a:r>
            <a:r>
              <a:rPr lang="en-US" dirty="0" err="1"/>
              <a:t>Kp,Ki,Kd</a:t>
            </a:r>
            <a:r>
              <a:rPr lang="en-US" dirty="0"/>
              <a:t>); </a:t>
            </a:r>
            <a:r>
              <a:rPr lang="en-US" dirty="0" err="1"/>
              <a:t>sys_cl</a:t>
            </a:r>
            <a:r>
              <a:rPr lang="en-US" dirty="0"/>
              <a:t> = feedback(C*P_motor,1); step(</a:t>
            </a:r>
            <a:r>
              <a:rPr lang="en-US" dirty="0" err="1"/>
              <a:t>sys_cl</a:t>
            </a:r>
            <a:r>
              <a:rPr lang="en-US" dirty="0"/>
              <a:t>,[0:1:200]) title('PID Control with Small Ki and Small </a:t>
            </a:r>
            <a:r>
              <a:rPr lang="en-US" dirty="0" err="1"/>
              <a:t>Kd</a:t>
            </a:r>
            <a:r>
              <a:rPr lang="en-US" dirty="0"/>
              <a:t>')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36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of the DC motor speed controller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 DC motor:                                               </a:t>
            </a:r>
          </a:p>
          <a:p>
            <a:r>
              <a:rPr lang="en-US" dirty="0" smtClean="0"/>
              <a:t>V=</a:t>
            </a:r>
            <a:r>
              <a:rPr lang="en-US" dirty="0" err="1" smtClean="0"/>
              <a:t>Eb+IaRa</a:t>
            </a:r>
            <a:endParaRPr lang="en-US" dirty="0"/>
          </a:p>
        </p:txBody>
      </p:sp>
      <p:pic>
        <p:nvPicPr>
          <p:cNvPr id="4102" name="Picture 6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5" r="15435"/>
          <a:stretch>
            <a:fillRect/>
          </a:stretch>
        </p:blipFill>
        <p:spPr bwMode="auto">
          <a:xfrm>
            <a:off x="838200" y="612775"/>
            <a:ext cx="7162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95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57200" y="3729049"/>
          <a:ext cx="8229600" cy="268265"/>
        </p:xfrm>
        <a:graphic>
          <a:graphicData uri="http://schemas.openxmlformats.org/drawingml/2006/table">
            <a:tbl>
              <a:tblPr/>
              <a:tblGrid>
                <a:gridCol w="307387"/>
                <a:gridCol w="7922213"/>
              </a:tblGrid>
              <a:tr h="268265">
                <a:tc>
                  <a:txBody>
                    <a:bodyPr/>
                    <a:lstStyle/>
                    <a:p>
                      <a:pPr fontAlgn="t"/>
                      <a:endParaRPr lang="en-US" sz="1300">
                        <a:effectLst/>
                      </a:endParaRPr>
                    </a:p>
                  </a:txBody>
                  <a:tcPr marL="111777" marR="111777" marT="33533" marB="3353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300" dirty="0">
                        <a:solidFill>
                          <a:srgbClr val="222222"/>
                        </a:solidFill>
                        <a:effectLst/>
                      </a:endParaRPr>
                    </a:p>
                  </a:txBody>
                  <a:tcPr marL="67066" marR="67066" marT="33533" marB="33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-228600" y="-1752196"/>
            <a:ext cx="9601200" cy="111722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723B4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Courier New" pitchFamily="49" charset="0"/>
                <a:cs typeface="Courier New" pitchFamily="49" charset="0"/>
              </a:rPr>
              <a:t>PROGRAM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723B4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                                                                            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numpy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723B4"/>
                </a:solidFill>
                <a:effectLst/>
                <a:latin typeface="Courier New" pitchFamily="49" charset="0"/>
                <a:cs typeface="Courier New" pitchFamily="49" charset="0"/>
              </a:rPr>
              <a:t>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np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723B4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723B4"/>
                </a:solidFill>
                <a:effectLst/>
                <a:latin typeface="Courier New" pitchFamily="49" charset="0"/>
                <a:cs typeface="Courier New" pitchFamily="49" charset="0"/>
              </a:rPr>
              <a:t>as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plt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723B4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scipy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9723B4"/>
                </a:solidFill>
                <a:effectLst/>
                <a:latin typeface="Courier New" pitchFamily="49" charset="0"/>
                <a:cs typeface="Courier New" pitchFamily="49" charset="0"/>
              </a:rPr>
              <a:t>import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signal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# --- DC motor parameters ---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J =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itchFamily="49" charset="0"/>
                <a:cs typeface="Courier New" pitchFamily="49" charset="0"/>
              </a:rPr>
              <a:t>0.01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# kg·m^2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 =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itchFamily="49" charset="0"/>
                <a:cs typeface="Courier New" pitchFamily="49" charset="0"/>
              </a:rPr>
              <a:t>0.1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#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N·m·s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 =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itchFamily="49" charset="0"/>
                <a:cs typeface="Courier New" pitchFamily="49" charset="0"/>
              </a:rPr>
              <a:t>0.01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#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N·m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/A  (also V·s/rad)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 =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itchFamily="49" charset="0"/>
                <a:cs typeface="Courier New" pitchFamily="49" charset="0"/>
              </a:rPr>
              <a:t>1.0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# ohm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 =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itchFamily="49" charset="0"/>
                <a:cs typeface="Courier New" pitchFamily="49" charset="0"/>
              </a:rPr>
              <a:t>0.5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 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# H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# Motor transfer function G(s) = K / (JLs^2 +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JR+Lb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)s +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Rb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 + K^2))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= [K]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= [J*L, J*R + L*b, R*b + K**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# --- PID controller C(s) 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Kd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 s +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Kp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 + Ki/s =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Kd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 s^2 +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Kp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 s + Ki) / s ---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Ki,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=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itchFamily="49" charset="0"/>
                <a:cs typeface="Courier New" pitchFamily="49" charset="0"/>
              </a:rPr>
              <a:t>100.0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itchFamily="49" charset="0"/>
                <a:cs typeface="Courier New" pitchFamily="49" charset="0"/>
              </a:rPr>
              <a:t>200.0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itchFamily="49" charset="0"/>
                <a:cs typeface="Courier New" pitchFamily="49" charset="0"/>
              </a:rPr>
              <a:t>10.0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= [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Kp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Ki]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denC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= [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itchFamily="49" charset="0"/>
                <a:cs typeface="Courier New" pitchFamily="49" charset="0"/>
              </a:rPr>
              <a:t>1.0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itchFamily="49" charset="0"/>
                <a:cs typeface="Courier New" pitchFamily="49" charset="0"/>
              </a:rPr>
              <a:t>0.0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# Open loop: OL(s) = C(s)G(s) = N(s)/D(s)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numOL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np.convolve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denOL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np.convolve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denC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# Closed loop with unity feedback: T(s) = OL / (1 + OL) = N / (D + N)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numOL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denCL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np.polyadd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denOL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numOL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# LTI system and step response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 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signal.TransferFunction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numCL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denCL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 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np.linspace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itchFamily="49" charset="0"/>
                <a:cs typeface="Courier New" pitchFamily="49" charset="0"/>
              </a:rPr>
              <a:t>2.0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itchFamily="49" charset="0"/>
                <a:cs typeface="Courier New" pitchFamily="49" charset="0"/>
              </a:rPr>
              <a:t>1000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t, y = 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signal.step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(sys, T=t)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plt.figure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figsize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itchFamily="49" charset="0"/>
                <a:cs typeface="Courier New" pitchFamily="49" charset="0"/>
              </a:rPr>
              <a:t>10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 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116644"/>
                </a:solidFill>
                <a:effectLst/>
                <a:latin typeface="Courier New" pitchFamily="49" charset="0"/>
                <a:cs typeface="Courier New" pitchFamily="49" charset="0"/>
              </a:rPr>
              <a:t>6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plt.plot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(t, y, label=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"Speed (rad/s) for 1-rad/s step"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plt.xlabel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"Time (s)"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plt.ylabel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"Speed (rad/s)"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plt.title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"DC Motor Speed Control with PID (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SciPy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urier New" pitchFamily="49" charset="0"/>
                <a:cs typeface="Courier New" pitchFamily="49" charset="0"/>
              </a:rPr>
              <a:t> only)"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plt.grid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plt.legend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plt.show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Google Sans"/>
                <a:cs typeface="Arial" pitchFamily="34" charset="0"/>
              </a:rPr>
              <a:t> 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Google Sans"/>
                <a:cs typeface="Arial" pitchFamily="34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Google Sans"/>
              <a:cs typeface="Arial" pitchFamily="34" charset="0"/>
            </a:endParaRPr>
          </a:p>
        </p:txBody>
      </p:sp>
      <p:pic>
        <p:nvPicPr>
          <p:cNvPr id="5122" name="Picture 2" descr="https://lh3.google.com/a-/ALV-UjWtlaLWY7KcZTr55YBD4OI500cWFASjXDNp7BXkPSkUn8sSUj4=s40-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21738"/>
            <a:ext cx="3810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44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fontAlgn="base">
              <a:spcAft>
                <a:spcPct val="0"/>
              </a:spcAft>
            </a:pPr>
            <a:r>
              <a:rPr lang="en-US" sz="9600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PROGRAM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9723B4"/>
                </a:solidFill>
                <a:latin typeface="Courier New" pitchFamily="49" charset="0"/>
                <a:cs typeface="Courier New" pitchFamily="49" charset="0"/>
              </a:rPr>
              <a:t>                                                                                          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>
                <a:solidFill>
                  <a:srgbClr val="9723B4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np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9723B4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>
                <a:solidFill>
                  <a:srgbClr val="9723B4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plt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9723B4"/>
                </a:solidFill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</a:t>
            </a:r>
            <a:r>
              <a:rPr lang="en-US" dirty="0">
                <a:solidFill>
                  <a:srgbClr val="9723B4"/>
                </a:solidFill>
                <a:latin typeface="Courier New" pitchFamily="49" charset="0"/>
                <a:cs typeface="Courier New" pitchFamily="49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signal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 --- DC motor parameters ---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 </a:t>
            </a:r>
            <a:r>
              <a:rPr lang="en-US" dirty="0">
                <a:solidFill>
                  <a:srgbClr val="116644"/>
                </a:solidFill>
                <a:latin typeface="Courier New" pitchFamily="49" charset="0"/>
                <a:cs typeface="Courier New" pitchFamily="49" charset="0"/>
              </a:rPr>
              <a:t>0.01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 kg·m^2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= </a:t>
            </a:r>
            <a:r>
              <a:rPr lang="en-US" dirty="0">
                <a:solidFill>
                  <a:srgbClr val="116644"/>
                </a:solidFill>
                <a:latin typeface="Courier New" pitchFamily="49" charset="0"/>
                <a:cs typeface="Courier New" pitchFamily="49" charset="0"/>
              </a:rPr>
              <a:t>0.1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 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 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N·m·s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= </a:t>
            </a:r>
            <a:r>
              <a:rPr lang="en-US" dirty="0">
                <a:solidFill>
                  <a:srgbClr val="116644"/>
                </a:solidFill>
                <a:latin typeface="Courier New" pitchFamily="49" charset="0"/>
                <a:cs typeface="Courier New" pitchFamily="49" charset="0"/>
              </a:rPr>
              <a:t>0.01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 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 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N·m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/A  (also V·s/rad)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 = </a:t>
            </a:r>
            <a:r>
              <a:rPr lang="en-US" dirty="0">
                <a:solidFill>
                  <a:srgbClr val="116644"/>
                </a:solidFill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 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 ohm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 = </a:t>
            </a:r>
            <a:r>
              <a:rPr lang="en-US" dirty="0">
                <a:solidFill>
                  <a:srgbClr val="116644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   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 H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 Motor transfer function G(s) = K / (JLs^2 + (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JR+Lb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)s + (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 + K^2))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= [K]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denG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= [J*L, J*R + L*b, R*b + K**</a:t>
            </a:r>
            <a:r>
              <a:rPr lang="en-US" dirty="0">
                <a:solidFill>
                  <a:srgbClr val="116644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 --- PID controller C(s) = 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Kd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 s + 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Kp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 + Ki/s = (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Kd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 s^2 + </a:t>
            </a:r>
            <a:r>
              <a:rPr lang="en-US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Kp</a:t>
            </a: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 s + Ki) / s ---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Ki,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dirty="0">
                <a:solidFill>
                  <a:srgbClr val="116644"/>
                </a:solidFill>
                <a:latin typeface="Courier New" pitchFamily="49" charset="0"/>
                <a:cs typeface="Courier New" pitchFamily="49" charset="0"/>
              </a:rPr>
              <a:t>100.0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dirty="0">
                <a:solidFill>
                  <a:srgbClr val="116644"/>
                </a:solidFill>
                <a:latin typeface="Courier New" pitchFamily="49" charset="0"/>
                <a:cs typeface="Courier New" pitchFamily="49" charset="0"/>
              </a:rPr>
              <a:t>200.0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dirty="0">
                <a:solidFill>
                  <a:srgbClr val="116644"/>
                </a:solidFill>
                <a:latin typeface="Courier New" pitchFamily="49" charset="0"/>
                <a:cs typeface="Courier New" pitchFamily="49" charset="0"/>
              </a:rPr>
              <a:t>10.0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= [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Ki]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denC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= [</a:t>
            </a:r>
            <a:r>
              <a:rPr lang="en-US" dirty="0">
                <a:solidFill>
                  <a:srgbClr val="116644"/>
                </a:solidFill>
                <a:latin typeface="Courier New" pitchFamily="49" charset="0"/>
                <a:cs typeface="Courier New" pitchFamily="49" charset="0"/>
              </a:rPr>
              <a:t>1.0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dirty="0">
                <a:solidFill>
                  <a:srgbClr val="116644"/>
                </a:solidFill>
                <a:latin typeface="Courier New" pitchFamily="49" charset="0"/>
                <a:cs typeface="Courier New" pitchFamily="49" charset="0"/>
              </a:rPr>
              <a:t>0.0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 Open loop: OL(s) = C(s)G(s) = N(s)/D(s)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numOL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np.convolve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denOL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np.convolve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denC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denG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 Closed loop with unity feedback: T(s) = OL / (1 + OL) = N / (D + N)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numCL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numOL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denCL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 =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np.polyadd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denOL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numOL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 LTI system and step response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sys =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signal.TransferFunction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numCL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denCL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 =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116644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dirty="0">
                <a:solidFill>
                  <a:srgbClr val="116644"/>
                </a:solidFill>
                <a:latin typeface="Courier New" pitchFamily="49" charset="0"/>
                <a:cs typeface="Courier New" pitchFamily="49" charset="0"/>
              </a:rPr>
              <a:t>2.0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dirty="0">
                <a:solidFill>
                  <a:srgbClr val="116644"/>
                </a:solidFill>
                <a:latin typeface="Courier New" pitchFamily="49" charset="0"/>
                <a:cs typeface="Courier New" pitchFamily="49" charset="0"/>
              </a:rPr>
              <a:t>1000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t, y = 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signal.step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(sys, T=t)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plt.figure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figsize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=(</a:t>
            </a:r>
            <a:r>
              <a:rPr lang="en-US" dirty="0">
                <a:solidFill>
                  <a:srgbClr val="116644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 </a:t>
            </a:r>
            <a:r>
              <a:rPr lang="en-US" dirty="0">
                <a:solidFill>
                  <a:srgbClr val="116644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(t, y, label=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"Speed (rad/s) for 1-rad/s step"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plt.xlabel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"Time (s)"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plt.ylabel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"Speed (rad/s)"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plt.title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"DC Motor Speed Control with PID (</a:t>
            </a:r>
            <a:r>
              <a:rPr lang="en-US" dirty="0" err="1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solidFill>
                  <a:srgbClr val="A31515"/>
                </a:solidFill>
                <a:latin typeface="Courier New" pitchFamily="49" charset="0"/>
                <a:cs typeface="Courier New" pitchFamily="49" charset="0"/>
              </a:rPr>
              <a:t> only)"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plt.grid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plt.legend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222222"/>
                </a:solidFill>
                <a:latin typeface="Google Sans"/>
                <a:cs typeface="Arial" pitchFamily="34" charset="0"/>
              </a:rPr>
              <a:t> </a:t>
            </a:r>
            <a: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2000" dirty="0">
                <a:solidFill>
                  <a:srgbClr val="222222"/>
                </a:solidFill>
                <a:latin typeface="Arial" pitchFamily="34" charset="0"/>
                <a:cs typeface="Arial" pitchFamily="34" charset="0"/>
              </a:rPr>
            </a:br>
            <a:r>
              <a:rPr lang="en-US" sz="5400" dirty="0">
                <a:solidFill>
                  <a:srgbClr val="222222"/>
                </a:solidFill>
                <a:latin typeface="Google Sans"/>
                <a:cs typeface="Arial" pitchFamily="34" charset="0"/>
              </a:rPr>
              <a:t> </a:t>
            </a:r>
            <a:endParaRPr lang="en-US" sz="6600" dirty="0">
              <a:solidFill>
                <a:srgbClr val="222222"/>
              </a:solidFill>
              <a:latin typeface="Google Sans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032" y="533400"/>
            <a:ext cx="6999935" cy="559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755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accent5">
                    <a:lumMod val="50000"/>
                  </a:schemeClr>
                </a:solidFill>
              </a:rPr>
              <a:t>Conclusion:</a:t>
            </a:r>
            <a:endParaRPr lang="en-US" sz="7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A speed of a DC motor is directly proportional to back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emf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induced in its armature and inversely proportional to </a:t>
            </a:r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</a:rPr>
              <a:t>to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the magnetic flux penetrating its armature winding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22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64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PROJECT : 1</vt:lpstr>
      <vt:lpstr>PID controller</vt:lpstr>
      <vt:lpstr>Model of the DC motor speed controller</vt:lpstr>
      <vt:lpstr>PowerPoint Presentation</vt:lpstr>
      <vt:lpstr>PROGRAM                                                                                           import numpy as np import matplotlib.pyplot as plt from scipy import signal   # --- DC motor parameters --- J = 0.01   # kg·m^2 b = 0.1    # N·m·s K = 0.01   # N·m/A  (also V·s/rad) R = 1.0    # ohm L = 0.5    # H   # Motor transfer function G(s) = K / (JLs^2 + (JR+Lb)s + (Rb + K^2)) numG = [K] denG = [J*L, J*R + L*b, R*b + K**2]   # --- PID controller C(s) = Kd s + Kp + Ki/s = (Kd s^2 + Kp s + Ki) / s --- Kp, Ki, Kd = 100.0, 200.0, 10.0 numC = [Kd, Kp, Ki] denC = [1.0, 0.0]   # Open loop: OL(s) = C(s)G(s) = N(s)/D(s) numOL = np.convolve(numC, numG) denOL = np.convolve(denC, denG)   # Closed loop with unity feedback: T(s) = OL / (1 + OL) = N / (D + N) numCL = numOL denCL = np.polyadd(denOL, numOL)   # LTI system and step response sys = signal.TransferFunction(numCL, denCL) t = np.linspace(0, 2.0, 1000) t, y = signal.step(sys, T=t)   plt.figure(figsize=(10, 6)) plt.plot(t, y, label="Speed (rad/s) for 1-rad/s step") plt.xlabel("Time (s)") plt.ylabel("Speed (rad/s)") plt.title("DC Motor Speed Control with PID (SciPy only)") plt.grid(True) plt.legend() plt.show()    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1</dc:title>
  <dc:creator>student</dc:creator>
  <cp:lastModifiedBy>student</cp:lastModifiedBy>
  <cp:revision>8</cp:revision>
  <dcterms:created xsi:type="dcterms:W3CDTF">2006-08-16T00:00:00Z</dcterms:created>
  <dcterms:modified xsi:type="dcterms:W3CDTF">2025-08-17T06:45:48Z</dcterms:modified>
</cp:coreProperties>
</file>