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ublic.opendatasoft.com/explore/dataset/us-county-boundaries/table/?disjunctive.statefp&amp;disjunctive.countyfp&amp;disjunctive.name&amp;disjunctive.namelsad&amp;disjunctive.stusab&amp;disjunctive.state_name" TargetMode="External"/><Relationship Id="rId3" Type="http://schemas.openxmlformats.org/officeDocument/2006/relationships/hyperlink" Target="https://datasf.org/" TargetMode="External"/><Relationship Id="rId4" Type="http://schemas.openxmlformats.org/officeDocument/2006/relationships/hyperlink" Target="https://www.zillow.com/research/data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ngeetha Chinn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Sangeetha Chinnan</a:t>
            </a:r>
          </a:p>
        </p:txBody>
      </p:sp>
      <p:sp>
        <p:nvSpPr>
          <p:cNvPr id="152" name="Affordable Housing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Affordable Housing Project</a:t>
            </a:r>
          </a:p>
        </p:txBody>
      </p:sp>
      <p:sp>
        <p:nvSpPr>
          <p:cNvPr id="153" name="Final Capstone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Capstone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nclusion and Discuss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Conclusion and Discussions</a:t>
            </a:r>
          </a:p>
        </p:txBody>
      </p:sp>
      <p:sp>
        <p:nvSpPr>
          <p:cNvPr id="180" name="Build to identify the counties that has affordable house sales pr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Build to identify the counties that has affordable house sales price</a:t>
            </a:r>
          </a:p>
          <a:p>
            <a:pPr>
              <a:lnSpc>
                <a:spcPct val="120000"/>
              </a:lnSpc>
            </a:pPr>
            <a:r>
              <a:t>Data analysis is performed through datasets by adding the coordinates of counties and house sales price averages.</a:t>
            </a:r>
          </a:p>
          <a:p>
            <a:pPr>
              <a:lnSpc>
                <a:spcPct val="120000"/>
              </a:lnSpc>
            </a:pPr>
            <a:r>
              <a:t>Helps stakeholders in narrowing down the search for optimal location for new housing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ousing in San Francisco Bay Are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Housing in San Francisco Bay Area</a:t>
            </a:r>
          </a:p>
        </p:txBody>
      </p:sp>
      <p:sp>
        <p:nvSpPr>
          <p:cNvPr id="156" name="Nine Counties in Bay Are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Nine Counties in Bay Area</a:t>
            </a:r>
          </a:p>
          <a:p>
            <a:pPr>
              <a:lnSpc>
                <a:spcPct val="120000"/>
              </a:lnSpc>
            </a:pPr>
            <a:r>
              <a:t>Alameda, Contra Costa, Marin, Napa, San Mateo, Santa Clara, Solano, Sonoma, and San Francisco</a:t>
            </a:r>
          </a:p>
          <a:p>
            <a:pPr>
              <a:lnSpc>
                <a:spcPct val="120000"/>
              </a:lnSpc>
            </a:pPr>
            <a:r>
              <a:t>Most expensive place to live in the United States</a:t>
            </a:r>
          </a:p>
          <a:p>
            <a:pPr>
              <a:lnSpc>
                <a:spcPct val="120000"/>
              </a:lnSpc>
            </a:pPr>
            <a:r>
              <a:t>Study helps to find an optimal location for affordable housing project with close proximity to the restaurants or venues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 Acquisition and Clean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Data Acquisition and Cleaning</a:t>
            </a:r>
          </a:p>
        </p:txBody>
      </p:sp>
      <p:sp>
        <p:nvSpPr>
          <p:cNvPr id="159" name="County boundaries extracted from Open Data Soft websi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County boundaries extracted from 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2" invalidUrl="" action="" tgtFrame="" tooltip="" history="1" highlightClick="0" endSnd="0"/>
              </a:rPr>
              <a:t>Open Data Soft</a:t>
            </a:r>
            <a:r>
              <a:t> website.</a:t>
            </a:r>
          </a:p>
          <a:p>
            <a:pPr>
              <a:lnSpc>
                <a:spcPct val="120000"/>
              </a:lnSpc>
            </a:pPr>
            <a:r>
              <a:t>List of counties in California and the subset of those counties in Bay Area  from 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3" invalidUrl="" action="" tgtFrame="" tooltip="" history="1" highlightClick="0" endSnd="0"/>
              </a:rPr>
              <a:t>DataSF</a:t>
            </a:r>
            <a:r>
              <a:t>(Office of chief Data Officer).</a:t>
            </a:r>
          </a:p>
          <a:p>
            <a:pPr>
              <a:lnSpc>
                <a:spcPct val="120000"/>
              </a:lnSpc>
            </a:pPr>
            <a:r>
              <a:t>The dataset for the Average housing price are extracted from 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4" invalidUrl="" action="" tgtFrame="" tooltip="" history="1" highlightClick="0" endSnd="0"/>
              </a:rPr>
              <a:t>Zillow</a:t>
            </a:r>
            <a:r>
              <a:t>.</a:t>
            </a:r>
          </a:p>
          <a:p>
            <a:pPr>
              <a:lnSpc>
                <a:spcPct val="120000"/>
              </a:lnSpc>
            </a:pPr>
            <a:r>
              <a:t>Venue details extracted from Foursquare API.</a:t>
            </a:r>
          </a:p>
          <a:p>
            <a:pPr>
              <a:lnSpc>
                <a:spcPct val="120000"/>
              </a:lnSpc>
            </a:pPr>
            <a:r>
              <a:t>Cleaned data contains the data for nine counties in Bay Area.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olium Map for Visualising Californi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Folium Map for Visualising California</a:t>
            </a:r>
          </a:p>
        </p:txBody>
      </p:sp>
      <p:pic>
        <p:nvPicPr>
          <p:cNvPr id="162" name="Screenshot 2021-02-13 at 10.20.41 PM.png" descr="Screenshot 2021-02-13 at 10.20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7464" y="3938509"/>
            <a:ext cx="12383294" cy="887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horopleth Map for Average Housing Pri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Choropleth Map for Average Housing Price</a:t>
            </a:r>
          </a:p>
        </p:txBody>
      </p:sp>
      <p:pic>
        <p:nvPicPr>
          <p:cNvPr id="165" name="Screenshot 2021-02-13 at 3.49.17 PM.png" descr="Screenshot 2021-02-13 at 3.49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6191" y="4447568"/>
            <a:ext cx="17834253" cy="8349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ar Plo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Bar Plot </a:t>
            </a:r>
          </a:p>
        </p:txBody>
      </p:sp>
      <p:pic>
        <p:nvPicPr>
          <p:cNvPr id="168" name="Screenshot 2021-02-14 at 7.18.31 PM.png" descr="Screenshot 2021-02-14 at 7.18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3922" y="3331227"/>
            <a:ext cx="15638633" cy="9581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ursquare AP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Foursquare API</a:t>
            </a:r>
          </a:p>
        </p:txBody>
      </p:sp>
      <p:pic>
        <p:nvPicPr>
          <p:cNvPr id="171" name="Screenshot 2021-02-13 at 10.24.28 PM.png" descr="Screenshot 2021-02-13 at 10.24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788" y="5017389"/>
            <a:ext cx="19701047" cy="5833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K-Means Clust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K-Means Cluster</a:t>
            </a:r>
          </a:p>
        </p:txBody>
      </p:sp>
      <p:pic>
        <p:nvPicPr>
          <p:cNvPr id="174" name="Screenshot 2021-02-14 at 6.57.31 PM.png" descr="Screenshot 2021-02-14 at 6.57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104" y="4438811"/>
            <a:ext cx="21343792" cy="6258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isualise the clusters in the Folium ma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/>
            <a:r>
              <a:t>Visualise the clusters in the Folium map</a:t>
            </a:r>
          </a:p>
        </p:txBody>
      </p:sp>
      <p:pic>
        <p:nvPicPr>
          <p:cNvPr id="177" name="Screenshot 2021-02-13 at 3.55.30 PM.png" descr="Screenshot 2021-02-13 at 3.55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4294" y="3642498"/>
            <a:ext cx="15355412" cy="8870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